
<file path=[Content_Types].xml><?xml version="1.0" encoding="utf-8"?>
<Types xmlns="http://schemas.openxmlformats.org/package/2006/content-types">
  <Default Extension="jpg" ContentType="image/jp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3" r:id="rId18"/>
    <p:sldId id="274" r:id="rId19"/>
    <p:sldId id="275" r:id="rId20"/>
    <p:sldId id="276" r:id="rId21"/>
    <p:sldId id="277" r:id="rId22"/>
    <p:sldId id="278" r:id="rId23"/>
    <p:sldId id="279" r:id="rId24"/>
    <p:sldId id="322"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297" autoAdjust="0"/>
  </p:normalViewPr>
  <p:slideViewPr>
    <p:cSldViewPr>
      <p:cViewPr varScale="1">
        <p:scale>
          <a:sx n="76" d="100"/>
          <a:sy n="76" d="100"/>
        </p:scale>
        <p:origin x="677" y="43"/>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EA27B943-DBEC-4C6E-A1F2-AAE83045A615}" type="datetimeFigureOut">
              <a:rPr lang="en-US" smtClean="0"/>
              <a:t>3/13/2024</a:t>
            </a:fld>
            <a:endParaRPr lang="en-US"/>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836BDC91-0FC0-4EFE-9C57-A82753372E7A}" type="slidenum">
              <a:rPr lang="en-US" smtClean="0"/>
              <a:t>‹#›</a:t>
            </a:fld>
            <a:endParaRPr lang="en-US"/>
          </a:p>
        </p:txBody>
      </p:sp>
    </p:spTree>
    <p:extLst>
      <p:ext uri="{BB962C8B-B14F-4D97-AF65-F5344CB8AC3E}">
        <p14:creationId xmlns:p14="http://schemas.microsoft.com/office/powerpoint/2010/main" val="42290479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During this module, we will discuss airway management in the Tactical Field Care (TFC) setting, which involves assessing for potential airway compromise and making decisions regarding which airway maneuvers or interventions will provide the best outcome for a combat casualty. In addition to the didactic presentation and discussion of airway management principles, there are several skills stations where you will have an opportunity to get hands-on practice on the procedures you need to master.</a:t>
            </a:r>
          </a:p>
          <a:p>
            <a:pPr algn="l"/>
            <a:r>
              <a:rPr lang="en-US" b="0" i="0" dirty="0">
                <a:solidFill>
                  <a:srgbClr val="212529"/>
                </a:solidFill>
                <a:effectLst/>
                <a:latin typeface="-apple-system"/>
              </a:rPr>
              <a:t>Airway assessments and some interventions are taught to nonmedical personnel with All Service Members or Combat Lifesaver training, and Combat Medics/Corpsmen (CMC) are taught additional skills. As a Combat Paramedic/Provider (CPP), it is important to understand their training and anticipated skill set to assume care for the casualty and sustain or potentially initiate more advanced treatments.</a:t>
            </a: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2</a:t>
            </a:fld>
            <a:endParaRPr lang="en-US"/>
          </a:p>
        </p:txBody>
      </p:sp>
    </p:spTree>
    <p:extLst>
      <p:ext uri="{BB962C8B-B14F-4D97-AF65-F5344CB8AC3E}">
        <p14:creationId xmlns:p14="http://schemas.microsoft.com/office/powerpoint/2010/main" val="1516832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There are 11 cognitive and 10 performance learning objectives for the airway management module; more than any other module in this course.</a:t>
            </a:r>
          </a:p>
          <a:p>
            <a:pPr algn="l"/>
            <a:r>
              <a:rPr lang="en-US" b="0" i="0" dirty="0">
                <a:solidFill>
                  <a:srgbClr val="212529"/>
                </a:solidFill>
                <a:effectLst/>
                <a:latin typeface="-apple-system"/>
              </a:rPr>
              <a:t>The cognitive learning objectives include identifying signs of an airway obstruction, understanding considerations for spinal immobilization, describing the progressive strategies for airway management techniques, identifying the indications for establishing advanced airways to include endotracheal intubation and whether to use lidocaine during procedures, describing ventilation techniques using a bag valve mask (BVM) and automated ventilation, describing considerations for using oxygen and the importance of pulse oximetry, and understanding the evidence supporting airway management in TFC.</a:t>
            </a: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3</a:t>
            </a:fld>
            <a:endParaRPr lang="en-US"/>
          </a:p>
        </p:txBody>
      </p:sp>
    </p:spTree>
    <p:extLst>
      <p:ext uri="{BB962C8B-B14F-4D97-AF65-F5344CB8AC3E}">
        <p14:creationId xmlns:p14="http://schemas.microsoft.com/office/powerpoint/2010/main" val="2418292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The 10 performance learning objectives include placing the casualty in the recovery position, opening the airway using a head-tilt/chin-lift or jaw-thrust method, inserting a nasopharyngeal airway (NPA), manual and mechanical suctioning, inserting an extraglottic airway, performing endotracheal intubation, establishing an airway by cricothyroidotomy, and apply adjustable or limited adjustment ventilation.</a:t>
            </a:r>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4</a:t>
            </a:fld>
            <a:endParaRPr lang="en-US"/>
          </a:p>
        </p:txBody>
      </p:sp>
    </p:spTree>
    <p:extLst>
      <p:ext uri="{BB962C8B-B14F-4D97-AF65-F5344CB8AC3E}">
        <p14:creationId xmlns:p14="http://schemas.microsoft.com/office/powerpoint/2010/main" val="4022231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The LOE denotes the confidence in or certainty of the evidence supporting the recommendation, based on the type, size, quality, and consistency of pertinent research findings.</a:t>
            </a:r>
          </a:p>
          <a:p>
            <a:pPr algn="l"/>
            <a:r>
              <a:rPr lang="en-US" b="1" i="0" dirty="0">
                <a:solidFill>
                  <a:srgbClr val="197278"/>
                </a:solidFill>
                <a:effectLst/>
                <a:latin typeface="-apple-system"/>
              </a:rPr>
              <a:t>Why the AHA Classification System? </a:t>
            </a:r>
          </a:p>
          <a:p>
            <a:pPr algn="l"/>
            <a:r>
              <a:rPr lang="en-US" b="0" i="0" dirty="0">
                <a:solidFill>
                  <a:srgbClr val="212529"/>
                </a:solidFill>
                <a:effectLst/>
                <a:latin typeface="-apple-system"/>
              </a:rPr>
              <a:t>The level of evidence recommendations allows readers to quickly glean information on the strength, certainty, and quality of evidence supporting each recommendation. </a:t>
            </a:r>
          </a:p>
          <a:p>
            <a:pPr algn="l"/>
            <a:r>
              <a:rPr lang="en-US" b="0" i="0" dirty="0">
                <a:solidFill>
                  <a:srgbClr val="212529"/>
                </a:solidFill>
                <a:effectLst/>
                <a:latin typeface="-apple-system"/>
              </a:rPr>
              <a:t>A recommendation with level of evidence C does not imply that the recommendation is weak. Many important clinical questions addressed in guidelines do not lend themselves to clinical trials. Although, RCTs are unavailable, there may be a very clear clinical consensus that a particular test or therapy is useful or effective. </a:t>
            </a:r>
          </a:p>
          <a:p>
            <a:pPr algn="l"/>
            <a:r>
              <a:rPr lang="en-US" b="0" i="0" dirty="0">
                <a:solidFill>
                  <a:srgbClr val="212529"/>
                </a:solidFill>
                <a:effectLst/>
                <a:latin typeface="-apple-system"/>
              </a:rPr>
              <a:t>Evidence-based recommendations and guidance are the result of a careful review of studies and discussion by a panel of subject matter experts. For TCCC, the subject matter expert panels include both Committee on TCCC members and select invited subject matter experts from within both the military and civilian community, based on the specific interest area.</a:t>
            </a:r>
          </a:p>
          <a:p>
            <a:pPr algn="l"/>
            <a:r>
              <a:rPr lang="en-US" b="0" i="0" dirty="0">
                <a:solidFill>
                  <a:srgbClr val="212529"/>
                </a:solidFill>
                <a:effectLst/>
                <a:latin typeface="-apple-system"/>
              </a:rPr>
              <a:t>A common approach is the Grading of Recommendations Assessment, Development, and Evaluation (GRADE) system,</a:t>
            </a:r>
            <a:r>
              <a:rPr lang="en-US" b="0" i="0" baseline="30000" dirty="0">
                <a:solidFill>
                  <a:srgbClr val="212529"/>
                </a:solidFill>
                <a:effectLst/>
                <a:latin typeface="-apple-system"/>
              </a:rPr>
              <a:t>1</a:t>
            </a:r>
            <a:r>
              <a:rPr lang="en-US" b="0" i="0" dirty="0">
                <a:solidFill>
                  <a:srgbClr val="212529"/>
                </a:solidFill>
                <a:effectLst/>
                <a:latin typeface="-apple-system"/>
              </a:rPr>
              <a:t> which rates the quality of evidence, then balances that with the outcomes (desirable and undesirable) to provide a recommendation with a comment about the certainty of the evidence. But there are other similar methodologies used by professional organizations, as well.</a:t>
            </a:r>
          </a:p>
          <a:p>
            <a:pPr algn="l"/>
            <a:r>
              <a:rPr lang="en-US" b="0" i="0" dirty="0">
                <a:solidFill>
                  <a:srgbClr val="212529"/>
                </a:solidFill>
                <a:effectLst/>
                <a:latin typeface="-apple-system"/>
              </a:rPr>
              <a:t>The quality of the evidence looks at variables like the number of studies on the area of interest, any limitations of the study, biases, consistencies, sample sizes, and statistical strengths of the results, among other things. In general, randomized, controlled studies with statistically significant findings are graded higher and observational studies with equivocal to mildly significant findings are graded lower. And consensus subject matter expert opinions without observational (or randomized) studies are also graded lower.  </a:t>
            </a:r>
          </a:p>
          <a:p>
            <a:pPr algn="l"/>
            <a:r>
              <a:rPr lang="en-US" b="0" i="0" dirty="0">
                <a:solidFill>
                  <a:srgbClr val="212529"/>
                </a:solidFill>
                <a:effectLst/>
                <a:latin typeface="-apple-system"/>
              </a:rPr>
              <a:t>But keep in mind, that in the absence of clear evidence from formal studies, the use of consensus opinions is considered a best practice, which should be accompanied by simultaneous research to study that area of interest and ultimately provide evidence to support that opinion or alter the recommendation. </a:t>
            </a: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5</a:t>
            </a:fld>
            <a:endParaRPr lang="en-US"/>
          </a:p>
        </p:txBody>
      </p:sp>
    </p:spTree>
    <p:extLst>
      <p:ext uri="{BB962C8B-B14F-4D97-AF65-F5344CB8AC3E}">
        <p14:creationId xmlns:p14="http://schemas.microsoft.com/office/powerpoint/2010/main" val="3143195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Airway management is the “A” in the MARCH PAWS sequence. In a review of preventable deaths in Afghanistan and Iraq, it was determined 1.8% of the fatalities with potentially survivable injuries died from airway obstruction.</a:t>
            </a:r>
            <a:r>
              <a:rPr lang="en-US" b="0" i="0" baseline="30000" dirty="0">
                <a:solidFill>
                  <a:srgbClr val="212529"/>
                </a:solidFill>
                <a:effectLst/>
                <a:latin typeface="-apple-system"/>
              </a:rPr>
              <a:t>1,2</a:t>
            </a:r>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6</a:t>
            </a:fld>
            <a:endParaRPr lang="en-US"/>
          </a:p>
        </p:txBody>
      </p:sp>
    </p:spTree>
    <p:extLst>
      <p:ext uri="{BB962C8B-B14F-4D97-AF65-F5344CB8AC3E}">
        <p14:creationId xmlns:p14="http://schemas.microsoft.com/office/powerpoint/2010/main" val="1215447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Airway compromise must be addressed at the beginning of the tactical trauma assessment, and the only thing that should delay you is the treatment of massive hemorrhage. If a casualty is conscious and can speak normally, the airway is not obstructed; otherwise, you will need to assess their status.</a:t>
            </a:r>
          </a:p>
          <a:p>
            <a:pPr algn="l"/>
            <a:r>
              <a:rPr lang="en-US" b="0" i="0" dirty="0">
                <a:solidFill>
                  <a:srgbClr val="212529"/>
                </a:solidFill>
                <a:effectLst/>
                <a:latin typeface="-apple-system"/>
              </a:rPr>
              <a:t>Airway obstruction on the battlefield is most often due to maxillofacial trauma, which may result in disrupted airway anatomy and the intrusion of blood, teeth, or other tissues into the airway.</a:t>
            </a:r>
            <a:r>
              <a:rPr lang="en-US" b="0" i="0" baseline="30000" dirty="0">
                <a:solidFill>
                  <a:srgbClr val="212529"/>
                </a:solidFill>
                <a:effectLst/>
                <a:latin typeface="-apple-system"/>
              </a:rPr>
              <a:t>3</a:t>
            </a:r>
            <a:endParaRPr lang="en-US" b="0" i="0" dirty="0">
              <a:solidFill>
                <a:srgbClr val="212529"/>
              </a:solidFill>
              <a:effectLst/>
              <a:latin typeface="-apple-system"/>
            </a:endParaRPr>
          </a:p>
          <a:p>
            <a:pPr algn="l"/>
            <a:r>
              <a:rPr lang="en-US" b="0" i="0" dirty="0">
                <a:solidFill>
                  <a:srgbClr val="212529"/>
                </a:solidFill>
                <a:effectLst/>
                <a:latin typeface="-apple-system"/>
              </a:rPr>
              <a:t>Unconscious casualties can also lose their airway when the muscles of their tongue relax, causing the tongue to block the airway by sliding to the back of the pharynx and covering the tracheal opening.</a:t>
            </a:r>
          </a:p>
          <a:p>
            <a:pPr algn="l"/>
            <a:r>
              <a:rPr lang="en-US" b="0" i="0" dirty="0">
                <a:solidFill>
                  <a:srgbClr val="212529"/>
                </a:solidFill>
                <a:effectLst/>
                <a:latin typeface="-apple-system"/>
              </a:rPr>
              <a:t>Airway obstruction on the battlefield is often easily corrected with simple maneuvers.</a:t>
            </a: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7</a:t>
            </a:fld>
            <a:endParaRPr lang="en-US"/>
          </a:p>
        </p:txBody>
      </p:sp>
    </p:spTree>
    <p:extLst>
      <p:ext uri="{BB962C8B-B14F-4D97-AF65-F5344CB8AC3E}">
        <p14:creationId xmlns:p14="http://schemas.microsoft.com/office/powerpoint/2010/main" val="29733077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In cases of partial or complete airway obstruction, the casualty may experience agitation, cyanosis, confusion or even unconsciousness, difficulty breathing (dyspnea), or high-pitched breathing noises such as stridor, wheezing, snoring or gurgling sounds.</a:t>
            </a:r>
            <a:r>
              <a:rPr lang="en-US" b="0" i="0" baseline="30000" dirty="0">
                <a:solidFill>
                  <a:srgbClr val="212529"/>
                </a:solidFill>
                <a:effectLst/>
                <a:latin typeface="-apple-system"/>
              </a:rPr>
              <a:t>4</a:t>
            </a:r>
            <a:endParaRPr lang="en-US" b="0" i="0" dirty="0">
              <a:solidFill>
                <a:srgbClr val="212529"/>
              </a:solidFill>
              <a:effectLst/>
              <a:latin typeface="-apple-system"/>
            </a:endParaRPr>
          </a:p>
          <a:p>
            <a:pPr algn="l"/>
            <a:r>
              <a:rPr lang="en-US" b="0" i="0" dirty="0">
                <a:solidFill>
                  <a:srgbClr val="212529"/>
                </a:solidFill>
                <a:effectLst/>
                <a:latin typeface="-apple-system"/>
              </a:rPr>
              <a:t>If you see something in the casualty's mouth (such as foreign material, loose teeth, dentures, facial bone, or vomitus) that could block their airway, use your fingers to remove the material as quickly as possible.</a:t>
            </a:r>
          </a:p>
          <a:p>
            <a:pPr algn="l"/>
            <a:r>
              <a:rPr lang="en-US" b="0" i="0" dirty="0">
                <a:solidFill>
                  <a:srgbClr val="212529"/>
                </a:solidFill>
                <a:effectLst/>
                <a:latin typeface="-apple-system"/>
              </a:rPr>
              <a:t>DO NOT perform a blind finger sweep if no foreign body is seen in the casualty’s mouth.</a:t>
            </a:r>
            <a:r>
              <a:rPr lang="en-US" b="0" i="0" baseline="30000" dirty="0">
                <a:solidFill>
                  <a:srgbClr val="212529"/>
                </a:solidFill>
                <a:effectLst/>
                <a:latin typeface="-apple-system"/>
              </a:rPr>
              <a:t>5</a:t>
            </a:r>
            <a:endParaRPr lang="en-US" b="0" i="0" dirty="0">
              <a:solidFill>
                <a:srgbClr val="212529"/>
              </a:solidFill>
              <a:effectLst/>
              <a:latin typeface="-apple-system"/>
            </a:endParaRP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8</a:t>
            </a:fld>
            <a:endParaRPr lang="en-US"/>
          </a:p>
        </p:txBody>
      </p:sp>
    </p:spTree>
    <p:extLst>
      <p:ext uri="{BB962C8B-B14F-4D97-AF65-F5344CB8AC3E}">
        <p14:creationId xmlns:p14="http://schemas.microsoft.com/office/powerpoint/2010/main" val="14990148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The Tactical Combat Casualty Care (TCCC) Guidelines highlight that cervical spine stabilization is not necessary for casualties who have sustained only penetrating trauma.</a:t>
            </a:r>
            <a:r>
              <a:rPr lang="en-US" b="0" i="0" baseline="30000" dirty="0">
                <a:solidFill>
                  <a:srgbClr val="212529"/>
                </a:solidFill>
                <a:effectLst/>
                <a:latin typeface="-apple-system"/>
              </a:rPr>
              <a:t>6</a:t>
            </a:r>
            <a:endParaRPr lang="en-US" b="0" i="0" dirty="0">
              <a:solidFill>
                <a:srgbClr val="212529"/>
              </a:solidFill>
              <a:effectLst/>
              <a:latin typeface="-apple-system"/>
            </a:endParaRPr>
          </a:p>
          <a:p>
            <a:pPr algn="l"/>
            <a:r>
              <a:rPr lang="en-US" b="0" i="0" dirty="0">
                <a:solidFill>
                  <a:srgbClr val="212529"/>
                </a:solidFill>
                <a:effectLst/>
                <a:latin typeface="-apple-system"/>
              </a:rPr>
              <a:t>The Joint Trauma System (JTS) clinical practice guideline on spinal injuries</a:t>
            </a:r>
            <a:r>
              <a:rPr lang="en-US" b="0" i="0" baseline="30000" dirty="0">
                <a:solidFill>
                  <a:srgbClr val="212529"/>
                </a:solidFill>
                <a:effectLst/>
                <a:latin typeface="-apple-system"/>
              </a:rPr>
              <a:t>7</a:t>
            </a:r>
            <a:r>
              <a:rPr lang="en-US" b="0" i="0" dirty="0">
                <a:solidFill>
                  <a:srgbClr val="212529"/>
                </a:solidFill>
                <a:effectLst/>
                <a:latin typeface="-apple-system"/>
              </a:rPr>
              <a:t> points out that approximately 5.5% of evacuated battle casualties experience a spinal injury, which can occur through a variety of battle-related and nonbattle-related mechanisms. Explosions, motor vehicle accidents, and falls comprise the majority of the mechanisms of injury.</a:t>
            </a:r>
          </a:p>
          <a:p>
            <a:pPr algn="l"/>
            <a:r>
              <a:rPr lang="en-US" b="0" i="0" dirty="0">
                <a:solidFill>
                  <a:srgbClr val="212529"/>
                </a:solidFill>
                <a:effectLst/>
                <a:latin typeface="-apple-system"/>
              </a:rPr>
              <a:t>Those same guidelines advise that on the battlefield, preservation of the life of the casualty and medic are of paramount importance, and in those circumstances, evacuation to a more secure area takes precedence over spine immobilization. The evidence to support this is a combination of subject matter expert opinion and retrospective observations.</a:t>
            </a:r>
          </a:p>
          <a:p>
            <a:pPr algn="l"/>
            <a:r>
              <a:rPr lang="en-US" b="0" i="0" dirty="0">
                <a:solidFill>
                  <a:srgbClr val="212529"/>
                </a:solidFill>
                <a:effectLst/>
                <a:latin typeface="-apple-system"/>
              </a:rPr>
              <a:t>That said, if you suspect that the casualty has suffered a neck or spinal injury, use the jaw-thrust method to open an airway if needed. If a casualty cannot maintain an open airway once opened, a second responder may be needed to assist in maintaining an open airway when using the jaw-thrust method.</a:t>
            </a:r>
          </a:p>
          <a:p>
            <a:pPr algn="l"/>
            <a:r>
              <a:rPr lang="en-US" b="0" i="0" dirty="0">
                <a:solidFill>
                  <a:srgbClr val="212529"/>
                </a:solidFill>
                <a:effectLst/>
                <a:latin typeface="-apple-system"/>
              </a:rPr>
              <a:t>The level of evidence supporting the guidance for the use of Spinal immobilization in the tactical environment is based on clinical consensus, expert opinion, and discussion.</a:t>
            </a: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9</a:t>
            </a:fld>
            <a:endParaRPr lang="en-US"/>
          </a:p>
        </p:txBody>
      </p:sp>
    </p:spTree>
    <p:extLst>
      <p:ext uri="{BB962C8B-B14F-4D97-AF65-F5344CB8AC3E}">
        <p14:creationId xmlns:p14="http://schemas.microsoft.com/office/powerpoint/2010/main" val="3399265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The TCCC Guidelines outline the Committee on Tactical Combat Casualty Care (CoTCCC)-recommended approach to airway management. We will review the details of each step and intervention throughout the rest of this module and in the skills stations, but this provides a general overview of the strategy you should adopt in assessing and managing the airway during Tactical Field Care.</a:t>
            </a:r>
            <a:r>
              <a:rPr lang="en-US" b="0" i="0" baseline="30000" dirty="0">
                <a:solidFill>
                  <a:srgbClr val="212529"/>
                </a:solidFill>
                <a:effectLst/>
                <a:latin typeface="-apple-system"/>
              </a:rPr>
              <a:t>8, 9</a:t>
            </a:r>
            <a:endParaRPr lang="en-US" b="0" i="0" dirty="0">
              <a:solidFill>
                <a:srgbClr val="212529"/>
              </a:solidFill>
              <a:effectLst/>
              <a:latin typeface="-apple-system"/>
            </a:endParaRPr>
          </a:p>
          <a:p>
            <a:pPr algn="l"/>
            <a:r>
              <a:rPr lang="en-US" b="0" i="0" dirty="0">
                <a:solidFill>
                  <a:srgbClr val="212529"/>
                </a:solidFill>
                <a:effectLst/>
                <a:latin typeface="-apple-system"/>
              </a:rPr>
              <a:t>If the casualty is conscious and shows no signs of airway obstruction, then proceed to assessing their respiratory status (the “R” in MARCH PAWS).</a:t>
            </a:r>
          </a:p>
          <a:p>
            <a:pPr algn="l"/>
            <a:r>
              <a:rPr lang="en-US" b="0" i="0" dirty="0">
                <a:solidFill>
                  <a:srgbClr val="212529"/>
                </a:solidFill>
                <a:effectLst/>
                <a:latin typeface="-apple-system"/>
              </a:rPr>
              <a:t>If the casualty is unconscious (or nearly unconscious), but has no signs of obstruction, then the casualty should be placed in the recovery position and the airway can be opened with airway maneuvers, or by placing a nasopharyngeal airway, or by inserting an extraglottic airway.</a:t>
            </a:r>
          </a:p>
          <a:p>
            <a:pPr algn="l"/>
            <a:r>
              <a:rPr lang="en-US" b="0" i="0" dirty="0">
                <a:solidFill>
                  <a:srgbClr val="212529"/>
                </a:solidFill>
                <a:effectLst/>
                <a:latin typeface="-apple-system"/>
              </a:rPr>
              <a:t>However, if a semi-conscious casualty has an impending or current obstruction, they should be allowed to assume whatever position seems to provide the best airway protection, then attempt airway maneuvers, or insert a nasopharyngeal airway, or an extraglottic airway can also be inserted at this point, if indicated. If they become unconscious, place them in the recovery position.</a:t>
            </a:r>
          </a:p>
          <a:p>
            <a:pPr algn="l"/>
            <a:r>
              <a:rPr lang="en-US" b="0" i="0" dirty="0">
                <a:solidFill>
                  <a:srgbClr val="212529"/>
                </a:solidFill>
                <a:effectLst/>
                <a:latin typeface="-apple-system"/>
              </a:rPr>
              <a:t>If these actions establish an airway successfully, move to assessing their respiratory status. But if they are not successful, move to establishment of a more advanced airway by performing a cricothyroidotomy before moving on to the respiratory assessment. As CPP-level practitioners, you also have the option of using endotracheal intubation as an advance airway, and we’ll discuss that later in the module; but it is not highlighted as an airway procedure in the TCCC Guidelines.</a:t>
            </a: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10</a:t>
            </a:fld>
            <a:endParaRPr lang="en-US"/>
          </a:p>
        </p:txBody>
      </p:sp>
    </p:spTree>
    <p:extLst>
      <p:ext uri="{BB962C8B-B14F-4D97-AF65-F5344CB8AC3E}">
        <p14:creationId xmlns:p14="http://schemas.microsoft.com/office/powerpoint/2010/main" val="28629664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While assessing and after appropriately treating any airway compromise, positioning the casualty properly will help maintain a patent airway.</a:t>
            </a:r>
          </a:p>
          <a:p>
            <a:pPr algn="l"/>
            <a:r>
              <a:rPr lang="en-US" b="0" i="0" dirty="0">
                <a:solidFill>
                  <a:srgbClr val="212529"/>
                </a:solidFill>
                <a:effectLst/>
                <a:latin typeface="-apple-system"/>
              </a:rPr>
              <a:t>Allow the conscious casualty that is breathing on their own to assume whatever position allows them to breathe most comfortably. If they are able to tolerate the supine position, this will aid in the remainder of the assessment, but if placing supine causes increased distress, minimize the time spent in that position when clinically and tactically feasible. This can even be true in the face of significant maxillofacial trauma.</a:t>
            </a: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11</a:t>
            </a:fld>
            <a:endParaRPr lang="en-US"/>
          </a:p>
        </p:txBody>
      </p:sp>
    </p:spTree>
    <p:extLst>
      <p:ext uri="{BB962C8B-B14F-4D97-AF65-F5344CB8AC3E}">
        <p14:creationId xmlns:p14="http://schemas.microsoft.com/office/powerpoint/2010/main" val="4871309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For some conscious patients, there is a position of maximal comfort they will strive to maintain, and every effort should be made to allow them to do so. However, in other patients, including unconscious patients, no specific position seems to be warranted. In those patients, the recovery position provides a few advantages.</a:t>
            </a:r>
            <a:r>
              <a:rPr lang="en-US" b="0" i="0" baseline="30000" dirty="0">
                <a:solidFill>
                  <a:srgbClr val="212529"/>
                </a:solidFill>
                <a:effectLst/>
                <a:latin typeface="-apple-system"/>
              </a:rPr>
              <a:t>10, 11, 12</a:t>
            </a:r>
            <a:r>
              <a:rPr lang="en-US" b="0" i="0" dirty="0">
                <a:solidFill>
                  <a:srgbClr val="212529"/>
                </a:solidFill>
                <a:effectLst/>
                <a:latin typeface="-apple-system"/>
              </a:rPr>
              <a:t> By having their heads turned and facing slightly downward, the risk of aspiration due to emesis, heavy secretions, or blood is reduced.</a:t>
            </a:r>
          </a:p>
          <a:p>
            <a:pPr algn="l"/>
            <a:r>
              <a:rPr lang="en-US" b="0" i="0" dirty="0">
                <a:solidFill>
                  <a:srgbClr val="212529"/>
                </a:solidFill>
                <a:effectLst/>
                <a:latin typeface="-apple-system"/>
              </a:rPr>
              <a:t>In certain cases, having one side down (like having the injured side of a chest down) is clinically indicated, but in other cases either side can be lower, and logistical or patient movement considerations may impact your decision. During transport, it is often difficult to maintain the recovery position and the patient may need to be returned to a supine position.</a:t>
            </a: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12</a:t>
            </a:fld>
            <a:endParaRPr lang="en-US"/>
          </a:p>
        </p:txBody>
      </p:sp>
    </p:spTree>
    <p:extLst>
      <p:ext uri="{BB962C8B-B14F-4D97-AF65-F5344CB8AC3E}">
        <p14:creationId xmlns:p14="http://schemas.microsoft.com/office/powerpoint/2010/main" val="29453523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This video will go over the steps to follow in placing a casualty in the recovery position. </a:t>
            </a:r>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13</a:t>
            </a:fld>
            <a:endParaRPr lang="en-US"/>
          </a:p>
        </p:txBody>
      </p:sp>
    </p:spTree>
    <p:extLst>
      <p:ext uri="{BB962C8B-B14F-4D97-AF65-F5344CB8AC3E}">
        <p14:creationId xmlns:p14="http://schemas.microsoft.com/office/powerpoint/2010/main" val="23119149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Unconscious casualties or semi-conscious casualties demonstrating signs of partial obstruction should have their airways opened with the head-tilt/chin-lift or the jaw-thrust maneuver.</a:t>
            </a:r>
          </a:p>
          <a:p>
            <a:pPr algn="l"/>
            <a:r>
              <a:rPr lang="en-US" b="0" i="0" dirty="0">
                <a:solidFill>
                  <a:srgbClr val="212529"/>
                </a:solidFill>
                <a:effectLst/>
                <a:latin typeface="-apple-system"/>
              </a:rPr>
              <a:t>As mentioned previously, muscles of the tongue may have relaxed, causing the tongue to occlude the airway, and using the head-tilt/chin-lift or jaw-thrust maneuver may move the tongue and open the airway, allowing the casualty to resume breathing on their own.</a:t>
            </a:r>
            <a:r>
              <a:rPr lang="en-US" b="0" i="0" baseline="30000" dirty="0">
                <a:solidFill>
                  <a:srgbClr val="212529"/>
                </a:solidFill>
                <a:effectLst/>
                <a:latin typeface="-apple-system"/>
              </a:rPr>
              <a:t>13</a:t>
            </a:r>
            <a:endParaRPr lang="en-US" b="0" i="0" dirty="0">
              <a:solidFill>
                <a:srgbClr val="212529"/>
              </a:solidFill>
              <a:effectLst/>
              <a:latin typeface="-apple-system"/>
            </a:endParaRPr>
          </a:p>
          <a:p>
            <a:pPr algn="l"/>
            <a:r>
              <a:rPr lang="en-US" b="0" i="0" dirty="0">
                <a:solidFill>
                  <a:srgbClr val="212529"/>
                </a:solidFill>
                <a:effectLst/>
                <a:latin typeface="-apple-system"/>
              </a:rPr>
              <a:t>If you suspect that the casualty has suffered a neck or spinal injury, use the jaw-thrust method.</a:t>
            </a:r>
          </a:p>
          <a:p>
            <a:pPr algn="l"/>
            <a:r>
              <a:rPr lang="en-US" b="0" i="0" dirty="0">
                <a:solidFill>
                  <a:srgbClr val="212529"/>
                </a:solidFill>
                <a:effectLst/>
                <a:latin typeface="-apple-system"/>
              </a:rPr>
              <a:t>Limitations to using simple airway maneuvers are few but include a lack of scene safety or not having adequate space to position the casualty appropriately (and/or the responder). If maintenance of the airway requires continued support to maintain the airway position, additional resources may be needed, yet unavailable. This is particularly true if using the jaw-thrust method. A relative contraindication to the head-tilt/chin-lift approach is suspicion of a cervical spine injury.</a:t>
            </a:r>
          </a:p>
          <a:p>
            <a:pPr algn="l"/>
            <a:r>
              <a:rPr lang="en-US" b="0" i="0" dirty="0">
                <a:solidFill>
                  <a:srgbClr val="212529"/>
                </a:solidFill>
                <a:effectLst/>
                <a:latin typeface="-apple-system"/>
              </a:rPr>
              <a:t>Several retrospective studies validate the benefits of proper use of airway maneuvers and they are a core part of all basic and advanced life support training, providing a high level of evidence for their effectiveness.</a:t>
            </a:r>
          </a:p>
          <a:p>
            <a:pPr algn="l"/>
            <a:r>
              <a:rPr lang="en-US" b="0" i="0" dirty="0">
                <a:solidFill>
                  <a:srgbClr val="212529"/>
                </a:solidFill>
                <a:effectLst/>
                <a:latin typeface="-apple-system"/>
              </a:rPr>
              <a:t>The level of evidence supporting the guidance for the use of airway maneuvers in the tactical environment is based on clinical consensus, expert opinion, and discussion.</a:t>
            </a:r>
          </a:p>
        </p:txBody>
      </p:sp>
      <p:sp>
        <p:nvSpPr>
          <p:cNvPr id="4" name="Slide Number Placeholder 3"/>
          <p:cNvSpPr>
            <a:spLocks noGrp="1"/>
          </p:cNvSpPr>
          <p:nvPr>
            <p:ph type="sldNum" sz="quarter" idx="5"/>
          </p:nvPr>
        </p:nvSpPr>
        <p:spPr/>
        <p:txBody>
          <a:bodyPr/>
          <a:lstStyle/>
          <a:p>
            <a:fld id="{836BDC91-0FC0-4EFE-9C57-A82753372E7A}" type="slidenum">
              <a:rPr lang="en-US" smtClean="0"/>
              <a:t>14</a:t>
            </a:fld>
            <a:endParaRPr lang="en-US"/>
          </a:p>
        </p:txBody>
      </p:sp>
    </p:spTree>
    <p:extLst>
      <p:ext uri="{BB962C8B-B14F-4D97-AF65-F5344CB8AC3E}">
        <p14:creationId xmlns:p14="http://schemas.microsoft.com/office/powerpoint/2010/main" val="14904392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This video will go over the steps you should take when performing the head-tilt/chin-lift maneuver and the jaw thrust maneuver to open an airway. </a:t>
            </a:r>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15</a:t>
            </a:fld>
            <a:endParaRPr lang="en-US"/>
          </a:p>
        </p:txBody>
      </p:sp>
    </p:spTree>
    <p:extLst>
      <p:ext uri="{BB962C8B-B14F-4D97-AF65-F5344CB8AC3E}">
        <p14:creationId xmlns:p14="http://schemas.microsoft.com/office/powerpoint/2010/main" val="25500725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If spontaneous ventilations are present and there is no mechanical airway obstruction, further airway management may be achieved with a nasopharyngeal airway (NPA).</a:t>
            </a:r>
            <a:r>
              <a:rPr lang="en-US" b="0" i="0" baseline="30000" dirty="0">
                <a:solidFill>
                  <a:srgbClr val="212529"/>
                </a:solidFill>
                <a:effectLst/>
                <a:latin typeface="-apple-system"/>
              </a:rPr>
              <a:t>14</a:t>
            </a:r>
            <a:r>
              <a:rPr lang="en-US" b="0" i="0" dirty="0">
                <a:solidFill>
                  <a:srgbClr val="212529"/>
                </a:solidFill>
                <a:effectLst/>
                <a:latin typeface="-apple-system"/>
              </a:rPr>
              <a:t> The NPA provides a patent airway by keeping the tongue from falling to the back of the mouth and blocking the airway.</a:t>
            </a:r>
          </a:p>
          <a:p>
            <a:pPr algn="l"/>
            <a:r>
              <a:rPr lang="en-US" b="0" i="0" dirty="0">
                <a:solidFill>
                  <a:srgbClr val="212529"/>
                </a:solidFill>
                <a:effectLst/>
                <a:latin typeface="-apple-system"/>
              </a:rPr>
              <a:t>An NPA is better tolerated than an oropharyngeal airway if the casualty regains consciousness, and is unlikely to stimulate their gag reflex. Also, a nasopharyngeal airway is less likely to be dislodged during transport.</a:t>
            </a:r>
            <a:r>
              <a:rPr lang="en-US" b="0" i="0" baseline="30000" dirty="0">
                <a:solidFill>
                  <a:srgbClr val="212529"/>
                </a:solidFill>
                <a:effectLst/>
                <a:latin typeface="-apple-system"/>
              </a:rPr>
              <a:t>15</a:t>
            </a:r>
            <a:endParaRPr lang="en-US" b="0" i="0" dirty="0">
              <a:solidFill>
                <a:srgbClr val="212529"/>
              </a:solidFill>
              <a:effectLst/>
              <a:latin typeface="-apple-system"/>
            </a:endParaRPr>
          </a:p>
          <a:p>
            <a:pPr algn="l"/>
            <a:r>
              <a:rPr lang="en-US" b="0" i="0" dirty="0">
                <a:solidFill>
                  <a:srgbClr val="212529"/>
                </a:solidFill>
                <a:effectLst/>
                <a:latin typeface="-apple-system"/>
              </a:rPr>
              <a:t>The NPA should be inserted into the right nostril, if not obstructed, with the bevel towards the nasal septum. If unable to insert into the right nostril, insert into the left nostril. Ensure water-based lubrication is used (like the one contained within the Joint First Aid Kit, or JFAK). The correct angle for insertion is 90 degrees to the frontal plane of the face – NOT along the long axis of the nose.</a:t>
            </a:r>
            <a:r>
              <a:rPr lang="en-US" b="0" i="0" baseline="30000" dirty="0">
                <a:solidFill>
                  <a:srgbClr val="212529"/>
                </a:solidFill>
                <a:effectLst/>
                <a:latin typeface="-apple-system"/>
              </a:rPr>
              <a:t>16</a:t>
            </a:r>
            <a:r>
              <a:rPr lang="en-US" b="0" i="0" dirty="0">
                <a:solidFill>
                  <a:srgbClr val="212529"/>
                </a:solidFill>
                <a:effectLst/>
                <a:latin typeface="-apple-system"/>
              </a:rPr>
              <a:t> Although intracranial insertion of NPAs has been rarely reported in the literature, it has not been reported in any casualties from recent operations;</a:t>
            </a:r>
            <a:r>
              <a:rPr lang="en-US" b="0" i="0" baseline="30000" dirty="0">
                <a:solidFill>
                  <a:srgbClr val="212529"/>
                </a:solidFill>
                <a:effectLst/>
                <a:latin typeface="-apple-system"/>
              </a:rPr>
              <a:t>17</a:t>
            </a:r>
            <a:r>
              <a:rPr lang="en-US" b="0" i="0" dirty="0">
                <a:solidFill>
                  <a:srgbClr val="212529"/>
                </a:solidFill>
                <a:effectLst/>
                <a:latin typeface="-apple-system"/>
              </a:rPr>
              <a:t> nevertheless, the proper angle of insertion will help prevent potential injuries.</a:t>
            </a:r>
          </a:p>
          <a:p>
            <a:pPr algn="l"/>
            <a:r>
              <a:rPr lang="en-US" b="0" i="0" dirty="0">
                <a:solidFill>
                  <a:srgbClr val="212529"/>
                </a:solidFill>
                <a:effectLst/>
                <a:latin typeface="-apple-system"/>
              </a:rPr>
              <a:t>Contraindications include traumatic injuries that preclude the safe insertion of an NPA, for example, when both nostrils appear to be blocked during the assessment for placement. Also, do not use an NPA if there is clear fluid coming from the ears or nose. This may be cerebrospinal fluid (CSF), an indication of a possible skull fracture.</a:t>
            </a:r>
          </a:p>
          <a:p>
            <a:pPr algn="l"/>
            <a:r>
              <a:rPr lang="en-US" b="0" i="0" dirty="0">
                <a:solidFill>
                  <a:srgbClr val="212529"/>
                </a:solidFill>
                <a:effectLst/>
                <a:latin typeface="-apple-system"/>
              </a:rPr>
              <a:t>One limitation common to the combat environment is the lack of NPA sizes to select from. The same size is used in all JFAKs and is the most common size (32 French or 7.5mm), but this is not the ideal size for all casualties. Also, poor lighting and other operational considerations may make it difficult to visualize whether the nasal passageway is patent prior to attempting an insertion.</a:t>
            </a:r>
          </a:p>
          <a:p>
            <a:pPr algn="l"/>
            <a:r>
              <a:rPr lang="en-US" b="0" i="0" u="sng" dirty="0">
                <a:solidFill>
                  <a:srgbClr val="212529"/>
                </a:solidFill>
                <a:effectLst/>
                <a:latin typeface="-apple-system"/>
              </a:rPr>
              <a:t>Allow the conscious casualty to assume whatever position allows them to breathe most comfortably.</a:t>
            </a:r>
            <a:endParaRPr lang="en-US" b="0" i="0" dirty="0">
              <a:solidFill>
                <a:srgbClr val="212529"/>
              </a:solidFill>
              <a:effectLst/>
              <a:latin typeface="-apple-system"/>
            </a:endParaRPr>
          </a:p>
          <a:p>
            <a:pPr algn="l"/>
            <a:r>
              <a:rPr lang="en-US" b="0" i="0" dirty="0">
                <a:solidFill>
                  <a:srgbClr val="212529"/>
                </a:solidFill>
                <a:effectLst/>
                <a:latin typeface="-apple-system"/>
              </a:rPr>
              <a:t>The evidence supporting the use of NPAs is largely based on retrospective observations and subject matter opinion; and the results have indicated that there is possibly an advantage and unlikely any disadvantages to their use, resulting in an overall low level of evidence.</a:t>
            </a:r>
          </a:p>
          <a:p>
            <a:pPr algn="l"/>
            <a:r>
              <a:rPr lang="en-US" b="0" i="0" dirty="0">
                <a:solidFill>
                  <a:srgbClr val="212529"/>
                </a:solidFill>
                <a:effectLst/>
                <a:latin typeface="-apple-system"/>
              </a:rPr>
              <a:t>The level of evidence supporting the guidance for the use of nasopharyngeal airways in the tactical environment is based on retrospective and prospective comparisons and subject matter expert consensus.</a:t>
            </a:r>
          </a:p>
          <a:p>
            <a:br>
              <a:rPr lang="en-US" dirty="0"/>
            </a:br>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16</a:t>
            </a:fld>
            <a:endParaRPr lang="en-US"/>
          </a:p>
        </p:txBody>
      </p:sp>
    </p:spTree>
    <p:extLst>
      <p:ext uri="{BB962C8B-B14F-4D97-AF65-F5344CB8AC3E}">
        <p14:creationId xmlns:p14="http://schemas.microsoft.com/office/powerpoint/2010/main" val="35497817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This video will go over the proper insertion of a nasopharyngeal airway. </a:t>
            </a:r>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17</a:t>
            </a:fld>
            <a:endParaRPr lang="en-US"/>
          </a:p>
        </p:txBody>
      </p:sp>
    </p:spTree>
    <p:extLst>
      <p:ext uri="{BB962C8B-B14F-4D97-AF65-F5344CB8AC3E}">
        <p14:creationId xmlns:p14="http://schemas.microsoft.com/office/powerpoint/2010/main" val="30554471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Ideally, suction should be used to remove secretions, mucous or blood from the airway or oropharynx when establishing and maintaining an airway. The JTS clinical practice guidelines</a:t>
            </a:r>
            <a:r>
              <a:rPr lang="en-US" b="0" i="0" baseline="30000" dirty="0">
                <a:solidFill>
                  <a:srgbClr val="212529"/>
                </a:solidFill>
                <a:effectLst/>
                <a:latin typeface="-apple-system"/>
              </a:rPr>
              <a:t>18</a:t>
            </a:r>
            <a:r>
              <a:rPr lang="en-US" b="0" i="0" dirty="0">
                <a:solidFill>
                  <a:srgbClr val="212529"/>
                </a:solidFill>
                <a:effectLst/>
                <a:latin typeface="-apple-system"/>
              </a:rPr>
              <a:t> characterize suction devices as:</a:t>
            </a:r>
          </a:p>
          <a:p>
            <a:pPr algn="l">
              <a:buFont typeface="Arial" panose="020B0604020202020204" pitchFamily="34" charset="0"/>
              <a:buChar char="•"/>
            </a:pPr>
            <a:r>
              <a:rPr lang="en-US" b="1" i="0" dirty="0">
                <a:solidFill>
                  <a:srgbClr val="212529"/>
                </a:solidFill>
                <a:effectLst/>
                <a:latin typeface="-apple-system"/>
              </a:rPr>
              <a:t>Minimum:</a:t>
            </a:r>
            <a:r>
              <a:rPr lang="en-US" b="0" i="0" dirty="0">
                <a:solidFill>
                  <a:srgbClr val="212529"/>
                </a:solidFill>
                <a:effectLst/>
                <a:latin typeface="-apple-system"/>
              </a:rPr>
              <a:t> an improvised suction (for example, a syringe and nasopharyngeal airway, and patient positioning if not contraindicated);</a:t>
            </a:r>
          </a:p>
          <a:p>
            <a:pPr algn="l">
              <a:buFont typeface="Arial" panose="020B0604020202020204" pitchFamily="34" charset="0"/>
              <a:buChar char="•"/>
            </a:pPr>
            <a:r>
              <a:rPr lang="en-US" b="1" i="0" dirty="0">
                <a:solidFill>
                  <a:srgbClr val="212529"/>
                </a:solidFill>
                <a:effectLst/>
                <a:latin typeface="-apple-system"/>
              </a:rPr>
              <a:t>Better:</a:t>
            </a:r>
            <a:r>
              <a:rPr lang="en-US" b="0" i="0" dirty="0">
                <a:solidFill>
                  <a:srgbClr val="212529"/>
                </a:solidFill>
                <a:effectLst/>
                <a:latin typeface="-apple-system"/>
              </a:rPr>
              <a:t> a manual suction bulb with adapter; and</a:t>
            </a:r>
          </a:p>
          <a:p>
            <a:pPr algn="l">
              <a:buFont typeface="Arial" panose="020B0604020202020204" pitchFamily="34" charset="0"/>
              <a:buChar char="•"/>
            </a:pPr>
            <a:r>
              <a:rPr lang="en-US" b="1" i="0" dirty="0">
                <a:solidFill>
                  <a:srgbClr val="212529"/>
                </a:solidFill>
                <a:effectLst/>
                <a:latin typeface="-apple-system"/>
              </a:rPr>
              <a:t>Best:</a:t>
            </a:r>
            <a:r>
              <a:rPr lang="en-US" b="0" i="0" dirty="0">
                <a:solidFill>
                  <a:srgbClr val="212529"/>
                </a:solidFill>
                <a:effectLst/>
                <a:latin typeface="-apple-system"/>
              </a:rPr>
              <a:t> a powered (or battery-operated) commercial mechanical suction device.</a:t>
            </a:r>
          </a:p>
          <a:p>
            <a:pPr algn="l"/>
            <a:r>
              <a:rPr lang="en-US" b="0" i="0" dirty="0">
                <a:solidFill>
                  <a:srgbClr val="212529"/>
                </a:solidFill>
                <a:effectLst/>
                <a:latin typeface="-apple-system"/>
              </a:rPr>
              <a:t>Some points to consider when using suction include the need to preoxygenate the casualty before suction (if possible) for a minimum of 30 seconds, and to limit the suction time to NO more than 10 seconds to prevent hypoxia, reflex bradycardia or damage to the oropharyngeal tissue.</a:t>
            </a:r>
            <a:r>
              <a:rPr lang="en-US" b="0" i="0" baseline="30000" dirty="0">
                <a:solidFill>
                  <a:srgbClr val="212529"/>
                </a:solidFill>
                <a:effectLst/>
                <a:latin typeface="-apple-system"/>
              </a:rPr>
              <a:t>19</a:t>
            </a:r>
            <a:endParaRPr lang="en-US" b="0" i="0" dirty="0">
              <a:solidFill>
                <a:srgbClr val="212529"/>
              </a:solidFill>
              <a:effectLst/>
              <a:latin typeface="-apple-system"/>
            </a:endParaRPr>
          </a:p>
          <a:p>
            <a:pPr algn="l"/>
            <a:r>
              <a:rPr lang="en-US" b="0" i="0" dirty="0">
                <a:solidFill>
                  <a:srgbClr val="212529"/>
                </a:solidFill>
                <a:effectLst/>
                <a:latin typeface="-apple-system"/>
              </a:rPr>
              <a:t>Also, insert the suction catheter no further than you can visualize, or you may stimulate a gag reflex.</a:t>
            </a:r>
          </a:p>
          <a:p>
            <a:pPr algn="l"/>
            <a:r>
              <a:rPr lang="en-US" b="0" i="0" dirty="0">
                <a:solidFill>
                  <a:srgbClr val="212529"/>
                </a:solidFill>
                <a:effectLst/>
                <a:latin typeface="-apple-system"/>
              </a:rPr>
              <a:t>Of note, the suction should only be applied when withdrawing the catheter and not upon initial insertion.</a:t>
            </a:r>
          </a:p>
          <a:p>
            <a:pPr algn="l"/>
            <a:r>
              <a:rPr lang="en-US" b="0" i="0" dirty="0">
                <a:solidFill>
                  <a:srgbClr val="212529"/>
                </a:solidFill>
                <a:effectLst/>
                <a:latin typeface="-apple-system"/>
              </a:rPr>
              <a:t>Limitations to suctioning include the lack of availability of proper equipment (manual or mechanical), operational constraints to include space to operate, scene safety and lighting conditions, and inexperienced or untrained response personnel. While there are no absolute contraindications, the responder must consider the clinical condition of the casualty and possible adverse events that may occur with suctioning.</a:t>
            </a: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18</a:t>
            </a:fld>
            <a:endParaRPr lang="en-US"/>
          </a:p>
        </p:txBody>
      </p:sp>
    </p:spTree>
    <p:extLst>
      <p:ext uri="{BB962C8B-B14F-4D97-AF65-F5344CB8AC3E}">
        <p14:creationId xmlns:p14="http://schemas.microsoft.com/office/powerpoint/2010/main" val="13785114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This video will go over the proper techniques for manual suction in clearing an airway. </a:t>
            </a:r>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19</a:t>
            </a:fld>
            <a:endParaRPr lang="en-US"/>
          </a:p>
        </p:txBody>
      </p:sp>
    </p:spTree>
    <p:extLst>
      <p:ext uri="{BB962C8B-B14F-4D97-AF65-F5344CB8AC3E}">
        <p14:creationId xmlns:p14="http://schemas.microsoft.com/office/powerpoint/2010/main" val="33299796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This video will go over the proper techniques for mechanical suction in clearing an airway. </a:t>
            </a:r>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20</a:t>
            </a:fld>
            <a:endParaRPr lang="en-US"/>
          </a:p>
        </p:txBody>
      </p:sp>
    </p:spTree>
    <p:extLst>
      <p:ext uri="{BB962C8B-B14F-4D97-AF65-F5344CB8AC3E}">
        <p14:creationId xmlns:p14="http://schemas.microsoft.com/office/powerpoint/2010/main" val="36496485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The following skill cards will demonstrate the various airway maneuvers, placing casualties in the recovery position, and practice manual and mechanical suctioning.</a:t>
            </a:r>
          </a:p>
          <a:p>
            <a:endParaRPr lang="en-US" b="0" i="0" dirty="0">
              <a:solidFill>
                <a:srgbClr val="212529"/>
              </a:solidFill>
              <a:effectLst/>
              <a:latin typeface="-apple-system"/>
            </a:endParaRPr>
          </a:p>
          <a:p>
            <a:r>
              <a:rPr lang="en-US" b="1" i="1" dirty="0">
                <a:solidFill>
                  <a:srgbClr val="6C757D"/>
                </a:solidFill>
                <a:effectLst/>
                <a:latin typeface="-apple-system"/>
              </a:rPr>
              <a:t>Skill Card: Recovery Position</a:t>
            </a:r>
            <a:endParaRPr lang="en-US" b="0" i="0" dirty="0">
              <a:solidFill>
                <a:srgbClr val="212529"/>
              </a:solidFill>
              <a:effectLst/>
              <a:latin typeface="-apple-system"/>
            </a:endParaRPr>
          </a:p>
          <a:p>
            <a:endParaRPr lang="en-US" b="0" i="0" dirty="0">
              <a:solidFill>
                <a:srgbClr val="212529"/>
              </a:solidFill>
              <a:effectLst/>
              <a:latin typeface="-apple-system"/>
            </a:endParaRPr>
          </a:p>
          <a:p>
            <a:r>
              <a:rPr lang="en-US" b="1" i="1" dirty="0">
                <a:solidFill>
                  <a:srgbClr val="6C757D"/>
                </a:solidFill>
                <a:effectLst/>
                <a:latin typeface="-apple-system"/>
              </a:rPr>
              <a:t>Skill Card: Head-Tilt/Chin-Lift</a:t>
            </a:r>
          </a:p>
          <a:p>
            <a:endParaRPr lang="en-US" b="1" i="1" dirty="0">
              <a:solidFill>
                <a:srgbClr val="6C757D"/>
              </a:solidFill>
              <a:effectLst/>
              <a:latin typeface="-apple-system"/>
            </a:endParaRPr>
          </a:p>
          <a:p>
            <a:r>
              <a:rPr lang="en-US" b="1" i="1" dirty="0">
                <a:solidFill>
                  <a:srgbClr val="6C757D"/>
                </a:solidFill>
                <a:effectLst/>
                <a:latin typeface="-apple-system"/>
              </a:rPr>
              <a:t>Skill Card: Jaw-Thrust Maneuver</a:t>
            </a:r>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21</a:t>
            </a:fld>
            <a:endParaRPr lang="en-US"/>
          </a:p>
        </p:txBody>
      </p:sp>
    </p:spTree>
    <p:extLst>
      <p:ext uri="{BB962C8B-B14F-4D97-AF65-F5344CB8AC3E}">
        <p14:creationId xmlns:p14="http://schemas.microsoft.com/office/powerpoint/2010/main" val="39660205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Another option for managing the airway in an unconscious patient is an extraglottic airway (or EGA), commonly referred to as supraglottic airway.</a:t>
            </a:r>
            <a:r>
              <a:rPr lang="en-US" b="0" i="0" baseline="30000" dirty="0">
                <a:solidFill>
                  <a:srgbClr val="212529"/>
                </a:solidFill>
                <a:effectLst/>
                <a:latin typeface="-apple-system"/>
              </a:rPr>
              <a:t>20</a:t>
            </a:r>
            <a:r>
              <a:rPr lang="en-US" b="0" i="0" dirty="0">
                <a:solidFill>
                  <a:srgbClr val="212529"/>
                </a:solidFill>
                <a:effectLst/>
                <a:latin typeface="-apple-system"/>
              </a:rPr>
              <a:t> EGAs have been used widely and with excellent success in the civilian sector over the past two decades – in the prehospital setting, in the emergency department, and in the operating room.</a:t>
            </a:r>
            <a:r>
              <a:rPr lang="en-US" b="0" i="0" baseline="30000" dirty="0">
                <a:solidFill>
                  <a:srgbClr val="212529"/>
                </a:solidFill>
                <a:effectLst/>
                <a:latin typeface="-apple-system"/>
              </a:rPr>
              <a:t>21, 22, 23, 24</a:t>
            </a:r>
            <a:endParaRPr lang="en-US" b="0" i="0" dirty="0">
              <a:solidFill>
                <a:srgbClr val="212529"/>
              </a:solidFill>
              <a:effectLst/>
              <a:latin typeface="-apple-system"/>
            </a:endParaRPr>
          </a:p>
          <a:p>
            <a:pPr algn="l"/>
            <a:r>
              <a:rPr lang="en-US" b="0" i="0" dirty="0">
                <a:solidFill>
                  <a:srgbClr val="212529"/>
                </a:solidFill>
                <a:effectLst/>
                <a:latin typeface="-apple-system"/>
              </a:rPr>
              <a:t>An EGA is a tube connected to a mask-like cuff that is designed to sit in the hypopharynx facing the glottis, with the tip at the esophageal inlet, and can be inserted without having to visualize the vocal cords.</a:t>
            </a:r>
            <a:r>
              <a:rPr lang="en-US" b="0" i="0" baseline="30000" dirty="0">
                <a:solidFill>
                  <a:srgbClr val="212529"/>
                </a:solidFill>
                <a:effectLst/>
                <a:latin typeface="-apple-system"/>
              </a:rPr>
              <a:t>25</a:t>
            </a:r>
            <a:endParaRPr lang="en-US" b="0" i="0" dirty="0">
              <a:solidFill>
                <a:srgbClr val="212529"/>
              </a:solidFill>
              <a:effectLst/>
              <a:latin typeface="-apple-system"/>
            </a:endParaRPr>
          </a:p>
          <a:p>
            <a:pPr algn="l"/>
            <a:r>
              <a:rPr lang="en-US" b="0" i="0" dirty="0">
                <a:solidFill>
                  <a:srgbClr val="212529"/>
                </a:solidFill>
                <a:effectLst/>
                <a:latin typeface="-apple-system"/>
              </a:rPr>
              <a:t>The evidence available at this time suggests that the i-gel</a:t>
            </a:r>
            <a:r>
              <a:rPr lang="en-US" b="0" i="0" baseline="30000" dirty="0">
                <a:solidFill>
                  <a:srgbClr val="212529"/>
                </a:solidFill>
                <a:effectLst/>
                <a:latin typeface="-apple-system"/>
              </a:rPr>
              <a:t>®</a:t>
            </a:r>
            <a:r>
              <a:rPr lang="en-US" b="0" i="0" dirty="0">
                <a:solidFill>
                  <a:srgbClr val="212529"/>
                </a:solidFill>
                <a:effectLst/>
                <a:latin typeface="-apple-system"/>
              </a:rPr>
              <a:t> extraglottic airway performs as well or better than other EGAs.</a:t>
            </a:r>
            <a:r>
              <a:rPr lang="en-US" b="0" i="0" baseline="30000" dirty="0">
                <a:solidFill>
                  <a:srgbClr val="212529"/>
                </a:solidFill>
                <a:effectLst/>
                <a:latin typeface="-apple-system"/>
              </a:rPr>
              <a:t>26</a:t>
            </a:r>
            <a:r>
              <a:rPr lang="en-US" b="0" i="0" dirty="0">
                <a:solidFill>
                  <a:srgbClr val="212529"/>
                </a:solidFill>
                <a:effectLst/>
                <a:latin typeface="-apple-system"/>
              </a:rPr>
              <a:t> In addition, the gel-filled cuff on the i-gel eliminates the need to inflate the cuff with air after insertion as required with other EGAs, and there is no need to monitor cuff pressure during casualty evacuation flights.</a:t>
            </a:r>
            <a:r>
              <a:rPr lang="en-US" b="0" i="0" baseline="30000" dirty="0">
                <a:solidFill>
                  <a:srgbClr val="212529"/>
                </a:solidFill>
                <a:effectLst/>
                <a:latin typeface="-apple-system"/>
              </a:rPr>
              <a:t>27</a:t>
            </a:r>
            <a:endParaRPr lang="en-US" b="0" i="0" dirty="0">
              <a:solidFill>
                <a:srgbClr val="212529"/>
              </a:solidFill>
              <a:effectLst/>
              <a:latin typeface="-apple-system"/>
            </a:endParaRPr>
          </a:p>
          <a:p>
            <a:pPr algn="l"/>
            <a:r>
              <a:rPr lang="en-US" b="0" i="0" dirty="0">
                <a:solidFill>
                  <a:srgbClr val="212529"/>
                </a:solidFill>
                <a:effectLst/>
                <a:latin typeface="-apple-system"/>
              </a:rPr>
              <a:t>Extraglottic airways will not be tolerated by a casualty who is not deeply unconscious.</a:t>
            </a:r>
            <a:r>
              <a:rPr lang="en-US" b="0" i="0" baseline="30000" dirty="0">
                <a:solidFill>
                  <a:srgbClr val="212529"/>
                </a:solidFill>
                <a:effectLst/>
                <a:latin typeface="-apple-system"/>
              </a:rPr>
              <a:t>28</a:t>
            </a:r>
            <a:r>
              <a:rPr lang="en-US" b="0" i="0" dirty="0">
                <a:solidFill>
                  <a:srgbClr val="212529"/>
                </a:solidFill>
                <a:effectLst/>
                <a:latin typeface="-apple-system"/>
              </a:rPr>
              <a:t> A rare complication is facial nerve damage from compression usually caused by an overinflated EGA cuff.</a:t>
            </a:r>
            <a:r>
              <a:rPr lang="en-US" b="0" i="0" baseline="30000" dirty="0">
                <a:solidFill>
                  <a:srgbClr val="212529"/>
                </a:solidFill>
                <a:effectLst/>
                <a:latin typeface="-apple-system"/>
              </a:rPr>
              <a:t>29</a:t>
            </a:r>
            <a:endParaRPr lang="en-US" b="0" i="0" dirty="0">
              <a:solidFill>
                <a:srgbClr val="212529"/>
              </a:solidFill>
              <a:effectLst/>
              <a:latin typeface="-apple-system"/>
            </a:endParaRPr>
          </a:p>
          <a:p>
            <a:pPr algn="l"/>
            <a:r>
              <a:rPr lang="en-US" b="0" i="0" dirty="0">
                <a:solidFill>
                  <a:srgbClr val="212529"/>
                </a:solidFill>
                <a:effectLst/>
                <a:latin typeface="-apple-system"/>
              </a:rPr>
              <a:t>Although not often available to CPPs, other EGAs, like the laryngeal mask airways (LMAs), have been used successfully,</a:t>
            </a:r>
            <a:r>
              <a:rPr lang="en-US" b="0" i="0" baseline="30000" dirty="0">
                <a:solidFill>
                  <a:srgbClr val="212529"/>
                </a:solidFill>
                <a:effectLst/>
                <a:latin typeface="-apple-system"/>
              </a:rPr>
              <a:t>30</a:t>
            </a:r>
            <a:r>
              <a:rPr lang="en-US" b="0" i="0" dirty="0">
                <a:solidFill>
                  <a:srgbClr val="212529"/>
                </a:solidFill>
                <a:effectLst/>
                <a:latin typeface="-apple-system"/>
              </a:rPr>
              <a:t> although the lack of a gel-filled cuff is often a limitation for tactical evacuation purposes.</a:t>
            </a:r>
          </a:p>
          <a:p>
            <a:pPr algn="l"/>
            <a:r>
              <a:rPr lang="en-US" b="0" i="0" dirty="0">
                <a:solidFill>
                  <a:srgbClr val="212529"/>
                </a:solidFill>
                <a:effectLst/>
                <a:latin typeface="-apple-system"/>
              </a:rPr>
              <a:t>EGAs should not be used in conscious or awake casualties, significant pharyngeal trauma, when there is a high risk for aspiration, and/or airway obstruction below the larynx.</a:t>
            </a:r>
          </a:p>
          <a:p>
            <a:pPr algn="l"/>
            <a:r>
              <a:rPr lang="en-US" b="0" i="0" dirty="0">
                <a:solidFill>
                  <a:srgbClr val="212529"/>
                </a:solidFill>
                <a:effectLst/>
                <a:latin typeface="-apple-system"/>
              </a:rPr>
              <a:t>Several of the studies on EGAs have been retrospective, but there have also been some prospective comparative studies with other airway management techniques, providing an overall moderate to high level of evidence to support their use.</a:t>
            </a:r>
          </a:p>
          <a:p>
            <a:pPr algn="l"/>
            <a:r>
              <a:rPr lang="en-US" b="0" i="0" dirty="0">
                <a:solidFill>
                  <a:srgbClr val="212529"/>
                </a:solidFill>
                <a:effectLst/>
                <a:latin typeface="-apple-system"/>
              </a:rPr>
              <a:t>The level of evidence supporting the guidance for the use of extraglottic airways in the tactical environment is based on meta-analyses of one or more randomized controlled studies.</a:t>
            </a:r>
          </a:p>
        </p:txBody>
      </p:sp>
      <p:sp>
        <p:nvSpPr>
          <p:cNvPr id="4" name="Slide Number Placeholder 3"/>
          <p:cNvSpPr>
            <a:spLocks noGrp="1"/>
          </p:cNvSpPr>
          <p:nvPr>
            <p:ph type="sldNum" sz="quarter" idx="5"/>
          </p:nvPr>
        </p:nvSpPr>
        <p:spPr/>
        <p:txBody>
          <a:bodyPr/>
          <a:lstStyle/>
          <a:p>
            <a:fld id="{836BDC91-0FC0-4EFE-9C57-A82753372E7A}" type="slidenum">
              <a:rPr lang="en-US" smtClean="0"/>
              <a:t>22</a:t>
            </a:fld>
            <a:endParaRPr lang="en-US"/>
          </a:p>
        </p:txBody>
      </p:sp>
    </p:spTree>
    <p:extLst>
      <p:ext uri="{BB962C8B-B14F-4D97-AF65-F5344CB8AC3E}">
        <p14:creationId xmlns:p14="http://schemas.microsoft.com/office/powerpoint/2010/main" val="13716796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This video will go over the proper insertion of an extraglottic airway. </a:t>
            </a:r>
          </a:p>
          <a:p>
            <a:br>
              <a:rPr lang="en-US" dirty="0"/>
            </a:br>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23</a:t>
            </a:fld>
            <a:endParaRPr lang="en-US"/>
          </a:p>
        </p:txBody>
      </p:sp>
    </p:spTree>
    <p:extLst>
      <p:ext uri="{BB962C8B-B14F-4D97-AF65-F5344CB8AC3E}">
        <p14:creationId xmlns:p14="http://schemas.microsoft.com/office/powerpoint/2010/main" val="3657406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This video will go over one- and two-person bag valve mask ventilation techniques. These techniques are performed on casualties who are unconscious, not breathing, but have a pulse.</a:t>
            </a:r>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24</a:t>
            </a:fld>
            <a:endParaRPr lang="en-US"/>
          </a:p>
        </p:txBody>
      </p:sp>
    </p:spTree>
    <p:extLst>
      <p:ext uri="{BB962C8B-B14F-4D97-AF65-F5344CB8AC3E}">
        <p14:creationId xmlns:p14="http://schemas.microsoft.com/office/powerpoint/2010/main" val="25172912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The primary indication for performing a cricothyroidotomy has already been mentioned – an unsuccessful attempt to maintain a patent airway using positioning techniques, NPAs or EGAs, often in casualties with facial and oral trauma.</a:t>
            </a:r>
          </a:p>
          <a:p>
            <a:pPr algn="l"/>
            <a:r>
              <a:rPr lang="en-US" b="0" i="0" dirty="0">
                <a:solidFill>
                  <a:srgbClr val="212529"/>
                </a:solidFill>
                <a:effectLst/>
                <a:latin typeface="-apple-system"/>
              </a:rPr>
              <a:t>Thermal or toxic gas injuries are also important considerations in certain tactical situations and may result in airway edema that can cause an immediate or delayed airway obstruction. Thermal injuries should be suspected if the casualty is exposed to fire in a confined space or if they have facial burns, singeing of the nasal hairs, or carbonaceous sputum. In these cases, cricothyroidotomy is the airway intervention of choice.</a:t>
            </a:r>
          </a:p>
          <a:p>
            <a:pPr algn="l"/>
            <a:r>
              <a:rPr lang="en-US" b="0" i="0" dirty="0">
                <a:solidFill>
                  <a:srgbClr val="212529"/>
                </a:solidFill>
                <a:effectLst/>
                <a:latin typeface="-apple-system"/>
              </a:rPr>
              <a:t>Keep in mind that a surgical airway is not indicated simply for unconsciousness when there is no maxillofacial trauma, in which cases an NPA or EGA will often suffice.</a:t>
            </a:r>
          </a:p>
          <a:p>
            <a:pPr algn="l"/>
            <a:r>
              <a:rPr lang="en-US" b="0" i="0" dirty="0">
                <a:solidFill>
                  <a:srgbClr val="212529"/>
                </a:solidFill>
                <a:effectLst/>
                <a:latin typeface="-apple-system"/>
              </a:rPr>
              <a:t>Therefore, If the less invasive measures previously discussed are unsuccessful, a surgical airway by cricothyroidotomy is recommended. Cricothyroidotomy has been reported as safe and effective in trauma patients, albeit with occasional complications.</a:t>
            </a:r>
          </a:p>
          <a:p>
            <a:pPr algn="l"/>
            <a:r>
              <a:rPr lang="en-US" b="0" i="0" dirty="0">
                <a:solidFill>
                  <a:srgbClr val="212529"/>
                </a:solidFill>
                <a:effectLst/>
                <a:latin typeface="-apple-system"/>
              </a:rPr>
              <a:t>One large study of military prehospital surgical airways showed a 33% procedure failure rate for medics and a 15% failure rate for physicians and physician assistants. Some of that is likely due to the tactical situation where the procedure was performed, but it highlights the need for medics to consistently train and refresh their skills.</a:t>
            </a:r>
          </a:p>
          <a:p>
            <a:pPr algn="l"/>
            <a:r>
              <a:rPr lang="en-US" b="0" i="0" dirty="0">
                <a:solidFill>
                  <a:srgbClr val="212529"/>
                </a:solidFill>
                <a:effectLst/>
                <a:latin typeface="-apple-system"/>
              </a:rPr>
              <a:t>The only absolute contraindication to cricothyrotomy is the ability to secure an airway with less invasive means, but this is not always an option in austere environments. Airway trauma that renders cricothyrotomy a hopeless procedure, such as tracheal transection in which the distal end retracts into the mediastinum or significant cricoid cartilage or laryngeal fracture, can also be absolute contraindications.</a:t>
            </a:r>
          </a:p>
          <a:p>
            <a:pPr algn="l"/>
            <a:r>
              <a:rPr lang="en-US" b="0" i="0" dirty="0">
                <a:solidFill>
                  <a:srgbClr val="212529"/>
                </a:solidFill>
                <a:effectLst/>
                <a:latin typeface="-apple-system"/>
              </a:rPr>
              <a:t>Relative contraindications to surgical cricothyrotomy include massive swelling or obesity with loss of landmarks. Age younger than 10 to 12 years is a contraindication because anatomical considerations make surgical cricothyrotomy extremely difficult, children are prone to laryngeal trauma, and they have a higher incidence of postoperative complications from surgical cricothyrotomy than adults. Therefore, children should undergo needle cricothyrotomy if no other airway can be obtained. </a:t>
            </a:r>
          </a:p>
          <a:p>
            <a:pPr algn="l"/>
            <a:r>
              <a:rPr lang="en-US" b="0" i="0" dirty="0">
                <a:solidFill>
                  <a:srgbClr val="212529"/>
                </a:solidFill>
                <a:effectLst/>
                <a:latin typeface="-apple-system"/>
              </a:rPr>
              <a:t>The level of evidence supporting the guidance for the use of cricothyroidotomies in the tactical environment is based on prospective studies, and clinical practice guidelines reviews.</a:t>
            </a: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25</a:t>
            </a:fld>
            <a:endParaRPr lang="en-US"/>
          </a:p>
        </p:txBody>
      </p:sp>
    </p:spTree>
    <p:extLst>
      <p:ext uri="{BB962C8B-B14F-4D97-AF65-F5344CB8AC3E}">
        <p14:creationId xmlns:p14="http://schemas.microsoft.com/office/powerpoint/2010/main" val="40794594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There are several methods for performing a cricothyroidotomy, and CoTCCC research has helped identify which techniques have evidence to support their recommendation for use.</a:t>
            </a:r>
            <a:r>
              <a:rPr lang="en-US" b="0" i="0" baseline="30000" dirty="0">
                <a:solidFill>
                  <a:srgbClr val="212529"/>
                </a:solidFill>
                <a:effectLst/>
                <a:latin typeface="-apple-system"/>
              </a:rPr>
              <a:t>31</a:t>
            </a:r>
            <a:r>
              <a:rPr lang="en-US" b="0" i="0" dirty="0">
                <a:solidFill>
                  <a:srgbClr val="212529"/>
                </a:solidFill>
                <a:effectLst/>
                <a:latin typeface="-apple-system"/>
              </a:rPr>
              <a:t> Of note, a crossover study comparing the Cric-Key™ with the standard surgical procedure revealed that medics perform the procedure faster and with a lower failure rate using the Cric-Key.</a:t>
            </a:r>
            <a:r>
              <a:rPr lang="en-US" b="0" i="0" baseline="30000" dirty="0">
                <a:solidFill>
                  <a:srgbClr val="212529"/>
                </a:solidFill>
                <a:effectLst/>
                <a:latin typeface="-apple-system"/>
              </a:rPr>
              <a:t>32</a:t>
            </a:r>
            <a:r>
              <a:rPr lang="en-US" b="0" i="0" dirty="0">
                <a:solidFill>
                  <a:srgbClr val="212529"/>
                </a:solidFill>
                <a:effectLst/>
                <a:latin typeface="-apple-system"/>
              </a:rPr>
              <a:t> For that reason, it is considered the preferred device for cricothyroidotomies.</a:t>
            </a:r>
            <a:r>
              <a:rPr lang="en-US" b="0" i="0" baseline="30000" dirty="0">
                <a:solidFill>
                  <a:srgbClr val="212529"/>
                </a:solidFill>
                <a:effectLst/>
                <a:latin typeface="-apple-system"/>
              </a:rPr>
              <a:t>33</a:t>
            </a:r>
            <a:r>
              <a:rPr lang="en-US" b="0" i="0" dirty="0">
                <a:solidFill>
                  <a:srgbClr val="212529"/>
                </a:solidFill>
                <a:effectLst/>
                <a:latin typeface="-apple-system"/>
              </a:rPr>
              <a:t> The other two techniques that are CoTCCC-recommended include the bougie-aided open surgical technique and the standard open surgical technique.</a:t>
            </a:r>
          </a:p>
          <a:p>
            <a:pPr algn="l"/>
            <a:r>
              <a:rPr lang="en-US" b="0" i="0" dirty="0">
                <a:solidFill>
                  <a:srgbClr val="212529"/>
                </a:solidFill>
                <a:effectLst/>
                <a:latin typeface="-apple-system"/>
              </a:rPr>
              <a:t>Although there are considerations specific to each technique that you will learn about in the upcoming videos, there are some common considerations to highlight.</a:t>
            </a:r>
            <a:r>
              <a:rPr lang="en-US" b="0" i="0" baseline="30000" dirty="0">
                <a:solidFill>
                  <a:srgbClr val="212529"/>
                </a:solidFill>
                <a:effectLst/>
                <a:latin typeface="-apple-system"/>
              </a:rPr>
              <a:t>34</a:t>
            </a:r>
            <a:endParaRPr lang="en-US" b="0" i="0" dirty="0">
              <a:solidFill>
                <a:srgbClr val="212529"/>
              </a:solidFill>
              <a:effectLst/>
              <a:latin typeface="-apple-system"/>
            </a:endParaRPr>
          </a:p>
          <a:p>
            <a:pPr algn="l">
              <a:buFont typeface="Arial" panose="020B0604020202020204" pitchFamily="34" charset="0"/>
              <a:buChar char="•"/>
            </a:pPr>
            <a:r>
              <a:rPr lang="en-US" b="0" i="0" dirty="0">
                <a:solidFill>
                  <a:srgbClr val="212529"/>
                </a:solidFill>
                <a:effectLst/>
                <a:latin typeface="-apple-system"/>
              </a:rPr>
              <a:t>The most common error is making the initial incision too small, thereby limiting the ability to clearly visualize the cricothyroid membrane.</a:t>
            </a:r>
          </a:p>
          <a:p>
            <a:pPr algn="l">
              <a:buFont typeface="Arial" panose="020B0604020202020204" pitchFamily="34" charset="0"/>
              <a:buChar char="•"/>
            </a:pPr>
            <a:r>
              <a:rPr lang="en-US" b="0" i="0" dirty="0">
                <a:solidFill>
                  <a:srgbClr val="212529"/>
                </a:solidFill>
                <a:effectLst/>
                <a:latin typeface="-apple-system"/>
              </a:rPr>
              <a:t>Identifying the landmarks properly is difficult and commonly leads to incorrect placement, including insertion into the trachea above the thyroid cartilage. This is compounded in large and muscular necks, and highlights the need to train frequently and practice landmark identification on multiple anatomical variants, if possible.</a:t>
            </a:r>
          </a:p>
          <a:p>
            <a:pPr algn="l">
              <a:buFont typeface="Arial" panose="020B0604020202020204" pitchFamily="34" charset="0"/>
              <a:buChar char="•"/>
            </a:pPr>
            <a:r>
              <a:rPr lang="en-US" b="0" i="0" dirty="0">
                <a:solidFill>
                  <a:srgbClr val="212529"/>
                </a:solidFill>
                <a:effectLst/>
                <a:latin typeface="-apple-system"/>
              </a:rPr>
              <a:t>Avoid “stabbing” when incising, as the scalpel can penetrate other structures if you are not careful.</a:t>
            </a:r>
          </a:p>
          <a:p>
            <a:pPr algn="l">
              <a:buFont typeface="Arial" panose="020B0604020202020204" pitchFamily="34" charset="0"/>
              <a:buChar char="•"/>
            </a:pPr>
            <a:r>
              <a:rPr lang="en-US" b="0" i="0" dirty="0">
                <a:solidFill>
                  <a:srgbClr val="212529"/>
                </a:solidFill>
                <a:effectLst/>
                <a:latin typeface="-apple-system"/>
              </a:rPr>
              <a:t>Once the membrane has been incised, insert a finger and manually feel for the lumen, you should also be able to feel the tracheal rings.</a:t>
            </a: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26</a:t>
            </a:fld>
            <a:endParaRPr lang="en-US"/>
          </a:p>
        </p:txBody>
      </p:sp>
    </p:spTree>
    <p:extLst>
      <p:ext uri="{BB962C8B-B14F-4D97-AF65-F5344CB8AC3E}">
        <p14:creationId xmlns:p14="http://schemas.microsoft.com/office/powerpoint/2010/main" val="26086017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The initial steps of performing a cricothyroidotomy are common to all of the CoTCCC-recommended techniques.</a:t>
            </a:r>
            <a:r>
              <a:rPr lang="en-US" b="0" i="0" baseline="30000" dirty="0">
                <a:solidFill>
                  <a:srgbClr val="212529"/>
                </a:solidFill>
                <a:effectLst/>
                <a:latin typeface="-apple-system"/>
              </a:rPr>
              <a:t>35,36</a:t>
            </a:r>
            <a:r>
              <a:rPr lang="en-US" b="0" i="0" dirty="0">
                <a:solidFill>
                  <a:srgbClr val="212529"/>
                </a:solidFill>
                <a:effectLst/>
                <a:latin typeface="-apple-system"/>
              </a:rPr>
              <a:t> They include:</a:t>
            </a:r>
          </a:p>
          <a:p>
            <a:pPr algn="l">
              <a:buFont typeface="Arial" panose="020B0604020202020204" pitchFamily="34" charset="0"/>
              <a:buChar char="•"/>
            </a:pPr>
            <a:r>
              <a:rPr lang="en-US" b="0" i="0" dirty="0">
                <a:solidFill>
                  <a:srgbClr val="212529"/>
                </a:solidFill>
                <a:effectLst/>
                <a:latin typeface="-apple-system"/>
              </a:rPr>
              <a:t>Identifying the cricothyroid membrane between the thyroid cartilage and the cricoid cartilage.</a:t>
            </a:r>
          </a:p>
          <a:p>
            <a:pPr algn="l">
              <a:buFont typeface="Arial" panose="020B0604020202020204" pitchFamily="34" charset="0"/>
              <a:buChar char="•"/>
            </a:pPr>
            <a:r>
              <a:rPr lang="en-US" b="0" i="0" dirty="0">
                <a:solidFill>
                  <a:srgbClr val="212529"/>
                </a:solidFill>
                <a:effectLst/>
                <a:latin typeface="-apple-system"/>
              </a:rPr>
              <a:t>Holding the trachea with the nondominant hand to stabilize the airway.</a:t>
            </a:r>
          </a:p>
          <a:p>
            <a:pPr algn="l">
              <a:buFont typeface="Arial" panose="020B0604020202020204" pitchFamily="34" charset="0"/>
              <a:buChar char="•"/>
            </a:pPr>
            <a:r>
              <a:rPr lang="en-US" b="0" i="0" dirty="0">
                <a:solidFill>
                  <a:srgbClr val="212529"/>
                </a:solidFill>
                <a:effectLst/>
                <a:latin typeface="-apple-system"/>
              </a:rPr>
              <a:t>Making a vertical skin incision from the inferior edge of the thyroid cartilage to the top of</a:t>
            </a:r>
          </a:p>
          <a:p>
            <a:pPr algn="l">
              <a:buFont typeface="Arial" panose="020B0604020202020204" pitchFamily="34" charset="0"/>
              <a:buChar char="•"/>
            </a:pPr>
            <a:r>
              <a:rPr lang="en-US" b="0" i="0" dirty="0">
                <a:solidFill>
                  <a:srgbClr val="212529"/>
                </a:solidFill>
                <a:effectLst/>
                <a:latin typeface="-apple-system"/>
              </a:rPr>
              <a:t>the cricoid cartilage (incising down to the cricothyroid membrane).</a:t>
            </a:r>
          </a:p>
          <a:p>
            <a:pPr algn="l">
              <a:buFont typeface="Arial" panose="020B0604020202020204" pitchFamily="34" charset="0"/>
              <a:buChar char="•"/>
            </a:pPr>
            <a:r>
              <a:rPr lang="en-US" b="0" i="0" dirty="0">
                <a:solidFill>
                  <a:srgbClr val="212529"/>
                </a:solidFill>
                <a:effectLst/>
                <a:latin typeface="-apple-system"/>
              </a:rPr>
              <a:t>Dissect the tissues to expose the membrane, and</a:t>
            </a:r>
          </a:p>
          <a:p>
            <a:pPr algn="l">
              <a:buFont typeface="Arial" panose="020B0604020202020204" pitchFamily="34" charset="0"/>
              <a:buChar char="•"/>
            </a:pPr>
            <a:r>
              <a:rPr lang="en-US" b="0" i="0" dirty="0">
                <a:solidFill>
                  <a:srgbClr val="212529"/>
                </a:solidFill>
                <a:effectLst/>
                <a:latin typeface="-apple-system"/>
              </a:rPr>
              <a:t>Making a horizontal incision through the cricothyroid membrane.</a:t>
            </a:r>
          </a:p>
          <a:p>
            <a:pPr algn="l"/>
            <a:r>
              <a:rPr lang="en-US" b="0" i="0" dirty="0">
                <a:solidFill>
                  <a:srgbClr val="212529"/>
                </a:solidFill>
                <a:effectLst/>
                <a:latin typeface="-apple-system"/>
              </a:rPr>
              <a:t>From there, each technique uses a different approach to establishing the airway. Identifying the landmarks properly and exposing the membrane is where most errors occur, and it is important to take advantage of as many training opportunities as you can to improve that skill, including practicing landmark identification on one another.</a:t>
            </a:r>
            <a:r>
              <a:rPr lang="en-US" b="0" i="0" baseline="30000" dirty="0">
                <a:solidFill>
                  <a:srgbClr val="212529"/>
                </a:solidFill>
                <a:effectLst/>
                <a:latin typeface="-apple-system"/>
              </a:rPr>
              <a:t>37</a:t>
            </a:r>
            <a:endParaRPr lang="en-US" b="0" i="0" dirty="0">
              <a:solidFill>
                <a:srgbClr val="212529"/>
              </a:solidFill>
              <a:effectLst/>
              <a:latin typeface="-apple-system"/>
            </a:endParaRP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27</a:t>
            </a:fld>
            <a:endParaRPr lang="en-US"/>
          </a:p>
        </p:txBody>
      </p:sp>
    </p:spTree>
    <p:extLst>
      <p:ext uri="{BB962C8B-B14F-4D97-AF65-F5344CB8AC3E}">
        <p14:creationId xmlns:p14="http://schemas.microsoft.com/office/powerpoint/2010/main" val="12253851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Not all casualties who need a cricothyroidotomy will be unconscious and unresponsive to painful stimuli. If your casualty is conscious, semi-conscious or has exhibited responses to painful stimuli during the first part of your assessment, and a surgical airway is indicated, consideration should be given to using lidocaine to anesthetize the skin and neck structures prior to the procedure.</a:t>
            </a:r>
            <a:r>
              <a:rPr lang="en-US" b="0" i="0" baseline="30000" dirty="0">
                <a:solidFill>
                  <a:srgbClr val="212529"/>
                </a:solidFill>
                <a:effectLst/>
                <a:latin typeface="-apple-system"/>
              </a:rPr>
              <a:t>38</a:t>
            </a:r>
            <a:endParaRPr lang="en-US" b="0" i="0" dirty="0">
              <a:solidFill>
                <a:srgbClr val="212529"/>
              </a:solidFill>
              <a:effectLst/>
              <a:latin typeface="-apple-system"/>
            </a:endParaRPr>
          </a:p>
          <a:p>
            <a:pPr algn="l"/>
            <a:r>
              <a:rPr lang="en-US" b="0" i="0" dirty="0">
                <a:solidFill>
                  <a:srgbClr val="212529"/>
                </a:solidFill>
                <a:effectLst/>
                <a:latin typeface="-apple-system"/>
              </a:rPr>
              <a:t>However, the clinical or tactical situation may be a contraindication to anesthetizing the casualty prior to placing the airway. For example, a complete or near-complete obstruction with impending respiratory arrest should be addressed immediately, even if the casualty is conscious. Likewise, there may be tactical situations that require an immediate response due to time constraints in maintaining a safe environment for you and your casualty. Lidocaine is not always available, too, as some unit procedures and packing lists do not prioritize lidocaine for the medical aid bag.</a:t>
            </a:r>
          </a:p>
          <a:p>
            <a:pPr algn="l"/>
            <a:r>
              <a:rPr lang="en-US" b="0" i="0" dirty="0">
                <a:solidFill>
                  <a:srgbClr val="212529"/>
                </a:solidFill>
                <a:effectLst/>
                <a:latin typeface="-apple-system"/>
              </a:rPr>
              <a:t>When available, lidocaine should be used</a:t>
            </a:r>
            <a:r>
              <a:rPr lang="en-US" b="0" i="0" baseline="30000" dirty="0">
                <a:solidFill>
                  <a:srgbClr val="212529"/>
                </a:solidFill>
                <a:effectLst/>
                <a:latin typeface="-apple-system"/>
              </a:rPr>
              <a:t>39</a:t>
            </a:r>
            <a:r>
              <a:rPr lang="en-US" b="0" i="0" dirty="0">
                <a:solidFill>
                  <a:srgbClr val="212529"/>
                </a:solidFill>
                <a:effectLst/>
                <a:latin typeface="-apple-system"/>
              </a:rPr>
              <a:t> after identifying the anatomical landmarks, to anesthetize the skin and the subcutaneous spaces without inserting the needle deep enough to go through the membranes or trachea. The only absolute contraindication to the use of lidocaine is a known lidocaine allergy.</a:t>
            </a: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28</a:t>
            </a:fld>
            <a:endParaRPr lang="en-US"/>
          </a:p>
        </p:txBody>
      </p:sp>
    </p:spTree>
    <p:extLst>
      <p:ext uri="{BB962C8B-B14F-4D97-AF65-F5344CB8AC3E}">
        <p14:creationId xmlns:p14="http://schemas.microsoft.com/office/powerpoint/2010/main" val="28416153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We’ll show three procedural videos in a row, starting with this video demonstrating the procedure for performing a cricothyroidotomy using a Cric-Key.</a:t>
            </a:r>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29</a:t>
            </a:fld>
            <a:endParaRPr lang="en-US"/>
          </a:p>
        </p:txBody>
      </p:sp>
    </p:spTree>
    <p:extLst>
      <p:ext uri="{BB962C8B-B14F-4D97-AF65-F5344CB8AC3E}">
        <p14:creationId xmlns:p14="http://schemas.microsoft.com/office/powerpoint/2010/main" val="974911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This video demonstrates the procedure for performing a cricothyroidotomy using the bougie-aided open surgical technique.</a:t>
            </a:r>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30</a:t>
            </a:fld>
            <a:endParaRPr lang="en-US"/>
          </a:p>
        </p:txBody>
      </p:sp>
    </p:spTree>
    <p:extLst>
      <p:ext uri="{BB962C8B-B14F-4D97-AF65-F5344CB8AC3E}">
        <p14:creationId xmlns:p14="http://schemas.microsoft.com/office/powerpoint/2010/main" val="12369457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This video demonstrates the procedure for performing a cricothyroidotomy using the standard open surgical technique.</a:t>
            </a:r>
          </a:p>
          <a:p>
            <a:br>
              <a:rPr lang="en-US" dirty="0"/>
            </a:br>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31</a:t>
            </a:fld>
            <a:endParaRPr lang="en-US"/>
          </a:p>
        </p:txBody>
      </p:sp>
    </p:spTree>
    <p:extLst>
      <p:ext uri="{BB962C8B-B14F-4D97-AF65-F5344CB8AC3E}">
        <p14:creationId xmlns:p14="http://schemas.microsoft.com/office/powerpoint/2010/main" val="24385919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As highlighted in the discussion about cricothyroidotomies, if an airway obstruction develops or persists despite efforts to manage the airway using positioning techniques, an NPA, an EGA, or a more definitive airway will be necessary. As CPP-level providers, you have another tool to consider, that isn’t available to the other responders, and that is endotracheal intubation (ETI).</a:t>
            </a:r>
          </a:p>
          <a:p>
            <a:pPr algn="l"/>
            <a:r>
              <a:rPr lang="en-US" b="0" i="0" dirty="0">
                <a:solidFill>
                  <a:srgbClr val="212529"/>
                </a:solidFill>
                <a:effectLst/>
                <a:latin typeface="-apple-system"/>
              </a:rPr>
              <a:t>So, the indications for performing ETI are very similar to those for performing a cricothyroidotomy – unsuccessful attempts to maintain a patent airway using other measures, and thermal or toxic gas exposures.</a:t>
            </a:r>
            <a:r>
              <a:rPr lang="en-US" b="0" i="0" baseline="30000" dirty="0">
                <a:solidFill>
                  <a:srgbClr val="212529"/>
                </a:solidFill>
                <a:effectLst/>
                <a:latin typeface="-apple-system"/>
              </a:rPr>
              <a:t>40</a:t>
            </a:r>
            <a:r>
              <a:rPr lang="en-US" b="0" i="0" dirty="0">
                <a:solidFill>
                  <a:srgbClr val="212529"/>
                </a:solidFill>
                <a:effectLst/>
                <a:latin typeface="-apple-system"/>
              </a:rPr>
              <a:t> But, a limitation of ETI is that it may not be an option in the case of facial or head trauma, and with some thermal or toxic gas injuries the pharyngeal or laryngeal airways are already compromised and an ETI would not be the best choice.</a:t>
            </a:r>
          </a:p>
          <a:p>
            <a:pPr algn="l"/>
            <a:r>
              <a:rPr lang="en-US" b="0" i="0" dirty="0">
                <a:solidFill>
                  <a:srgbClr val="212529"/>
                </a:solidFill>
                <a:effectLst/>
                <a:latin typeface="-apple-system"/>
              </a:rPr>
              <a:t>The TCCC Guidelines only mention ETI in the basic management plan for Tactical Evacuation Care, where they say “Endotracheal intubation may be considered in lieu of cricothyroidotomy if trained”.</a:t>
            </a:r>
            <a:r>
              <a:rPr lang="en-US" b="0" i="0" baseline="30000" dirty="0">
                <a:solidFill>
                  <a:srgbClr val="212529"/>
                </a:solidFill>
                <a:effectLst/>
                <a:latin typeface="-apple-system"/>
              </a:rPr>
              <a:t>41</a:t>
            </a:r>
            <a:endParaRPr lang="en-US" b="0" i="0" dirty="0">
              <a:solidFill>
                <a:srgbClr val="212529"/>
              </a:solidFill>
              <a:effectLst/>
              <a:latin typeface="-apple-system"/>
            </a:endParaRPr>
          </a:p>
          <a:p>
            <a:pPr algn="l"/>
            <a:r>
              <a:rPr lang="en-US" b="0" i="0" dirty="0">
                <a:solidFill>
                  <a:srgbClr val="212529"/>
                </a:solidFill>
                <a:effectLst/>
                <a:latin typeface="-apple-system"/>
              </a:rPr>
              <a:t>In addition to the relative contraindication of abnormal anatomic structures from trauma or closed airways from thermal or toxic exposures, other potential contraindications or limitations include lack of scene safety, impaired visualization of the airway, and lack of training and experience in the performance of ETI.</a:t>
            </a:r>
            <a:r>
              <a:rPr lang="en-US" b="0" i="0" baseline="30000" dirty="0">
                <a:solidFill>
                  <a:srgbClr val="212529"/>
                </a:solidFill>
                <a:effectLst/>
                <a:latin typeface="-apple-system"/>
              </a:rPr>
              <a:t>42</a:t>
            </a:r>
            <a:endParaRPr lang="en-US" b="0" i="0" dirty="0">
              <a:solidFill>
                <a:srgbClr val="212529"/>
              </a:solidFill>
              <a:effectLst/>
              <a:latin typeface="-apple-system"/>
            </a:endParaRPr>
          </a:p>
          <a:p>
            <a:pPr algn="l"/>
            <a:r>
              <a:rPr lang="en-US" b="0" i="0" dirty="0">
                <a:solidFill>
                  <a:srgbClr val="212529"/>
                </a:solidFill>
                <a:effectLst/>
                <a:latin typeface="-apple-system"/>
              </a:rPr>
              <a:t>In general, there are several factors that have weighed into the decision not to recommend ETI in the battlefield setting for less experienced providers, to include:</a:t>
            </a:r>
            <a:r>
              <a:rPr lang="en-US" b="0" i="0" baseline="30000" dirty="0">
                <a:solidFill>
                  <a:srgbClr val="212529"/>
                </a:solidFill>
                <a:effectLst/>
                <a:latin typeface="-apple-system"/>
              </a:rPr>
              <a:t>43</a:t>
            </a:r>
            <a:endParaRPr lang="en-US" b="0" i="0" dirty="0">
              <a:solidFill>
                <a:srgbClr val="212529"/>
              </a:solidFill>
              <a:effectLst/>
              <a:latin typeface="-apple-system"/>
            </a:endParaRPr>
          </a:p>
          <a:p>
            <a:pPr algn="l">
              <a:buFont typeface="Arial" panose="020B0604020202020204" pitchFamily="34" charset="0"/>
              <a:buChar char="•"/>
            </a:pPr>
            <a:r>
              <a:rPr lang="en-US" b="0" i="0" dirty="0">
                <a:solidFill>
                  <a:srgbClr val="212529"/>
                </a:solidFill>
                <a:effectLst/>
                <a:latin typeface="-apple-system"/>
              </a:rPr>
              <a:t>A lack of evidence to validate the ability of well-trained, but relatively inexperienced medics to perform ETI on the battlefield</a:t>
            </a:r>
          </a:p>
          <a:p>
            <a:pPr algn="l">
              <a:buFont typeface="Arial" panose="020B0604020202020204" pitchFamily="34" charset="0"/>
              <a:buChar char="•"/>
            </a:pPr>
            <a:r>
              <a:rPr lang="en-US" b="0" i="0" dirty="0">
                <a:solidFill>
                  <a:srgbClr val="212529"/>
                </a:solidFill>
                <a:effectLst/>
                <a:latin typeface="-apple-system"/>
              </a:rPr>
              <a:t>The paucity of ETI experience on live or cadaveric patients in even more seasoned medics</a:t>
            </a:r>
          </a:p>
          <a:p>
            <a:pPr algn="l">
              <a:buFont typeface="Arial" panose="020B0604020202020204" pitchFamily="34" charset="0"/>
              <a:buChar char="•"/>
            </a:pPr>
            <a:r>
              <a:rPr lang="en-US" b="0" i="0" dirty="0">
                <a:solidFill>
                  <a:srgbClr val="212529"/>
                </a:solidFill>
                <a:effectLst/>
                <a:latin typeface="-apple-system"/>
              </a:rPr>
              <a:t>The need for using tactically compromising white light during ETI</a:t>
            </a:r>
            <a:r>
              <a:rPr lang="en-US" b="0" i="0" baseline="30000" dirty="0">
                <a:solidFill>
                  <a:srgbClr val="212529"/>
                </a:solidFill>
                <a:effectLst/>
                <a:latin typeface="-apple-system"/>
              </a:rPr>
              <a:t>44</a:t>
            </a:r>
            <a:endParaRPr lang="en-US" b="0" i="0" dirty="0">
              <a:solidFill>
                <a:srgbClr val="212529"/>
              </a:solidFill>
              <a:effectLst/>
              <a:latin typeface="-apple-system"/>
            </a:endParaRPr>
          </a:p>
          <a:p>
            <a:pPr algn="l">
              <a:buFont typeface="Arial" panose="020B0604020202020204" pitchFamily="34" charset="0"/>
              <a:buChar char="•"/>
            </a:pPr>
            <a:r>
              <a:rPr lang="en-US" b="0" i="0" dirty="0">
                <a:solidFill>
                  <a:srgbClr val="212529"/>
                </a:solidFill>
                <a:effectLst/>
                <a:latin typeface="-apple-system"/>
              </a:rPr>
              <a:t>The complexity of performing ETI in casualties with maxillofacial injuries</a:t>
            </a:r>
          </a:p>
          <a:p>
            <a:pPr algn="l">
              <a:buFont typeface="Arial" panose="020B0604020202020204" pitchFamily="34" charset="0"/>
              <a:buChar char="•"/>
            </a:pPr>
            <a:r>
              <a:rPr lang="en-US" b="0" i="0" dirty="0">
                <a:solidFill>
                  <a:srgbClr val="212529"/>
                </a:solidFill>
                <a:effectLst/>
                <a:latin typeface="-apple-system"/>
              </a:rPr>
              <a:t>The difficulty in recognizing esophageal intubations in the tactical setting</a:t>
            </a:r>
          </a:p>
          <a:p>
            <a:pPr algn="l"/>
            <a:r>
              <a:rPr lang="en-US" b="0" i="0" dirty="0">
                <a:solidFill>
                  <a:srgbClr val="212529"/>
                </a:solidFill>
                <a:effectLst/>
                <a:latin typeface="-apple-system"/>
              </a:rPr>
              <a:t>In the JTS CPG on Airway Management in Prolonged Field Care,</a:t>
            </a:r>
            <a:r>
              <a:rPr lang="en-US" b="0" i="0" baseline="30000" dirty="0">
                <a:solidFill>
                  <a:srgbClr val="212529"/>
                </a:solidFill>
                <a:effectLst/>
                <a:latin typeface="-apple-system"/>
              </a:rPr>
              <a:t>45 </a:t>
            </a:r>
            <a:r>
              <a:rPr lang="en-US" b="0" i="0" dirty="0">
                <a:solidFill>
                  <a:srgbClr val="212529"/>
                </a:solidFill>
                <a:effectLst/>
                <a:latin typeface="-apple-system"/>
              </a:rPr>
              <a:t>the algorithm for managing the airway in an awake casualty limits ETI to those casualties who can be ventilated using a bag valve mask and can tolerate the ETI procedure,</a:t>
            </a:r>
            <a:r>
              <a:rPr lang="en-US" b="0" i="0" baseline="30000" dirty="0">
                <a:solidFill>
                  <a:srgbClr val="212529"/>
                </a:solidFill>
                <a:effectLst/>
                <a:latin typeface="-apple-system"/>
              </a:rPr>
              <a:t>46</a:t>
            </a:r>
            <a:r>
              <a:rPr lang="en-US" b="0" i="0" dirty="0">
                <a:solidFill>
                  <a:srgbClr val="212529"/>
                </a:solidFill>
                <a:effectLst/>
                <a:latin typeface="-apple-system"/>
              </a:rPr>
              <a:t> and emphasizes the need to move to a surgical airway in many cases.</a:t>
            </a:r>
          </a:p>
          <a:p>
            <a:pPr algn="l"/>
            <a:r>
              <a:rPr lang="en-US" b="0" i="0" dirty="0">
                <a:solidFill>
                  <a:srgbClr val="212529"/>
                </a:solidFill>
                <a:effectLst/>
                <a:latin typeface="-apple-system"/>
              </a:rPr>
              <a:t>Although the Registry of Emergency Airways arriving at Combat Hospitals (REACH) study</a:t>
            </a:r>
            <a:r>
              <a:rPr lang="en-US" b="0" i="0" baseline="30000" dirty="0">
                <a:solidFill>
                  <a:srgbClr val="212529"/>
                </a:solidFill>
                <a:effectLst/>
                <a:latin typeface="-apple-system"/>
              </a:rPr>
              <a:t>47</a:t>
            </a:r>
            <a:r>
              <a:rPr lang="en-US" b="0" i="0" dirty="0">
                <a:solidFill>
                  <a:srgbClr val="212529"/>
                </a:solidFill>
                <a:effectLst/>
                <a:latin typeface="-apple-system"/>
              </a:rPr>
              <a:t> demonstrated a relatively high success rate in prehospital intubations, most of these casualties (81%) were received from Battalion Aid Stations or Forward Surgical Teams where a nurse anesthetist or physician could perform the intubation in somewhat more favorable settings. Other studies have indicated that ETI performance in prehospital settings, even with trained medics, has a significant rate of failure,</a:t>
            </a:r>
            <a:r>
              <a:rPr lang="en-US" b="0" i="0" baseline="30000" dirty="0">
                <a:solidFill>
                  <a:srgbClr val="212529"/>
                </a:solidFill>
                <a:effectLst/>
                <a:latin typeface="-apple-system"/>
              </a:rPr>
              <a:t>48</a:t>
            </a:r>
            <a:r>
              <a:rPr lang="en-US" b="0" i="0" dirty="0">
                <a:solidFill>
                  <a:srgbClr val="212529"/>
                </a:solidFill>
                <a:effectLst/>
                <a:latin typeface="-apple-system"/>
              </a:rPr>
              <a:t> emphasizing the need to continuous training and careful decision-making when weighing the benefits of ETI over surgical airways.</a:t>
            </a:r>
          </a:p>
          <a:p>
            <a:pPr algn="l"/>
            <a:r>
              <a:rPr lang="en-US" b="0" i="0" dirty="0">
                <a:solidFill>
                  <a:srgbClr val="212529"/>
                </a:solidFill>
                <a:effectLst/>
                <a:latin typeface="-apple-system"/>
              </a:rPr>
              <a:t>Overall, the level of evidence supporting the use of ETI in the tactical setting is moderate to high, understanding that the tactical considerations often favor a cricothyroidotomy.</a:t>
            </a:r>
          </a:p>
          <a:p>
            <a:pPr algn="l"/>
            <a:r>
              <a:rPr lang="en-US" b="0" i="0" dirty="0">
                <a:solidFill>
                  <a:srgbClr val="212529"/>
                </a:solidFill>
                <a:effectLst/>
                <a:latin typeface="-apple-system"/>
              </a:rPr>
              <a:t>The level of evidence supporting the guidance for the use of endotracheal intubation in the tactical environment is based on a prospective non-randomized observational study with limitations.</a:t>
            </a: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32</a:t>
            </a:fld>
            <a:endParaRPr lang="en-US"/>
          </a:p>
        </p:txBody>
      </p:sp>
    </p:spTree>
    <p:extLst>
      <p:ext uri="{BB962C8B-B14F-4D97-AF65-F5344CB8AC3E}">
        <p14:creationId xmlns:p14="http://schemas.microsoft.com/office/powerpoint/2010/main" val="32093588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The steps of endotracheal intubation are the same whether in the field setting or in a hospital setting, but the environmental considerations of the tactical environment pose additional challenges and emphasize the need for training using realistic scenarios prior to having to perform an intubation in field conditions.</a:t>
            </a:r>
          </a:p>
          <a:p>
            <a:pPr algn="l"/>
            <a:r>
              <a:rPr lang="en-US" b="0" i="0" dirty="0">
                <a:solidFill>
                  <a:srgbClr val="212529"/>
                </a:solidFill>
                <a:effectLst/>
                <a:latin typeface="-apple-system"/>
              </a:rPr>
              <a:t>Basic steps to consider include:</a:t>
            </a:r>
            <a:r>
              <a:rPr lang="en-US" b="0" i="0" baseline="30000" dirty="0">
                <a:solidFill>
                  <a:srgbClr val="212529"/>
                </a:solidFill>
                <a:effectLst/>
                <a:latin typeface="-apple-system"/>
              </a:rPr>
              <a:t>49,50</a:t>
            </a:r>
            <a:endParaRPr lang="en-US" b="0" i="0" dirty="0">
              <a:solidFill>
                <a:srgbClr val="212529"/>
              </a:solidFill>
              <a:effectLst/>
              <a:latin typeface="-apple-system"/>
            </a:endParaRPr>
          </a:p>
          <a:p>
            <a:pPr algn="l">
              <a:buFont typeface="Arial" panose="020B0604020202020204" pitchFamily="34" charset="0"/>
              <a:buChar char="•"/>
            </a:pPr>
            <a:r>
              <a:rPr lang="en-US" b="0" i="0" dirty="0">
                <a:solidFill>
                  <a:srgbClr val="212529"/>
                </a:solidFill>
                <a:effectLst/>
                <a:latin typeface="-apple-system"/>
              </a:rPr>
              <a:t>Preparing equipment and the casualty in advance</a:t>
            </a:r>
          </a:p>
          <a:p>
            <a:pPr algn="l">
              <a:buFont typeface="Arial" panose="020B0604020202020204" pitchFamily="34" charset="0"/>
              <a:buChar char="•"/>
            </a:pPr>
            <a:r>
              <a:rPr lang="en-US" b="0" i="0" dirty="0">
                <a:solidFill>
                  <a:srgbClr val="212529"/>
                </a:solidFill>
                <a:effectLst/>
                <a:latin typeface="-apple-system"/>
              </a:rPr>
              <a:t>Preventilating, and if possible, preoxygenating the casualty</a:t>
            </a:r>
          </a:p>
          <a:p>
            <a:pPr algn="l">
              <a:buFont typeface="Arial" panose="020B0604020202020204" pitchFamily="34" charset="0"/>
              <a:buChar char="•"/>
            </a:pPr>
            <a:r>
              <a:rPr lang="en-US" b="0" i="0" dirty="0">
                <a:solidFill>
                  <a:srgbClr val="212529"/>
                </a:solidFill>
                <a:effectLst/>
                <a:latin typeface="-apple-system"/>
              </a:rPr>
              <a:t>Considering rapid sequence induction (RSI) for conscious or semi-conscious casualties, along with topical lidocaine application</a:t>
            </a:r>
          </a:p>
          <a:p>
            <a:pPr algn="l">
              <a:buFont typeface="Arial" panose="020B0604020202020204" pitchFamily="34" charset="0"/>
              <a:buChar char="•"/>
            </a:pPr>
            <a:r>
              <a:rPr lang="en-US" b="0" i="0" dirty="0">
                <a:solidFill>
                  <a:srgbClr val="212529"/>
                </a:solidFill>
                <a:effectLst/>
                <a:latin typeface="-apple-system"/>
              </a:rPr>
              <a:t>Inserting the laryngoscope and moving the pharyngeal structures to visualize the vocal cords</a:t>
            </a:r>
          </a:p>
          <a:p>
            <a:pPr algn="l">
              <a:buFont typeface="Arial" panose="020B0604020202020204" pitchFamily="34" charset="0"/>
              <a:buChar char="•"/>
            </a:pPr>
            <a:r>
              <a:rPr lang="en-US" b="0" i="0" dirty="0">
                <a:solidFill>
                  <a:srgbClr val="212529"/>
                </a:solidFill>
                <a:effectLst/>
                <a:latin typeface="-apple-system"/>
              </a:rPr>
              <a:t>Passing the endotracheal tube (ETT) through the cords and advancing it so that the balloon is distal to the cords</a:t>
            </a:r>
          </a:p>
          <a:p>
            <a:pPr algn="l">
              <a:buFont typeface="Arial" panose="020B0604020202020204" pitchFamily="34" charset="0"/>
              <a:buChar char="•"/>
            </a:pPr>
            <a:r>
              <a:rPr lang="en-US" b="0" i="0" dirty="0">
                <a:solidFill>
                  <a:srgbClr val="212529"/>
                </a:solidFill>
                <a:effectLst/>
                <a:latin typeface="-apple-system"/>
              </a:rPr>
              <a:t>Inflating the ETT cuff</a:t>
            </a:r>
          </a:p>
          <a:p>
            <a:pPr algn="l">
              <a:buFont typeface="Arial" panose="020B0604020202020204" pitchFamily="34" charset="0"/>
              <a:buChar char="•"/>
            </a:pPr>
            <a:r>
              <a:rPr lang="en-US" b="0" i="0" dirty="0">
                <a:solidFill>
                  <a:srgbClr val="212529"/>
                </a:solidFill>
                <a:effectLst/>
                <a:latin typeface="-apple-system"/>
              </a:rPr>
              <a:t>Checking for position by listening for bilateral breath sounds, and considering capnography if available</a:t>
            </a:r>
          </a:p>
          <a:p>
            <a:pPr algn="l">
              <a:buFont typeface="Arial" panose="020B0604020202020204" pitchFamily="34" charset="0"/>
              <a:buChar char="•"/>
            </a:pPr>
            <a:r>
              <a:rPr lang="en-US" b="0" i="0" dirty="0">
                <a:solidFill>
                  <a:srgbClr val="212529"/>
                </a:solidFill>
                <a:effectLst/>
                <a:latin typeface="-apple-system"/>
              </a:rPr>
              <a:t>Securing the airway device so that it does not become dislodged during casualty movement</a:t>
            </a:r>
          </a:p>
          <a:p>
            <a:pPr algn="l"/>
            <a:r>
              <a:rPr lang="en-US" b="0" i="0" dirty="0">
                <a:solidFill>
                  <a:srgbClr val="212529"/>
                </a:solidFill>
                <a:effectLst/>
                <a:latin typeface="-apple-system"/>
              </a:rPr>
              <a:t>During those steps, a few tactical limitations may be present:</a:t>
            </a:r>
          </a:p>
          <a:p>
            <a:pPr algn="l">
              <a:buFont typeface="Arial" panose="020B0604020202020204" pitchFamily="34" charset="0"/>
              <a:buChar char="•"/>
            </a:pPr>
            <a:r>
              <a:rPr lang="en-US" b="0" i="0" dirty="0">
                <a:solidFill>
                  <a:srgbClr val="212529"/>
                </a:solidFill>
                <a:effectLst/>
                <a:latin typeface="-apple-system"/>
              </a:rPr>
              <a:t>Equipment shortages are common at forward locations and on evacuation platforms</a:t>
            </a:r>
          </a:p>
          <a:p>
            <a:pPr algn="l">
              <a:buFont typeface="Arial" panose="020B0604020202020204" pitchFamily="34" charset="0"/>
              <a:buChar char="•"/>
            </a:pPr>
            <a:r>
              <a:rPr lang="en-US" b="0" i="0" dirty="0">
                <a:solidFill>
                  <a:srgbClr val="212529"/>
                </a:solidFill>
                <a:effectLst/>
                <a:latin typeface="-apple-system"/>
              </a:rPr>
              <a:t>Tactical considerations or physical space limitations on evacuation platforms may prevent optimal casualty or responder positioning</a:t>
            </a:r>
          </a:p>
          <a:p>
            <a:pPr algn="l">
              <a:buFont typeface="Arial" panose="020B0604020202020204" pitchFamily="34" charset="0"/>
              <a:buChar char="•"/>
            </a:pPr>
            <a:r>
              <a:rPr lang="en-US" b="0" i="0" dirty="0">
                <a:solidFill>
                  <a:srgbClr val="212529"/>
                </a:solidFill>
                <a:effectLst/>
                <a:latin typeface="-apple-system"/>
              </a:rPr>
              <a:t>Oxygen is seldom available and bag valve masks may be hard to find, as well</a:t>
            </a:r>
          </a:p>
          <a:p>
            <a:pPr algn="l">
              <a:buFont typeface="Arial" panose="020B0604020202020204" pitchFamily="34" charset="0"/>
              <a:buChar char="•"/>
            </a:pPr>
            <a:r>
              <a:rPr lang="en-US" b="0" i="0" dirty="0">
                <a:solidFill>
                  <a:srgbClr val="212529"/>
                </a:solidFill>
                <a:effectLst/>
                <a:latin typeface="-apple-system"/>
              </a:rPr>
              <a:t>Conscious sedation with RSI requires significant experience and training, and may not be an option</a:t>
            </a:r>
          </a:p>
          <a:p>
            <a:pPr algn="l">
              <a:buFont typeface="Arial" panose="020B0604020202020204" pitchFamily="34" charset="0"/>
              <a:buChar char="•"/>
            </a:pPr>
            <a:r>
              <a:rPr lang="en-US" b="0" i="0" dirty="0">
                <a:solidFill>
                  <a:srgbClr val="212529"/>
                </a:solidFill>
                <a:effectLst/>
                <a:latin typeface="-apple-system"/>
              </a:rPr>
              <a:t>Listening to breath sounds may be difficult and capnography is not always available to help with ET tube placement confirmation</a:t>
            </a:r>
          </a:p>
          <a:p>
            <a:pPr algn="l"/>
            <a:r>
              <a:rPr lang="en-US" b="0" i="0" dirty="0">
                <a:solidFill>
                  <a:srgbClr val="212529"/>
                </a:solidFill>
                <a:effectLst/>
                <a:latin typeface="-apple-system"/>
              </a:rPr>
              <a:t>Despite all of these limitations, there are times when ETI may be considered and appropriately used in the field setting and on evacuation platforms as part of Tactical Evacuation Care.</a:t>
            </a:r>
          </a:p>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33</a:t>
            </a:fld>
            <a:endParaRPr lang="en-US"/>
          </a:p>
        </p:txBody>
      </p:sp>
    </p:spTree>
    <p:extLst>
      <p:ext uri="{BB962C8B-B14F-4D97-AF65-F5344CB8AC3E}">
        <p14:creationId xmlns:p14="http://schemas.microsoft.com/office/powerpoint/2010/main" val="12524720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6BDC91-0FC0-4EFE-9C57-A82753372E7A}" type="slidenum">
              <a:rPr lang="en-US" smtClean="0"/>
              <a:t>34</a:t>
            </a:fld>
            <a:endParaRPr lang="en-US"/>
          </a:p>
        </p:txBody>
      </p:sp>
    </p:spTree>
    <p:extLst>
      <p:ext uri="{BB962C8B-B14F-4D97-AF65-F5344CB8AC3E}">
        <p14:creationId xmlns:p14="http://schemas.microsoft.com/office/powerpoint/2010/main" val="1223269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E3334"/>
          </a:solidFill>
        </p:spPr>
        <p:txBody>
          <a:bodyPr wrap="square" lIns="0" tIns="0" rIns="0" bIns="0" rtlCol="0"/>
          <a:lstStyle/>
          <a:p>
            <a:endParaRPr/>
          </a:p>
        </p:txBody>
      </p:sp>
      <p:sp>
        <p:nvSpPr>
          <p:cNvPr id="2" name="Holder 2"/>
          <p:cNvSpPr>
            <a:spLocks noGrp="1"/>
          </p:cNvSpPr>
          <p:nvPr>
            <p:ph type="ctrTitle"/>
          </p:nvPr>
        </p:nvSpPr>
        <p:spPr>
          <a:xfrm>
            <a:off x="3803586" y="284988"/>
            <a:ext cx="4584827" cy="33020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defRPr sz="1100" b="0" i="0">
                <a:solidFill>
                  <a:srgbClr val="CD9147"/>
                </a:solidFill>
                <a:latin typeface="Arial MT"/>
                <a:cs typeface="Arial MT"/>
              </a:defRPr>
            </a:lvl1p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3/13/2024</a:t>
            </a:fld>
            <a:endParaRPr lang="en-US"/>
          </a:p>
        </p:txBody>
      </p:sp>
      <p:sp>
        <p:nvSpPr>
          <p:cNvPr id="6" name="Holder 6"/>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152400">
              <a:lnSpc>
                <a:spcPts val="1425"/>
              </a:lnSpc>
            </a:pPr>
            <a:fld id="{81D60167-4931-47E6-BA6A-407CBD079E47}" type="slidenum">
              <a:rPr dirty="0"/>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1" i="0">
                <a:solidFill>
                  <a:schemeClr val="tx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defRPr sz="1100" b="0" i="0">
                <a:solidFill>
                  <a:srgbClr val="CD9147"/>
                </a:solidFill>
                <a:latin typeface="Arial MT"/>
                <a:cs typeface="Arial MT"/>
              </a:defRPr>
            </a:lvl1p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3/13/2024</a:t>
            </a:fld>
            <a:endParaRPr lang="en-US"/>
          </a:p>
        </p:txBody>
      </p:sp>
      <p:sp>
        <p:nvSpPr>
          <p:cNvPr id="6" name="Holder 6"/>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152400">
              <a:lnSpc>
                <a:spcPts val="1425"/>
              </a:lnSpc>
            </a:pPr>
            <a:fld id="{81D60167-4931-47E6-BA6A-407CBD079E47}" type="slidenum">
              <a:rPr dirty="0"/>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1" i="0">
                <a:solidFill>
                  <a:schemeClr val="tx1"/>
                </a:solidFill>
                <a:latin typeface="Arial"/>
                <a:cs typeface="Arial"/>
              </a:defRPr>
            </a:lvl1pPr>
          </a:lstStyle>
          <a:p>
            <a:endParaRPr/>
          </a:p>
        </p:txBody>
      </p:sp>
      <p:sp>
        <p:nvSpPr>
          <p:cNvPr id="3" name="Holder 3"/>
          <p:cNvSpPr>
            <a:spLocks noGrp="1"/>
          </p:cNvSpPr>
          <p:nvPr>
            <p:ph sz="half" idx="2"/>
          </p:nvPr>
        </p:nvSpPr>
        <p:spPr>
          <a:xfrm>
            <a:off x="734333" y="1405973"/>
            <a:ext cx="5064125" cy="4512310"/>
          </a:xfrm>
          <a:prstGeom prst="rect">
            <a:avLst/>
          </a:prstGeom>
        </p:spPr>
        <p:txBody>
          <a:bodyPr wrap="square" lIns="0" tIns="0" rIns="0" bIns="0">
            <a:spAutoFit/>
          </a:bodyPr>
          <a:lstStyle>
            <a:lvl1pPr>
              <a:defRPr sz="2800" b="1" i="0">
                <a:solidFill>
                  <a:schemeClr val="tx1"/>
                </a:solidFill>
                <a:latin typeface="Arial"/>
                <a:cs typeface="Arial"/>
              </a:defRPr>
            </a:lvl1pPr>
          </a:lstStyle>
          <a:p>
            <a:endParaRPr/>
          </a:p>
        </p:txBody>
      </p:sp>
      <p:sp>
        <p:nvSpPr>
          <p:cNvPr id="4" name="Holder 4"/>
          <p:cNvSpPr>
            <a:spLocks noGrp="1"/>
          </p:cNvSpPr>
          <p:nvPr>
            <p:ph sz="half" idx="3"/>
          </p:nvPr>
        </p:nvSpPr>
        <p:spPr>
          <a:xfrm>
            <a:off x="6498361" y="1405973"/>
            <a:ext cx="4628515" cy="4704715"/>
          </a:xfrm>
          <a:prstGeom prst="rect">
            <a:avLst/>
          </a:prstGeom>
        </p:spPr>
        <p:txBody>
          <a:bodyPr wrap="square" lIns="0" tIns="0" rIns="0" bIns="0">
            <a:spAutoFit/>
          </a:bodyPr>
          <a:lstStyle>
            <a:lvl1pPr>
              <a:defRPr sz="2800" b="1" i="0">
                <a:solidFill>
                  <a:schemeClr val="tx1"/>
                </a:solidFill>
                <a:latin typeface="Arial"/>
                <a:cs typeface="Arial"/>
              </a:defRPr>
            </a:lvl1pPr>
          </a:lstStyle>
          <a:p>
            <a:endParaRPr/>
          </a:p>
        </p:txBody>
      </p:sp>
      <p:sp>
        <p:nvSpPr>
          <p:cNvPr id="5" name="Holder 5"/>
          <p:cNvSpPr>
            <a:spLocks noGrp="1"/>
          </p:cNvSpPr>
          <p:nvPr>
            <p:ph type="ftr" sz="quarter" idx="5"/>
          </p:nvPr>
        </p:nvSpPr>
        <p:spPr/>
        <p:txBody>
          <a:bodyPr lIns="0" tIns="0" rIns="0" bIns="0"/>
          <a:lstStyle>
            <a:lvl1pPr>
              <a:defRPr sz="1100" b="0" i="0">
                <a:solidFill>
                  <a:srgbClr val="CD9147"/>
                </a:solidFill>
                <a:latin typeface="Arial MT"/>
                <a:cs typeface="Arial MT"/>
              </a:defRPr>
            </a:lvl1p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3/13/2024</a:t>
            </a:fld>
            <a:endParaRPr lang="en-US"/>
          </a:p>
        </p:txBody>
      </p:sp>
      <p:sp>
        <p:nvSpPr>
          <p:cNvPr id="7" name="Holder 7"/>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152400">
              <a:lnSpc>
                <a:spcPts val="1425"/>
              </a:lnSpc>
            </a:pPr>
            <a:fld id="{81D60167-4931-47E6-BA6A-407CBD079E47}" type="slidenum">
              <a:rPr dirty="0"/>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1" i="0">
                <a:solidFill>
                  <a:schemeClr val="tx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defRPr sz="1100" b="0" i="0">
                <a:solidFill>
                  <a:srgbClr val="CD9147"/>
                </a:solidFill>
                <a:latin typeface="Arial MT"/>
                <a:cs typeface="Arial MT"/>
              </a:defRPr>
            </a:lvl1p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3/13/2024</a:t>
            </a:fld>
            <a:endParaRPr lang="en-US"/>
          </a:p>
        </p:txBody>
      </p:sp>
      <p:sp>
        <p:nvSpPr>
          <p:cNvPr id="5" name="Holder 5"/>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152400">
              <a:lnSpc>
                <a:spcPts val="1425"/>
              </a:lnSpc>
            </a:pPr>
            <a:fld id="{81D60167-4931-47E6-BA6A-407CBD079E47}" type="slidenum">
              <a:rPr dirty="0"/>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defRPr sz="1100" b="0" i="0">
                <a:solidFill>
                  <a:srgbClr val="CD9147"/>
                </a:solidFill>
                <a:latin typeface="Arial MT"/>
                <a:cs typeface="Arial MT"/>
              </a:defRPr>
            </a:lvl1p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3/13/2024</a:t>
            </a:fld>
            <a:endParaRPr lang="en-US"/>
          </a:p>
        </p:txBody>
      </p:sp>
      <p:sp>
        <p:nvSpPr>
          <p:cNvPr id="4" name="Holder 4"/>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152400">
              <a:lnSpc>
                <a:spcPts val="1425"/>
              </a:lnSpc>
            </a:pPr>
            <a:fld id="{81D60167-4931-47E6-BA6A-407CBD079E47}" type="slidenum">
              <a:rPr dirty="0"/>
              <a:t>‹#›</a:t>
            </a:fld>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025522" y="242090"/>
            <a:ext cx="8140954" cy="1544955"/>
          </a:xfrm>
          <a:prstGeom prst="rect">
            <a:avLst/>
          </a:prstGeom>
        </p:spPr>
        <p:txBody>
          <a:bodyPr wrap="square" lIns="0" tIns="0" rIns="0" bIns="0">
            <a:spAutoFit/>
          </a:bodyPr>
          <a:lstStyle>
            <a:lvl1pPr>
              <a:defRPr sz="3600" b="1" i="0">
                <a:solidFill>
                  <a:schemeClr val="tx1"/>
                </a:solidFill>
                <a:latin typeface="Arial"/>
                <a:cs typeface="Arial"/>
              </a:defRPr>
            </a:lvl1pPr>
          </a:lstStyle>
          <a:p>
            <a:endParaRPr/>
          </a:p>
        </p:txBody>
      </p:sp>
      <p:sp>
        <p:nvSpPr>
          <p:cNvPr id="3" name="Holder 3"/>
          <p:cNvSpPr>
            <a:spLocks noGrp="1"/>
          </p:cNvSpPr>
          <p:nvPr>
            <p:ph type="body" idx="1"/>
          </p:nvPr>
        </p:nvSpPr>
        <p:spPr>
          <a:xfrm>
            <a:off x="630257" y="1878241"/>
            <a:ext cx="11540490" cy="4577715"/>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9443567" y="6563385"/>
            <a:ext cx="1984375" cy="181609"/>
          </a:xfrm>
          <a:prstGeom prst="rect">
            <a:avLst/>
          </a:prstGeom>
        </p:spPr>
        <p:txBody>
          <a:bodyPr wrap="square" lIns="0" tIns="0" rIns="0" bIns="0">
            <a:spAutoFit/>
          </a:bodyPr>
          <a:lstStyle>
            <a:lvl1pPr>
              <a:defRPr sz="1100" b="0" i="0">
                <a:solidFill>
                  <a:srgbClr val="CD9147"/>
                </a:solidFill>
                <a:latin typeface="Arial MT"/>
                <a:cs typeface="Arial MT"/>
              </a:defRPr>
            </a:lvl1p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3/13/2024</a:t>
            </a:fld>
            <a:endParaRPr lang="en-US"/>
          </a:p>
        </p:txBody>
      </p:sp>
      <p:sp>
        <p:nvSpPr>
          <p:cNvPr id="6" name="Holder 6"/>
          <p:cNvSpPr>
            <a:spLocks noGrp="1"/>
          </p:cNvSpPr>
          <p:nvPr>
            <p:ph type="sldNum" sz="quarter" idx="7"/>
          </p:nvPr>
        </p:nvSpPr>
        <p:spPr>
          <a:xfrm>
            <a:off x="11500675" y="6551888"/>
            <a:ext cx="359409" cy="211454"/>
          </a:xfrm>
          <a:prstGeom prst="rect">
            <a:avLst/>
          </a:prstGeom>
        </p:spPr>
        <p:txBody>
          <a:bodyPr wrap="square" lIns="0" tIns="0" rIns="0" bIns="0">
            <a:spAutoFit/>
          </a:bodyPr>
          <a:lstStyle>
            <a:lvl1pPr>
              <a:defRPr sz="1200" b="0" i="0">
                <a:solidFill>
                  <a:schemeClr val="tx1"/>
                </a:solidFill>
                <a:latin typeface="Arial MT"/>
                <a:cs typeface="Arial MT"/>
              </a:defRPr>
            </a:lvl1pPr>
          </a:lstStyle>
          <a:p>
            <a:pPr marL="152400">
              <a:lnSpc>
                <a:spcPts val="1425"/>
              </a:lnSpc>
            </a:pPr>
            <a:fld id="{81D60167-4931-47E6-BA6A-407CBD079E47}" type="slidenum">
              <a:rPr dirty="0"/>
              <a:t>‹#›</a:t>
            </a:fld>
            <a:endParaRPr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18" Type="http://schemas.openxmlformats.org/officeDocument/2006/relationships/image" Target="../media/image23.png"/><Relationship Id="rId3" Type="http://schemas.openxmlformats.org/officeDocument/2006/relationships/image" Target="../media/image1.png"/><Relationship Id="rId7" Type="http://schemas.openxmlformats.org/officeDocument/2006/relationships/image" Target="../media/image12.png"/><Relationship Id="rId12" Type="http://schemas.openxmlformats.org/officeDocument/2006/relationships/image" Target="../media/image17.png"/><Relationship Id="rId17" Type="http://schemas.openxmlformats.org/officeDocument/2006/relationships/image" Target="../media/image22.png"/><Relationship Id="rId2" Type="http://schemas.openxmlformats.org/officeDocument/2006/relationships/notesSlide" Target="../notesSlides/notesSlide2.xml"/><Relationship Id="rId16"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png"/><Relationship Id="rId19" Type="http://schemas.openxmlformats.org/officeDocument/2006/relationships/image" Target="../media/image24.png"/><Relationship Id="rId4" Type="http://schemas.openxmlformats.org/officeDocument/2006/relationships/image" Target="../media/image9.png"/><Relationship Id="rId9" Type="http://schemas.openxmlformats.org/officeDocument/2006/relationships/image" Target="../media/image14.png"/><Relationship Id="rId14" Type="http://schemas.openxmlformats.org/officeDocument/2006/relationships/image" Target="../media/image19.png"/></Relationships>
</file>

<file path=ppt/slides/_rels/slide4.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21.png"/><Relationship Id="rId3" Type="http://schemas.openxmlformats.org/officeDocument/2006/relationships/image" Target="../media/image1.png"/><Relationship Id="rId7" Type="http://schemas.openxmlformats.org/officeDocument/2006/relationships/image" Target="../media/image28.png"/><Relationship Id="rId12" Type="http://schemas.openxmlformats.org/officeDocument/2006/relationships/image" Target="../media/image33.png"/><Relationship Id="rId2" Type="http://schemas.openxmlformats.org/officeDocument/2006/relationships/notesSlide" Target="../notesSlides/notesSlide3.xml"/><Relationship Id="rId16"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27.png"/><Relationship Id="rId11" Type="http://schemas.openxmlformats.org/officeDocument/2006/relationships/image" Target="../media/image32.png"/><Relationship Id="rId5" Type="http://schemas.openxmlformats.org/officeDocument/2006/relationships/image" Target="../media/image26.png"/><Relationship Id="rId15" Type="http://schemas.openxmlformats.org/officeDocument/2006/relationships/image" Target="../media/image23.png"/><Relationship Id="rId10" Type="http://schemas.openxmlformats.org/officeDocument/2006/relationships/image" Target="../media/image31.png"/><Relationship Id="rId4" Type="http://schemas.openxmlformats.org/officeDocument/2006/relationships/image" Target="../media/image25.png"/><Relationship Id="rId9" Type="http://schemas.openxmlformats.org/officeDocument/2006/relationships/image" Target="../media/image30.png"/><Relationship Id="rId14" Type="http://schemas.openxmlformats.org/officeDocument/2006/relationships/image" Target="../media/image2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8.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1.png"/><Relationship Id="rId7"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 Id="rId9" Type="http://schemas.openxmlformats.org/officeDocument/2006/relationships/image" Target="../media/image43.png"/></Relationships>
</file>

<file path=ppt/slides/_rels/slide9.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1.png"/><Relationship Id="rId7" Type="http://schemas.openxmlformats.org/officeDocument/2006/relationships/image" Target="../media/image47.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10" Type="http://schemas.openxmlformats.org/officeDocument/2006/relationships/image" Target="../media/image49.png"/><Relationship Id="rId4" Type="http://schemas.openxmlformats.org/officeDocument/2006/relationships/image" Target="../media/image44.png"/><Relationship Id="rId9" Type="http://schemas.openxmlformats.org/officeDocument/2006/relationships/image" Target="../media/image38.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51.png"/><Relationship Id="rId4" Type="http://schemas.openxmlformats.org/officeDocument/2006/relationships/image" Target="../media/image50.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55.png"/><Relationship Id="rId5" Type="http://schemas.openxmlformats.org/officeDocument/2006/relationships/image" Target="../media/image38.png"/><Relationship Id="rId4" Type="http://schemas.openxmlformats.org/officeDocument/2006/relationships/image" Target="../media/image5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6.png"/><Relationship Id="rId5" Type="http://schemas.openxmlformats.org/officeDocument/2006/relationships/image" Target="../media/image36.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1.png"/><Relationship Id="rId7" Type="http://schemas.openxmlformats.org/officeDocument/2006/relationships/image" Target="../media/image59.png"/><Relationship Id="rId12" Type="http://schemas.openxmlformats.org/officeDocument/2006/relationships/image" Target="../media/image63.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58.png"/><Relationship Id="rId11" Type="http://schemas.openxmlformats.org/officeDocument/2006/relationships/image" Target="../media/image42.png"/><Relationship Id="rId5" Type="http://schemas.openxmlformats.org/officeDocument/2006/relationships/image" Target="../media/image38.png"/><Relationship Id="rId10" Type="http://schemas.openxmlformats.org/officeDocument/2006/relationships/image" Target="../media/image62.png"/><Relationship Id="rId4" Type="http://schemas.openxmlformats.org/officeDocument/2006/relationships/image" Target="../media/image57.png"/><Relationship Id="rId9" Type="http://schemas.openxmlformats.org/officeDocument/2006/relationships/image" Target="../media/image6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6.png"/><Relationship Id="rId5" Type="http://schemas.openxmlformats.org/officeDocument/2006/relationships/image" Target="../media/image36.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image" Target="../media/image1.png"/><Relationship Id="rId7" Type="http://schemas.openxmlformats.org/officeDocument/2006/relationships/image" Target="../media/image66.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65.png"/><Relationship Id="rId4" Type="http://schemas.openxmlformats.org/officeDocument/2006/relationships/image" Target="../media/image64.png"/><Relationship Id="rId9" Type="http://schemas.openxmlformats.org/officeDocument/2006/relationships/image" Target="../media/image6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6.png"/><Relationship Id="rId5" Type="http://schemas.openxmlformats.org/officeDocument/2006/relationships/image" Target="../media/image36.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8" Type="http://schemas.openxmlformats.org/officeDocument/2006/relationships/image" Target="../media/image71.png"/><Relationship Id="rId3" Type="http://schemas.openxmlformats.org/officeDocument/2006/relationships/image" Target="../media/image1.png"/><Relationship Id="rId7" Type="http://schemas.openxmlformats.org/officeDocument/2006/relationships/image" Target="../media/image70.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38.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56.png"/><Relationship Id="rId5" Type="http://schemas.openxmlformats.org/officeDocument/2006/relationships/image" Target="../media/image36.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56.png"/><Relationship Id="rId5" Type="http://schemas.openxmlformats.org/officeDocument/2006/relationships/image" Target="../media/image36.pn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36.png"/><Relationship Id="rId7" Type="http://schemas.openxmlformats.org/officeDocument/2006/relationships/image" Target="../media/image75.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22.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image" Target="../media/image1.png"/><Relationship Id="rId7" Type="http://schemas.openxmlformats.org/officeDocument/2006/relationships/image" Target="../media/image79.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38.png"/><Relationship Id="rId9" Type="http://schemas.openxmlformats.org/officeDocument/2006/relationships/image" Target="../media/image63.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56.png"/><Relationship Id="rId5" Type="http://schemas.openxmlformats.org/officeDocument/2006/relationships/image" Target="../media/image36.png"/><Relationship Id="rId4"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56.png"/><Relationship Id="rId5" Type="http://schemas.openxmlformats.org/officeDocument/2006/relationships/image" Target="../media/image36.png"/><Relationship Id="rId4"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8" Type="http://schemas.openxmlformats.org/officeDocument/2006/relationships/image" Target="../media/image85.png"/><Relationship Id="rId3" Type="http://schemas.openxmlformats.org/officeDocument/2006/relationships/image" Target="../media/image1.png"/><Relationship Id="rId7" Type="http://schemas.openxmlformats.org/officeDocument/2006/relationships/image" Target="../media/image84.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83.png"/><Relationship Id="rId11" Type="http://schemas.openxmlformats.org/officeDocument/2006/relationships/image" Target="../media/image38.png"/><Relationship Id="rId5" Type="http://schemas.openxmlformats.org/officeDocument/2006/relationships/image" Target="../media/image82.png"/><Relationship Id="rId10" Type="http://schemas.openxmlformats.org/officeDocument/2006/relationships/image" Target="../media/image87.png"/><Relationship Id="rId4" Type="http://schemas.openxmlformats.org/officeDocument/2006/relationships/image" Target="../media/image81.png"/><Relationship Id="rId9" Type="http://schemas.openxmlformats.org/officeDocument/2006/relationships/image" Target="../media/image86.pn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89.png"/><Relationship Id="rId4" Type="http://schemas.openxmlformats.org/officeDocument/2006/relationships/image" Target="../media/image88.png"/></Relationships>
</file>

<file path=ppt/slides/_rels/slide27.xml.rels><?xml version="1.0" encoding="UTF-8" standalone="yes"?>
<Relationships xmlns="http://schemas.openxmlformats.org/package/2006/relationships"><Relationship Id="rId8" Type="http://schemas.openxmlformats.org/officeDocument/2006/relationships/image" Target="../media/image94.png"/><Relationship Id="rId3" Type="http://schemas.openxmlformats.org/officeDocument/2006/relationships/image" Target="../media/image1.png"/><Relationship Id="rId7" Type="http://schemas.openxmlformats.org/officeDocument/2006/relationships/image" Target="../media/image93.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90.png"/><Relationship Id="rId9" Type="http://schemas.openxmlformats.org/officeDocument/2006/relationships/image" Target="../media/image95.pn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97.png"/><Relationship Id="rId5" Type="http://schemas.openxmlformats.org/officeDocument/2006/relationships/image" Target="../media/image96.png"/><Relationship Id="rId4" Type="http://schemas.openxmlformats.org/officeDocument/2006/relationships/image" Target="../media/image38.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56.png"/><Relationship Id="rId5" Type="http://schemas.openxmlformats.org/officeDocument/2006/relationships/image" Target="../media/image36.png"/><Relationship Id="rId4" Type="http://schemas.openxmlformats.org/officeDocument/2006/relationships/notesSlide" Target="../notesSlides/notesSlide28.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56.png"/><Relationship Id="rId5" Type="http://schemas.openxmlformats.org/officeDocument/2006/relationships/image" Target="../media/image36.png"/><Relationship Id="rId4" Type="http://schemas.openxmlformats.org/officeDocument/2006/relationships/notesSlide" Target="../notesSlides/notesSlide29.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56.png"/><Relationship Id="rId5" Type="http://schemas.openxmlformats.org/officeDocument/2006/relationships/image" Target="../media/image36.png"/><Relationship Id="rId4" Type="http://schemas.openxmlformats.org/officeDocument/2006/relationships/notesSlide" Target="../notesSlides/notesSlide30.xml"/></Relationships>
</file>

<file path=ppt/slides/_rels/slide32.xml.rels><?xml version="1.0" encoding="UTF-8" standalone="yes"?>
<Relationships xmlns="http://schemas.openxmlformats.org/package/2006/relationships"><Relationship Id="rId8" Type="http://schemas.openxmlformats.org/officeDocument/2006/relationships/image" Target="../media/image102.png"/><Relationship Id="rId3" Type="http://schemas.openxmlformats.org/officeDocument/2006/relationships/image" Target="../media/image1.png"/><Relationship Id="rId7" Type="http://schemas.openxmlformats.org/officeDocument/2006/relationships/image" Target="../media/image101.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98.png"/></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105.jpg"/><Relationship Id="rId5" Type="http://schemas.openxmlformats.org/officeDocument/2006/relationships/image" Target="../media/image104.png"/><Relationship Id="rId4" Type="http://schemas.openxmlformats.org/officeDocument/2006/relationships/image" Target="../media/image103.png"/></Relationships>
</file>

<file path=ppt/slides/_rels/slide34.xml.rels><?xml version="1.0" encoding="UTF-8" standalone="yes"?>
<Relationships xmlns="http://schemas.openxmlformats.org/package/2006/relationships"><Relationship Id="rId8" Type="http://schemas.openxmlformats.org/officeDocument/2006/relationships/image" Target="../media/image110.png"/><Relationship Id="rId13" Type="http://schemas.openxmlformats.org/officeDocument/2006/relationships/image" Target="../media/image115.png"/><Relationship Id="rId3" Type="http://schemas.openxmlformats.org/officeDocument/2006/relationships/image" Target="../media/image1.png"/><Relationship Id="rId7" Type="http://schemas.openxmlformats.org/officeDocument/2006/relationships/image" Target="../media/image109.png"/><Relationship Id="rId12" Type="http://schemas.openxmlformats.org/officeDocument/2006/relationships/image" Target="../media/image114.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108.png"/><Relationship Id="rId11" Type="http://schemas.openxmlformats.org/officeDocument/2006/relationships/image" Target="../media/image113.png"/><Relationship Id="rId5" Type="http://schemas.openxmlformats.org/officeDocument/2006/relationships/image" Target="../media/image107.png"/><Relationship Id="rId15" Type="http://schemas.openxmlformats.org/officeDocument/2006/relationships/image" Target="../media/image117.png"/><Relationship Id="rId10" Type="http://schemas.openxmlformats.org/officeDocument/2006/relationships/image" Target="../media/image112.png"/><Relationship Id="rId4" Type="http://schemas.openxmlformats.org/officeDocument/2006/relationships/image" Target="../media/image106.png"/><Relationship Id="rId9" Type="http://schemas.openxmlformats.org/officeDocument/2006/relationships/image" Target="../media/image111.png"/><Relationship Id="rId14" Type="http://schemas.openxmlformats.org/officeDocument/2006/relationships/image" Target="../media/image116.png"/></Relationships>
</file>

<file path=ppt/slides/_rels/slide35.xml.rels><?xml version="1.0" encoding="UTF-8" standalone="yes"?>
<Relationships xmlns="http://schemas.openxmlformats.org/package/2006/relationships"><Relationship Id="rId8" Type="http://schemas.openxmlformats.org/officeDocument/2006/relationships/image" Target="../media/image121.png"/><Relationship Id="rId3" Type="http://schemas.openxmlformats.org/officeDocument/2006/relationships/image" Target="../media/image106.png"/><Relationship Id="rId7" Type="http://schemas.openxmlformats.org/officeDocument/2006/relationships/image" Target="../media/image120.png"/><Relationship Id="rId12" Type="http://schemas.openxmlformats.org/officeDocument/2006/relationships/image" Target="../media/image125.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19.png"/><Relationship Id="rId11" Type="http://schemas.openxmlformats.org/officeDocument/2006/relationships/image" Target="../media/image124.png"/><Relationship Id="rId5" Type="http://schemas.openxmlformats.org/officeDocument/2006/relationships/image" Target="../media/image118.png"/><Relationship Id="rId10" Type="http://schemas.openxmlformats.org/officeDocument/2006/relationships/image" Target="../media/image123.png"/><Relationship Id="rId4" Type="http://schemas.openxmlformats.org/officeDocument/2006/relationships/image" Target="../media/image107.png"/><Relationship Id="rId9" Type="http://schemas.openxmlformats.org/officeDocument/2006/relationships/image" Target="../media/image122.png"/></Relationships>
</file>

<file path=ppt/slides/_rels/slide36.xml.rels><?xml version="1.0" encoding="UTF-8" standalone="yes"?>
<Relationships xmlns="http://schemas.openxmlformats.org/package/2006/relationships"><Relationship Id="rId8" Type="http://schemas.openxmlformats.org/officeDocument/2006/relationships/image" Target="../media/image124.png"/><Relationship Id="rId3" Type="http://schemas.openxmlformats.org/officeDocument/2006/relationships/image" Target="../media/image126.png"/><Relationship Id="rId7" Type="http://schemas.openxmlformats.org/officeDocument/2006/relationships/image" Target="../media/image130.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29.png"/><Relationship Id="rId5" Type="http://schemas.openxmlformats.org/officeDocument/2006/relationships/image" Target="../media/image128.png"/><Relationship Id="rId4" Type="http://schemas.openxmlformats.org/officeDocument/2006/relationships/image" Target="../media/image127.png"/><Relationship Id="rId9" Type="http://schemas.openxmlformats.org/officeDocument/2006/relationships/image" Target="../media/image131.png"/></Relationships>
</file>

<file path=ppt/slides/_rels/slide37.xml.rels><?xml version="1.0" encoding="UTF-8" standalone="yes"?>
<Relationships xmlns="http://schemas.openxmlformats.org/package/2006/relationships"><Relationship Id="rId8" Type="http://schemas.openxmlformats.org/officeDocument/2006/relationships/image" Target="../media/image136.png"/><Relationship Id="rId3" Type="http://schemas.openxmlformats.org/officeDocument/2006/relationships/image" Target="../media/image132.png"/><Relationship Id="rId7" Type="http://schemas.openxmlformats.org/officeDocument/2006/relationships/image" Target="../media/image124.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35.png"/><Relationship Id="rId5" Type="http://schemas.openxmlformats.org/officeDocument/2006/relationships/image" Target="../media/image134.png"/><Relationship Id="rId4" Type="http://schemas.openxmlformats.org/officeDocument/2006/relationships/image" Target="../media/image133.png"/></Relationships>
</file>

<file path=ppt/slides/_rels/slide38.xml.rels><?xml version="1.0" encoding="UTF-8" standalone="yes"?>
<Relationships xmlns="http://schemas.openxmlformats.org/package/2006/relationships"><Relationship Id="rId8" Type="http://schemas.openxmlformats.org/officeDocument/2006/relationships/image" Target="../media/image142.png"/><Relationship Id="rId3" Type="http://schemas.openxmlformats.org/officeDocument/2006/relationships/image" Target="../media/image137.png"/><Relationship Id="rId7" Type="http://schemas.openxmlformats.org/officeDocument/2006/relationships/image" Target="../media/image141.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40.png"/><Relationship Id="rId5" Type="http://schemas.openxmlformats.org/officeDocument/2006/relationships/image" Target="../media/image139.png"/><Relationship Id="rId10" Type="http://schemas.openxmlformats.org/officeDocument/2006/relationships/image" Target="../media/image143.png"/><Relationship Id="rId4" Type="http://schemas.openxmlformats.org/officeDocument/2006/relationships/image" Target="../media/image138.png"/><Relationship Id="rId9" Type="http://schemas.openxmlformats.org/officeDocument/2006/relationships/image" Target="../media/image124.png"/></Relationships>
</file>

<file path=ppt/slides/_rels/slide39.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46.png"/><Relationship Id="rId4" Type="http://schemas.openxmlformats.org/officeDocument/2006/relationships/image" Target="../media/image145.png"/></Relationships>
</file>

<file path=ppt/slides/_rels/slide40.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image" Target="../media/image151.png"/><Relationship Id="rId13" Type="http://schemas.openxmlformats.org/officeDocument/2006/relationships/image" Target="../media/image156.png"/><Relationship Id="rId3" Type="http://schemas.openxmlformats.org/officeDocument/2006/relationships/image" Target="../media/image106.png"/><Relationship Id="rId7" Type="http://schemas.openxmlformats.org/officeDocument/2006/relationships/image" Target="../media/image110.png"/><Relationship Id="rId12" Type="http://schemas.openxmlformats.org/officeDocument/2006/relationships/image" Target="../media/image155.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50.png"/><Relationship Id="rId11" Type="http://schemas.openxmlformats.org/officeDocument/2006/relationships/image" Target="../media/image154.png"/><Relationship Id="rId5" Type="http://schemas.openxmlformats.org/officeDocument/2006/relationships/image" Target="../media/image149.png"/><Relationship Id="rId10" Type="http://schemas.openxmlformats.org/officeDocument/2006/relationships/image" Target="../media/image153.png"/><Relationship Id="rId4" Type="http://schemas.openxmlformats.org/officeDocument/2006/relationships/image" Target="../media/image107.png"/><Relationship Id="rId9" Type="http://schemas.openxmlformats.org/officeDocument/2006/relationships/image" Target="../media/image152.png"/><Relationship Id="rId14" Type="http://schemas.openxmlformats.org/officeDocument/2006/relationships/image" Target="../media/image124.png"/></Relationships>
</file>

<file path=ppt/slides/_rels/slide42.xml.rels><?xml version="1.0" encoding="UTF-8" standalone="yes"?>
<Relationships xmlns="http://schemas.openxmlformats.org/package/2006/relationships"><Relationship Id="rId8" Type="http://schemas.openxmlformats.org/officeDocument/2006/relationships/image" Target="../media/image121.png"/><Relationship Id="rId3" Type="http://schemas.openxmlformats.org/officeDocument/2006/relationships/image" Target="../media/image106.png"/><Relationship Id="rId7" Type="http://schemas.openxmlformats.org/officeDocument/2006/relationships/image" Target="../media/image159.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58.png"/><Relationship Id="rId11" Type="http://schemas.openxmlformats.org/officeDocument/2006/relationships/image" Target="../media/image124.png"/><Relationship Id="rId5" Type="http://schemas.openxmlformats.org/officeDocument/2006/relationships/image" Target="../media/image157.png"/><Relationship Id="rId10" Type="http://schemas.openxmlformats.org/officeDocument/2006/relationships/image" Target="../media/image123.png"/><Relationship Id="rId4" Type="http://schemas.openxmlformats.org/officeDocument/2006/relationships/image" Target="../media/image107.png"/><Relationship Id="rId9" Type="http://schemas.openxmlformats.org/officeDocument/2006/relationships/image" Target="../media/image160.png"/></Relationships>
</file>

<file path=ppt/slides/_rels/slide43.xml.rels><?xml version="1.0" encoding="UTF-8" standalone="yes"?>
<Relationships xmlns="http://schemas.openxmlformats.org/package/2006/relationships"><Relationship Id="rId8" Type="http://schemas.openxmlformats.org/officeDocument/2006/relationships/image" Target="../media/image124.png"/><Relationship Id="rId3" Type="http://schemas.openxmlformats.org/officeDocument/2006/relationships/image" Target="../media/image126.png"/><Relationship Id="rId7" Type="http://schemas.openxmlformats.org/officeDocument/2006/relationships/image" Target="../media/image130.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29.png"/><Relationship Id="rId5" Type="http://schemas.openxmlformats.org/officeDocument/2006/relationships/image" Target="../media/image128.png"/><Relationship Id="rId4" Type="http://schemas.openxmlformats.org/officeDocument/2006/relationships/image" Target="../media/image127.png"/></Relationships>
</file>

<file path=ppt/slides/_rels/slide44.xml.rels><?xml version="1.0" encoding="UTF-8" standalone="yes"?>
<Relationships xmlns="http://schemas.openxmlformats.org/package/2006/relationships"><Relationship Id="rId8" Type="http://schemas.openxmlformats.org/officeDocument/2006/relationships/image" Target="../media/image164.png"/><Relationship Id="rId3" Type="http://schemas.openxmlformats.org/officeDocument/2006/relationships/image" Target="../media/image106.png"/><Relationship Id="rId7" Type="http://schemas.openxmlformats.org/officeDocument/2006/relationships/image" Target="../media/image163.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62.png"/><Relationship Id="rId11" Type="http://schemas.openxmlformats.org/officeDocument/2006/relationships/image" Target="../media/image124.png"/><Relationship Id="rId5" Type="http://schemas.openxmlformats.org/officeDocument/2006/relationships/image" Target="../media/image161.png"/><Relationship Id="rId10" Type="http://schemas.openxmlformats.org/officeDocument/2006/relationships/image" Target="../media/image166.png"/><Relationship Id="rId4" Type="http://schemas.openxmlformats.org/officeDocument/2006/relationships/image" Target="../media/image107.png"/><Relationship Id="rId9" Type="http://schemas.openxmlformats.org/officeDocument/2006/relationships/image" Target="../media/image165.png"/></Relationships>
</file>

<file path=ppt/slides/_rels/slide45.xml.rels><?xml version="1.0" encoding="UTF-8" standalone="yes"?>
<Relationships xmlns="http://schemas.openxmlformats.org/package/2006/relationships"><Relationship Id="rId8" Type="http://schemas.openxmlformats.org/officeDocument/2006/relationships/image" Target="../media/image172.png"/><Relationship Id="rId3" Type="http://schemas.openxmlformats.org/officeDocument/2006/relationships/image" Target="../media/image167.png"/><Relationship Id="rId7" Type="http://schemas.openxmlformats.org/officeDocument/2006/relationships/image" Target="../media/image171.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70.png"/><Relationship Id="rId5" Type="http://schemas.openxmlformats.org/officeDocument/2006/relationships/image" Target="../media/image169.png"/><Relationship Id="rId10" Type="http://schemas.openxmlformats.org/officeDocument/2006/relationships/image" Target="../media/image124.png"/><Relationship Id="rId4" Type="http://schemas.openxmlformats.org/officeDocument/2006/relationships/image" Target="../media/image168.png"/><Relationship Id="rId9" Type="http://schemas.openxmlformats.org/officeDocument/2006/relationships/image" Target="../media/image173.png"/></Relationships>
</file>

<file path=ppt/slides/_rels/slide46.xml.rels><?xml version="1.0" encoding="UTF-8" standalone="yes"?>
<Relationships xmlns="http://schemas.openxmlformats.org/package/2006/relationships"><Relationship Id="rId8" Type="http://schemas.openxmlformats.org/officeDocument/2006/relationships/image" Target="../media/image179.png"/><Relationship Id="rId3" Type="http://schemas.openxmlformats.org/officeDocument/2006/relationships/image" Target="../media/image174.png"/><Relationship Id="rId7" Type="http://schemas.openxmlformats.org/officeDocument/2006/relationships/image" Target="../media/image178.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77.png"/><Relationship Id="rId11" Type="http://schemas.openxmlformats.org/officeDocument/2006/relationships/image" Target="../media/image181.png"/><Relationship Id="rId5" Type="http://schemas.openxmlformats.org/officeDocument/2006/relationships/image" Target="../media/image176.png"/><Relationship Id="rId10" Type="http://schemas.openxmlformats.org/officeDocument/2006/relationships/image" Target="../media/image38.png"/><Relationship Id="rId4" Type="http://schemas.openxmlformats.org/officeDocument/2006/relationships/image" Target="../media/image175.png"/><Relationship Id="rId9" Type="http://schemas.openxmlformats.org/officeDocument/2006/relationships/image" Target="../media/image180.png"/></Relationships>
</file>

<file path=ppt/slides/_rels/slide47.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82.png"/><Relationship Id="rId7" Type="http://schemas.openxmlformats.org/officeDocument/2006/relationships/image" Target="../media/image186.png"/><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185.png"/><Relationship Id="rId5" Type="http://schemas.openxmlformats.org/officeDocument/2006/relationships/image" Target="../media/image184.png"/><Relationship Id="rId4" Type="http://schemas.openxmlformats.org/officeDocument/2006/relationships/image" Target="../media/image183.png"/></Relationships>
</file>

<file path=ppt/slides/_rels/slide49.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88.png"/></Relationships>
</file>

<file path=ppt/slides/_rels/slide50.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91.png"/><Relationship Id="rId4" Type="http://schemas.openxmlformats.org/officeDocument/2006/relationships/image" Target="../media/image190.png"/></Relationships>
</file>

<file path=ppt/slides/_rels/slide51.xml.rels><?xml version="1.0" encoding="UTF-8" standalone="yes"?>
<Relationships xmlns="http://schemas.openxmlformats.org/package/2006/relationships"><Relationship Id="rId3" Type="http://schemas.openxmlformats.org/officeDocument/2006/relationships/image" Target="../media/image192.png"/><Relationship Id="rId7" Type="http://schemas.openxmlformats.org/officeDocument/2006/relationships/image" Target="../media/image196.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95.png"/><Relationship Id="rId5" Type="http://schemas.openxmlformats.org/officeDocument/2006/relationships/image" Target="../media/image194.png"/><Relationship Id="rId4" Type="http://schemas.openxmlformats.org/officeDocument/2006/relationships/image" Target="../media/image193.png"/></Relationships>
</file>

<file path=ppt/slides/_rels/slide52.xml.rels><?xml version="1.0" encoding="UTF-8" standalone="yes"?>
<Relationships xmlns="http://schemas.openxmlformats.org/package/2006/relationships"><Relationship Id="rId8" Type="http://schemas.openxmlformats.org/officeDocument/2006/relationships/image" Target="../media/image202.png"/><Relationship Id="rId3" Type="http://schemas.openxmlformats.org/officeDocument/2006/relationships/image" Target="../media/image197.png"/><Relationship Id="rId7" Type="http://schemas.openxmlformats.org/officeDocument/2006/relationships/image" Target="../media/image201.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00.png"/><Relationship Id="rId5" Type="http://schemas.openxmlformats.org/officeDocument/2006/relationships/image" Target="../media/image199.png"/><Relationship Id="rId10" Type="http://schemas.openxmlformats.org/officeDocument/2006/relationships/image" Target="../media/image38.png"/><Relationship Id="rId4" Type="http://schemas.openxmlformats.org/officeDocument/2006/relationships/image" Target="../media/image198.png"/><Relationship Id="rId9" Type="http://schemas.openxmlformats.org/officeDocument/2006/relationships/image" Target="../media/image203.png"/></Relationships>
</file>

<file path=ppt/slides/_rels/slide53.xml.rels><?xml version="1.0" encoding="UTF-8" standalone="yes"?>
<Relationships xmlns="http://schemas.openxmlformats.org/package/2006/relationships"><Relationship Id="rId3" Type="http://schemas.openxmlformats.org/officeDocument/2006/relationships/image" Target="../media/image204.png"/><Relationship Id="rId7" Type="http://schemas.openxmlformats.org/officeDocument/2006/relationships/image" Target="../media/image207.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06.png"/><Relationship Id="rId5" Type="http://schemas.openxmlformats.org/officeDocument/2006/relationships/image" Target="../media/image205.png"/><Relationship Id="rId4" Type="http://schemas.openxmlformats.org/officeDocument/2006/relationships/image" Target="../media/image193.png"/></Relationships>
</file>

<file path=ppt/slides/_rels/slide54.xml.rels><?xml version="1.0" encoding="UTF-8" standalone="yes"?>
<Relationships xmlns="http://schemas.openxmlformats.org/package/2006/relationships"><Relationship Id="rId8" Type="http://schemas.openxmlformats.org/officeDocument/2006/relationships/image" Target="../media/image213.png"/><Relationship Id="rId3" Type="http://schemas.openxmlformats.org/officeDocument/2006/relationships/image" Target="../media/image208.png"/><Relationship Id="rId7" Type="http://schemas.openxmlformats.org/officeDocument/2006/relationships/image" Target="../media/image21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11.png"/><Relationship Id="rId5" Type="http://schemas.openxmlformats.org/officeDocument/2006/relationships/image" Target="../media/image210.png"/><Relationship Id="rId4" Type="http://schemas.openxmlformats.org/officeDocument/2006/relationships/image" Target="../media/image209.png"/></Relationships>
</file>

<file path=ppt/slides/_rels/slide55.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14.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215.png"/></Relationships>
</file>

<file path=ppt/slides/_rels/slide57.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18.png"/><Relationship Id="rId4" Type="http://schemas.openxmlformats.org/officeDocument/2006/relationships/image" Target="../media/image217.png"/></Relationships>
</file>

<file path=ppt/slides/_rels/slide58.xml.rels><?xml version="1.0" encoding="UTF-8" standalone="yes"?>
<Relationships xmlns="http://schemas.openxmlformats.org/package/2006/relationships"><Relationship Id="rId3" Type="http://schemas.openxmlformats.org/officeDocument/2006/relationships/image" Target="../media/image219.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20.png"/><Relationship Id="rId4" Type="http://schemas.openxmlformats.org/officeDocument/2006/relationships/image" Target="../media/image38.png"/></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221.png"/><Relationship Id="rId4" Type="http://schemas.openxmlformats.org/officeDocument/2006/relationships/image" Target="../media/image36.png"/></Relationships>
</file>

<file path=ppt/slides/_rels/slide60.xml.rels><?xml version="1.0" encoding="UTF-8" standalone="yes"?>
<Relationships xmlns="http://schemas.openxmlformats.org/package/2006/relationships"><Relationship Id="rId3" Type="http://schemas.openxmlformats.org/officeDocument/2006/relationships/image" Target="../media/image22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3" Type="http://schemas.openxmlformats.org/officeDocument/2006/relationships/image" Target="../media/image223.png"/><Relationship Id="rId7" Type="http://schemas.openxmlformats.org/officeDocument/2006/relationships/image" Target="../media/image227.png"/><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226.png"/><Relationship Id="rId5" Type="http://schemas.openxmlformats.org/officeDocument/2006/relationships/image" Target="../media/image225.png"/><Relationship Id="rId4" Type="http://schemas.openxmlformats.org/officeDocument/2006/relationships/image" Target="../media/image224.png"/></Relationships>
</file>

<file path=ppt/slides/_rels/slide65.xml.rels><?xml version="1.0" encoding="UTF-8" standalone="yes"?>
<Relationships xmlns="http://schemas.openxmlformats.org/package/2006/relationships"><Relationship Id="rId3" Type="http://schemas.openxmlformats.org/officeDocument/2006/relationships/image" Target="../media/image228.png"/><Relationship Id="rId2" Type="http://schemas.openxmlformats.org/officeDocument/2006/relationships/image" Target="../media/image36.png"/><Relationship Id="rId1" Type="http://schemas.openxmlformats.org/officeDocument/2006/relationships/slideLayout" Target="../slideLayouts/slideLayout1.xml"/><Relationship Id="rId6" Type="http://schemas.openxmlformats.org/officeDocument/2006/relationships/image" Target="../media/image231.png"/><Relationship Id="rId5" Type="http://schemas.openxmlformats.org/officeDocument/2006/relationships/image" Target="../media/image230.png"/><Relationship Id="rId4" Type="http://schemas.openxmlformats.org/officeDocument/2006/relationships/image" Target="../media/image229.png"/></Relationships>
</file>

<file path=ppt/slides/_rels/slide66.xml.rels><?xml version="1.0" encoding="UTF-8" standalone="yes"?>
<Relationships xmlns="http://schemas.openxmlformats.org/package/2006/relationships"><Relationship Id="rId3" Type="http://schemas.openxmlformats.org/officeDocument/2006/relationships/image" Target="../media/image232.jp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16286" y="321748"/>
            <a:ext cx="7599045" cy="6410960"/>
          </a:xfrm>
          <a:prstGeom prst="rect">
            <a:avLst/>
          </a:prstGeom>
        </p:spPr>
        <p:txBody>
          <a:bodyPr vert="horz" wrap="square" lIns="0" tIns="0" rIns="0" bIns="0" rtlCol="0">
            <a:spAutoFit/>
          </a:bodyPr>
          <a:lstStyle/>
          <a:p>
            <a:pPr>
              <a:lnSpc>
                <a:spcPts val="2210"/>
              </a:lnSpc>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15"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gn="r">
              <a:lnSpc>
                <a:spcPct val="100000"/>
              </a:lnSpc>
              <a:spcBef>
                <a:spcPts val="1395"/>
              </a:spcBef>
            </a:pPr>
            <a:r>
              <a:rPr sz="1100" spc="-25" dirty="0">
                <a:solidFill>
                  <a:srgbClr val="CD9147"/>
                </a:solidFill>
                <a:latin typeface="Arial MT"/>
                <a:cs typeface="Arial MT"/>
              </a:rPr>
              <a:t>#</a:t>
            </a:r>
            <a:r>
              <a:rPr sz="1100" spc="-40" dirty="0">
                <a:solidFill>
                  <a:srgbClr val="CD9147"/>
                </a:solidFill>
                <a:latin typeface="Arial MT"/>
                <a:cs typeface="Arial MT"/>
              </a:rPr>
              <a:t>T</a:t>
            </a:r>
            <a:r>
              <a:rPr sz="1100" spc="-35" dirty="0">
                <a:solidFill>
                  <a:srgbClr val="CD9147"/>
                </a:solidFill>
                <a:latin typeface="Arial MT"/>
                <a:cs typeface="Arial MT"/>
              </a:rPr>
              <a:t>CCC</a:t>
            </a:r>
            <a:r>
              <a:rPr sz="1100" spc="-20" dirty="0">
                <a:solidFill>
                  <a:srgbClr val="CD9147"/>
                </a:solidFill>
                <a:latin typeface="Arial MT"/>
                <a:cs typeface="Arial MT"/>
              </a:rPr>
              <a:t>-</a:t>
            </a:r>
            <a:r>
              <a:rPr sz="1100" spc="-35" dirty="0">
                <a:solidFill>
                  <a:srgbClr val="CD9147"/>
                </a:solidFill>
                <a:latin typeface="Arial MT"/>
                <a:cs typeface="Arial MT"/>
              </a:rPr>
              <a:t>CPP</a:t>
            </a:r>
            <a:r>
              <a:rPr sz="1100" spc="-20" dirty="0">
                <a:solidFill>
                  <a:srgbClr val="CD9147"/>
                </a:solidFill>
                <a:latin typeface="Arial MT"/>
                <a:cs typeface="Arial MT"/>
              </a:rPr>
              <a:t>-</a:t>
            </a:r>
            <a:r>
              <a:rPr sz="1100" spc="-35" dirty="0">
                <a:solidFill>
                  <a:srgbClr val="CD9147"/>
                </a:solidFill>
                <a:latin typeface="Arial MT"/>
                <a:cs typeface="Arial MT"/>
              </a:rPr>
              <a:t>PPT</a:t>
            </a:r>
            <a:r>
              <a:rPr sz="1100" spc="-20" dirty="0">
                <a:solidFill>
                  <a:srgbClr val="CD9147"/>
                </a:solidFill>
                <a:latin typeface="Arial MT"/>
                <a:cs typeface="Arial MT"/>
              </a:rPr>
              <a:t>-</a:t>
            </a:r>
            <a:r>
              <a:rPr sz="1100" spc="-25" dirty="0">
                <a:solidFill>
                  <a:srgbClr val="CD9147"/>
                </a:solidFill>
                <a:latin typeface="Arial MT"/>
                <a:cs typeface="Arial MT"/>
              </a:rPr>
              <a:t>0</a:t>
            </a:r>
            <a:r>
              <a:rPr sz="1100" dirty="0">
                <a:solidFill>
                  <a:srgbClr val="CD9147"/>
                </a:solidFill>
                <a:latin typeface="Arial MT"/>
                <a:cs typeface="Arial MT"/>
              </a:rPr>
              <a:t>7 </a:t>
            </a:r>
            <a:r>
              <a:rPr sz="1100" spc="-65" dirty="0">
                <a:solidFill>
                  <a:srgbClr val="CD9147"/>
                </a:solidFill>
                <a:latin typeface="Arial MT"/>
                <a:cs typeface="Arial MT"/>
              </a:rPr>
              <a:t> </a:t>
            </a:r>
            <a:r>
              <a:rPr sz="1100" spc="-25" dirty="0">
                <a:solidFill>
                  <a:srgbClr val="CD9147"/>
                </a:solidFill>
                <a:latin typeface="Arial MT"/>
                <a:cs typeface="Arial MT"/>
              </a:rPr>
              <a:t>0</a:t>
            </a:r>
            <a:r>
              <a:rPr sz="1100" dirty="0">
                <a:solidFill>
                  <a:srgbClr val="CD9147"/>
                </a:solidFill>
                <a:latin typeface="Arial MT"/>
                <a:cs typeface="Arial MT"/>
              </a:rPr>
              <a:t>2</a:t>
            </a:r>
            <a:r>
              <a:rPr sz="1100" spc="-45" dirty="0">
                <a:solidFill>
                  <a:srgbClr val="CD9147"/>
                </a:solidFill>
                <a:latin typeface="Arial MT"/>
                <a:cs typeface="Arial MT"/>
              </a:rPr>
              <a:t> </a:t>
            </a:r>
            <a:r>
              <a:rPr sz="1100" spc="-30" dirty="0">
                <a:solidFill>
                  <a:srgbClr val="CD9147"/>
                </a:solidFill>
                <a:latin typeface="Arial MT"/>
                <a:cs typeface="Arial MT"/>
              </a:rPr>
              <a:t>J</a:t>
            </a:r>
            <a:r>
              <a:rPr sz="1100" spc="-35" dirty="0">
                <a:solidFill>
                  <a:srgbClr val="CD9147"/>
                </a:solidFill>
                <a:latin typeface="Arial MT"/>
                <a:cs typeface="Arial MT"/>
              </a:rPr>
              <a:t>A</a:t>
            </a:r>
            <a:r>
              <a:rPr sz="1100" dirty="0">
                <a:solidFill>
                  <a:srgbClr val="CD9147"/>
                </a:solidFill>
                <a:latin typeface="Arial MT"/>
                <a:cs typeface="Arial MT"/>
              </a:rPr>
              <a:t>N</a:t>
            </a:r>
            <a:r>
              <a:rPr sz="1100" spc="-55" dirty="0">
                <a:solidFill>
                  <a:srgbClr val="CD9147"/>
                </a:solidFill>
                <a:latin typeface="Arial MT"/>
                <a:cs typeface="Arial MT"/>
              </a:rPr>
              <a:t> </a:t>
            </a:r>
            <a:r>
              <a:rPr sz="1100" spc="-25" dirty="0">
                <a:solidFill>
                  <a:srgbClr val="CD9147"/>
                </a:solidFill>
                <a:latin typeface="Arial MT"/>
                <a:cs typeface="Arial MT"/>
              </a:rPr>
              <a:t>22</a:t>
            </a:r>
            <a:endParaRPr sz="1100">
              <a:latin typeface="Arial MT"/>
              <a:cs typeface="Arial MT"/>
            </a:endParaRPr>
          </a:p>
        </p:txBody>
      </p:sp>
      <p:grpSp>
        <p:nvGrpSpPr>
          <p:cNvPr id="3" name="object 3"/>
          <p:cNvGrpSpPr/>
          <p:nvPr/>
        </p:nvGrpSpPr>
        <p:grpSpPr>
          <a:xfrm>
            <a:off x="3523" y="0"/>
            <a:ext cx="12188825" cy="6858000"/>
            <a:chOff x="3523" y="0"/>
            <a:chExt cx="12188825" cy="6858000"/>
          </a:xfrm>
        </p:grpSpPr>
        <p:pic>
          <p:nvPicPr>
            <p:cNvPr id="4" name="object 4"/>
            <p:cNvPicPr/>
            <p:nvPr/>
          </p:nvPicPr>
          <p:blipFill>
            <a:blip r:embed="rId2" cstate="print"/>
            <a:stretch>
              <a:fillRect/>
            </a:stretch>
          </p:blipFill>
          <p:spPr>
            <a:xfrm>
              <a:off x="309069" y="255193"/>
              <a:ext cx="1173007" cy="656424"/>
            </a:xfrm>
            <a:prstGeom prst="rect">
              <a:avLst/>
            </a:prstGeom>
          </p:spPr>
        </p:pic>
        <p:pic>
          <p:nvPicPr>
            <p:cNvPr id="5" name="object 5"/>
            <p:cNvPicPr/>
            <p:nvPr/>
          </p:nvPicPr>
          <p:blipFill>
            <a:blip r:embed="rId3" cstate="print"/>
            <a:stretch>
              <a:fillRect/>
            </a:stretch>
          </p:blipFill>
          <p:spPr>
            <a:xfrm>
              <a:off x="3523" y="0"/>
              <a:ext cx="12188469" cy="6857999"/>
            </a:xfrm>
            <a:prstGeom prst="rect">
              <a:avLst/>
            </a:prstGeom>
          </p:spPr>
        </p:pic>
        <p:sp>
          <p:nvSpPr>
            <p:cNvPr id="6" name="object 6"/>
            <p:cNvSpPr/>
            <p:nvPr/>
          </p:nvSpPr>
          <p:spPr>
            <a:xfrm>
              <a:off x="6157239" y="5909299"/>
              <a:ext cx="2382520" cy="574675"/>
            </a:xfrm>
            <a:custGeom>
              <a:avLst/>
              <a:gdLst/>
              <a:ahLst/>
              <a:cxnLst/>
              <a:rect l="l" t="t" r="r" b="b"/>
              <a:pathLst>
                <a:path w="2382520" h="574675">
                  <a:moveTo>
                    <a:pt x="2286596" y="0"/>
                  </a:moveTo>
                  <a:lnTo>
                    <a:pt x="95707" y="0"/>
                  </a:lnTo>
                  <a:lnTo>
                    <a:pt x="58453" y="7520"/>
                  </a:lnTo>
                  <a:lnTo>
                    <a:pt x="28032" y="28030"/>
                  </a:lnTo>
                  <a:lnTo>
                    <a:pt x="7521" y="58449"/>
                  </a:lnTo>
                  <a:lnTo>
                    <a:pt x="0" y="95700"/>
                  </a:lnTo>
                  <a:lnTo>
                    <a:pt x="0" y="478489"/>
                  </a:lnTo>
                  <a:lnTo>
                    <a:pt x="7521" y="515739"/>
                  </a:lnTo>
                  <a:lnTo>
                    <a:pt x="28032" y="546159"/>
                  </a:lnTo>
                  <a:lnTo>
                    <a:pt x="58453" y="566669"/>
                  </a:lnTo>
                  <a:lnTo>
                    <a:pt x="95707" y="574189"/>
                  </a:lnTo>
                  <a:lnTo>
                    <a:pt x="2286596" y="574189"/>
                  </a:lnTo>
                  <a:lnTo>
                    <a:pt x="2323843" y="566669"/>
                  </a:lnTo>
                  <a:lnTo>
                    <a:pt x="2354260" y="546159"/>
                  </a:lnTo>
                  <a:lnTo>
                    <a:pt x="2374770" y="515739"/>
                  </a:lnTo>
                  <a:lnTo>
                    <a:pt x="2382291" y="478489"/>
                  </a:lnTo>
                  <a:lnTo>
                    <a:pt x="2382291" y="95700"/>
                  </a:lnTo>
                  <a:lnTo>
                    <a:pt x="2374770" y="58449"/>
                  </a:lnTo>
                  <a:lnTo>
                    <a:pt x="2354260" y="28030"/>
                  </a:lnTo>
                  <a:lnTo>
                    <a:pt x="2323843" y="7520"/>
                  </a:lnTo>
                  <a:lnTo>
                    <a:pt x="2286596" y="0"/>
                  </a:lnTo>
                  <a:close/>
                </a:path>
              </a:pathLst>
            </a:custGeom>
            <a:solidFill>
              <a:srgbClr val="1A1B1B">
                <a:alpha val="30198"/>
              </a:srgbClr>
            </a:solidFill>
          </p:spPr>
          <p:txBody>
            <a:bodyPr wrap="square" lIns="0" tIns="0" rIns="0" bIns="0" rtlCol="0"/>
            <a:lstStyle/>
            <a:p>
              <a:endParaRPr/>
            </a:p>
          </p:txBody>
        </p:sp>
      </p:grpSp>
      <p:sp>
        <p:nvSpPr>
          <p:cNvPr id="7" name="object 7"/>
          <p:cNvSpPr txBox="1"/>
          <p:nvPr/>
        </p:nvSpPr>
        <p:spPr>
          <a:xfrm>
            <a:off x="6397472" y="5934026"/>
            <a:ext cx="1901825" cy="491490"/>
          </a:xfrm>
          <a:prstGeom prst="rect">
            <a:avLst/>
          </a:prstGeom>
        </p:spPr>
        <p:txBody>
          <a:bodyPr vert="horz" wrap="square" lIns="0" tIns="25400" rIns="0" bIns="0" rtlCol="0">
            <a:spAutoFit/>
          </a:bodyPr>
          <a:lstStyle/>
          <a:p>
            <a:pPr marL="635" algn="ctr">
              <a:lnSpc>
                <a:spcPct val="100000"/>
              </a:lnSpc>
              <a:spcBef>
                <a:spcPts val="200"/>
              </a:spcBef>
            </a:pPr>
            <a:r>
              <a:rPr sz="1600" spc="-15" dirty="0">
                <a:solidFill>
                  <a:srgbClr val="D9D9D9"/>
                </a:solidFill>
                <a:latin typeface="Arial Black"/>
                <a:cs typeface="Arial Black"/>
              </a:rPr>
              <a:t>TCCC</a:t>
            </a:r>
            <a:r>
              <a:rPr sz="1600" spc="-25" dirty="0">
                <a:solidFill>
                  <a:srgbClr val="D9D9D9"/>
                </a:solidFill>
                <a:latin typeface="Arial Black"/>
                <a:cs typeface="Arial Black"/>
              </a:rPr>
              <a:t> </a:t>
            </a:r>
            <a:r>
              <a:rPr sz="1600" spc="-5" dirty="0">
                <a:solidFill>
                  <a:srgbClr val="D9D9D9"/>
                </a:solidFill>
                <a:latin typeface="Arial MT"/>
                <a:cs typeface="Arial MT"/>
              </a:rPr>
              <a:t>TIER</a:t>
            </a:r>
            <a:r>
              <a:rPr sz="1600" spc="-25" dirty="0">
                <a:solidFill>
                  <a:srgbClr val="D9D9D9"/>
                </a:solidFill>
                <a:latin typeface="Arial MT"/>
                <a:cs typeface="Arial MT"/>
              </a:rPr>
              <a:t> </a:t>
            </a:r>
            <a:r>
              <a:rPr sz="1600" dirty="0">
                <a:solidFill>
                  <a:srgbClr val="D9D9D9"/>
                </a:solidFill>
                <a:latin typeface="Arial MT"/>
                <a:cs typeface="Arial MT"/>
              </a:rPr>
              <a:t>3</a:t>
            </a:r>
            <a:endParaRPr sz="1600">
              <a:latin typeface="Arial MT"/>
              <a:cs typeface="Arial MT"/>
            </a:endParaRPr>
          </a:p>
          <a:p>
            <a:pPr algn="ctr">
              <a:lnSpc>
                <a:spcPct val="100000"/>
              </a:lnSpc>
              <a:spcBef>
                <a:spcPts val="85"/>
              </a:spcBef>
            </a:pPr>
            <a:r>
              <a:rPr sz="1300" spc="-5" dirty="0">
                <a:solidFill>
                  <a:srgbClr val="D9D9D9"/>
                </a:solidFill>
                <a:latin typeface="Arial MT"/>
                <a:cs typeface="Arial MT"/>
              </a:rPr>
              <a:t>Combat</a:t>
            </a:r>
            <a:r>
              <a:rPr sz="1300" spc="-10" dirty="0">
                <a:solidFill>
                  <a:srgbClr val="D9D9D9"/>
                </a:solidFill>
                <a:latin typeface="Arial MT"/>
                <a:cs typeface="Arial MT"/>
              </a:rPr>
              <a:t> </a:t>
            </a:r>
            <a:r>
              <a:rPr sz="1300" spc="-5" dirty="0">
                <a:solidFill>
                  <a:srgbClr val="D9D9D9"/>
                </a:solidFill>
                <a:latin typeface="Arial MT"/>
                <a:cs typeface="Arial MT"/>
              </a:rPr>
              <a:t>Medic/Corpsman</a:t>
            </a:r>
            <a:endParaRPr sz="1300">
              <a:latin typeface="Arial MT"/>
              <a:cs typeface="Arial MT"/>
            </a:endParaRPr>
          </a:p>
        </p:txBody>
      </p:sp>
      <p:sp>
        <p:nvSpPr>
          <p:cNvPr id="8" name="object 8"/>
          <p:cNvSpPr/>
          <p:nvPr/>
        </p:nvSpPr>
        <p:spPr>
          <a:xfrm>
            <a:off x="8715362" y="5909299"/>
            <a:ext cx="2382520" cy="574675"/>
          </a:xfrm>
          <a:custGeom>
            <a:avLst/>
            <a:gdLst/>
            <a:ahLst/>
            <a:cxnLst/>
            <a:rect l="l" t="t" r="r" b="b"/>
            <a:pathLst>
              <a:path w="2382520" h="574675">
                <a:moveTo>
                  <a:pt x="2286596" y="0"/>
                </a:moveTo>
                <a:lnTo>
                  <a:pt x="95707" y="0"/>
                </a:lnTo>
                <a:lnTo>
                  <a:pt x="58453" y="7520"/>
                </a:lnTo>
                <a:lnTo>
                  <a:pt x="28032" y="28030"/>
                </a:lnTo>
                <a:lnTo>
                  <a:pt x="7521" y="58449"/>
                </a:lnTo>
                <a:lnTo>
                  <a:pt x="0" y="95700"/>
                </a:lnTo>
                <a:lnTo>
                  <a:pt x="0" y="478489"/>
                </a:lnTo>
                <a:lnTo>
                  <a:pt x="7521" y="515739"/>
                </a:lnTo>
                <a:lnTo>
                  <a:pt x="28032" y="546159"/>
                </a:lnTo>
                <a:lnTo>
                  <a:pt x="58453" y="566669"/>
                </a:lnTo>
                <a:lnTo>
                  <a:pt x="95707" y="574189"/>
                </a:lnTo>
                <a:lnTo>
                  <a:pt x="2286596" y="574189"/>
                </a:lnTo>
                <a:lnTo>
                  <a:pt x="2323843" y="566669"/>
                </a:lnTo>
                <a:lnTo>
                  <a:pt x="2354260" y="546159"/>
                </a:lnTo>
                <a:lnTo>
                  <a:pt x="2374770" y="515739"/>
                </a:lnTo>
                <a:lnTo>
                  <a:pt x="2382291" y="478489"/>
                </a:lnTo>
                <a:lnTo>
                  <a:pt x="2382291" y="95700"/>
                </a:lnTo>
                <a:lnTo>
                  <a:pt x="2374770" y="58449"/>
                </a:lnTo>
                <a:lnTo>
                  <a:pt x="2354260" y="28030"/>
                </a:lnTo>
                <a:lnTo>
                  <a:pt x="2323843" y="7520"/>
                </a:lnTo>
                <a:lnTo>
                  <a:pt x="2286596" y="0"/>
                </a:lnTo>
                <a:close/>
              </a:path>
            </a:pathLst>
          </a:custGeom>
          <a:solidFill>
            <a:srgbClr val="1A1B1B"/>
          </a:solidFill>
        </p:spPr>
        <p:txBody>
          <a:bodyPr wrap="square" lIns="0" tIns="0" rIns="0" bIns="0" rtlCol="0"/>
          <a:lstStyle/>
          <a:p>
            <a:endParaRPr/>
          </a:p>
        </p:txBody>
      </p:sp>
      <p:sp>
        <p:nvSpPr>
          <p:cNvPr id="9" name="object 9"/>
          <p:cNvSpPr txBox="1"/>
          <p:nvPr/>
        </p:nvSpPr>
        <p:spPr>
          <a:xfrm>
            <a:off x="8854795" y="5934026"/>
            <a:ext cx="2103120" cy="491490"/>
          </a:xfrm>
          <a:prstGeom prst="rect">
            <a:avLst/>
          </a:prstGeom>
        </p:spPr>
        <p:txBody>
          <a:bodyPr vert="horz" wrap="square" lIns="0" tIns="25400" rIns="0" bIns="0" rtlCol="0">
            <a:spAutoFit/>
          </a:bodyPr>
          <a:lstStyle/>
          <a:p>
            <a:pPr marL="635" algn="ctr">
              <a:lnSpc>
                <a:spcPct val="100000"/>
              </a:lnSpc>
              <a:spcBef>
                <a:spcPts val="200"/>
              </a:spcBef>
            </a:pPr>
            <a:r>
              <a:rPr sz="1600" spc="-15" dirty="0">
                <a:solidFill>
                  <a:srgbClr val="FFFFFF"/>
                </a:solidFill>
                <a:latin typeface="Arial Black"/>
                <a:cs typeface="Arial Black"/>
              </a:rPr>
              <a:t>TCCC</a:t>
            </a:r>
            <a:r>
              <a:rPr sz="1600" spc="-105" dirty="0">
                <a:solidFill>
                  <a:srgbClr val="FFFFFF"/>
                </a:solidFill>
                <a:latin typeface="Arial Black"/>
                <a:cs typeface="Arial Black"/>
              </a:rPr>
              <a:t> </a:t>
            </a:r>
            <a:r>
              <a:rPr sz="1600" spc="-5" dirty="0">
                <a:solidFill>
                  <a:srgbClr val="FFFFFF"/>
                </a:solidFill>
                <a:latin typeface="Arial MT"/>
                <a:cs typeface="Arial MT"/>
              </a:rPr>
              <a:t>TIER</a:t>
            </a:r>
            <a:r>
              <a:rPr sz="1600" spc="-30" dirty="0">
                <a:solidFill>
                  <a:srgbClr val="FFFFFF"/>
                </a:solidFill>
                <a:latin typeface="Arial MT"/>
                <a:cs typeface="Arial MT"/>
              </a:rPr>
              <a:t> </a:t>
            </a:r>
            <a:r>
              <a:rPr sz="1600" dirty="0">
                <a:solidFill>
                  <a:srgbClr val="FFFFFF"/>
                </a:solidFill>
                <a:latin typeface="Arial MT"/>
                <a:cs typeface="Arial MT"/>
              </a:rPr>
              <a:t>4</a:t>
            </a:r>
            <a:endParaRPr sz="1600">
              <a:latin typeface="Arial MT"/>
              <a:cs typeface="Arial MT"/>
            </a:endParaRPr>
          </a:p>
          <a:p>
            <a:pPr algn="ctr">
              <a:lnSpc>
                <a:spcPct val="100000"/>
              </a:lnSpc>
              <a:spcBef>
                <a:spcPts val="85"/>
              </a:spcBef>
            </a:pPr>
            <a:r>
              <a:rPr sz="1300" spc="-5" dirty="0">
                <a:solidFill>
                  <a:srgbClr val="FFFFFF"/>
                </a:solidFill>
                <a:latin typeface="Arial MT"/>
                <a:cs typeface="Arial MT"/>
              </a:rPr>
              <a:t>Combat Paramedic/Provider</a:t>
            </a:r>
            <a:endParaRPr sz="1300">
              <a:latin typeface="Arial MT"/>
              <a:cs typeface="Arial MT"/>
            </a:endParaRPr>
          </a:p>
        </p:txBody>
      </p:sp>
      <p:sp>
        <p:nvSpPr>
          <p:cNvPr id="10" name="object 10"/>
          <p:cNvSpPr/>
          <p:nvPr/>
        </p:nvSpPr>
        <p:spPr>
          <a:xfrm>
            <a:off x="1040996" y="5909299"/>
            <a:ext cx="2382520" cy="574675"/>
          </a:xfrm>
          <a:custGeom>
            <a:avLst/>
            <a:gdLst/>
            <a:ahLst/>
            <a:cxnLst/>
            <a:rect l="l" t="t" r="r" b="b"/>
            <a:pathLst>
              <a:path w="2382520" h="574675">
                <a:moveTo>
                  <a:pt x="2286594" y="0"/>
                </a:moveTo>
                <a:lnTo>
                  <a:pt x="95700" y="0"/>
                </a:lnTo>
                <a:lnTo>
                  <a:pt x="58449" y="7520"/>
                </a:lnTo>
                <a:lnTo>
                  <a:pt x="28029" y="28030"/>
                </a:lnTo>
                <a:lnTo>
                  <a:pt x="7520" y="58449"/>
                </a:lnTo>
                <a:lnTo>
                  <a:pt x="0" y="95700"/>
                </a:lnTo>
                <a:lnTo>
                  <a:pt x="0" y="478489"/>
                </a:lnTo>
                <a:lnTo>
                  <a:pt x="7520" y="515739"/>
                </a:lnTo>
                <a:lnTo>
                  <a:pt x="28029" y="546159"/>
                </a:lnTo>
                <a:lnTo>
                  <a:pt x="58449" y="566669"/>
                </a:lnTo>
                <a:lnTo>
                  <a:pt x="95700" y="574189"/>
                </a:lnTo>
                <a:lnTo>
                  <a:pt x="2286594" y="574189"/>
                </a:lnTo>
                <a:lnTo>
                  <a:pt x="2323845" y="566669"/>
                </a:lnTo>
                <a:lnTo>
                  <a:pt x="2354263" y="546159"/>
                </a:lnTo>
                <a:lnTo>
                  <a:pt x="2374769" y="515739"/>
                </a:lnTo>
                <a:lnTo>
                  <a:pt x="2382288" y="478489"/>
                </a:lnTo>
                <a:lnTo>
                  <a:pt x="2382288" y="95700"/>
                </a:lnTo>
                <a:lnTo>
                  <a:pt x="2374769" y="58449"/>
                </a:lnTo>
                <a:lnTo>
                  <a:pt x="2354263" y="28030"/>
                </a:lnTo>
                <a:lnTo>
                  <a:pt x="2323845" y="7520"/>
                </a:lnTo>
                <a:lnTo>
                  <a:pt x="2286594" y="0"/>
                </a:lnTo>
                <a:close/>
              </a:path>
            </a:pathLst>
          </a:custGeom>
          <a:solidFill>
            <a:srgbClr val="1A1B1B">
              <a:alpha val="30198"/>
            </a:srgbClr>
          </a:solidFill>
        </p:spPr>
        <p:txBody>
          <a:bodyPr wrap="square" lIns="0" tIns="0" rIns="0" bIns="0" rtlCol="0"/>
          <a:lstStyle/>
          <a:p>
            <a:endParaRPr/>
          </a:p>
        </p:txBody>
      </p:sp>
      <p:sp>
        <p:nvSpPr>
          <p:cNvPr id="11" name="object 11"/>
          <p:cNvSpPr txBox="1"/>
          <p:nvPr/>
        </p:nvSpPr>
        <p:spPr>
          <a:xfrm>
            <a:off x="1461414" y="5934026"/>
            <a:ext cx="1541780" cy="491490"/>
          </a:xfrm>
          <a:prstGeom prst="rect">
            <a:avLst/>
          </a:prstGeom>
        </p:spPr>
        <p:txBody>
          <a:bodyPr vert="horz" wrap="square" lIns="0" tIns="25400" rIns="0" bIns="0" rtlCol="0">
            <a:spAutoFit/>
          </a:bodyPr>
          <a:lstStyle/>
          <a:p>
            <a:pPr algn="ctr">
              <a:lnSpc>
                <a:spcPct val="100000"/>
              </a:lnSpc>
              <a:spcBef>
                <a:spcPts val="200"/>
              </a:spcBef>
            </a:pPr>
            <a:r>
              <a:rPr sz="1600" spc="-15" dirty="0">
                <a:solidFill>
                  <a:srgbClr val="D9D9D9"/>
                </a:solidFill>
                <a:latin typeface="Arial Black"/>
                <a:cs typeface="Arial Black"/>
              </a:rPr>
              <a:t>TCCC</a:t>
            </a:r>
            <a:r>
              <a:rPr sz="1600" spc="-25" dirty="0">
                <a:solidFill>
                  <a:srgbClr val="D9D9D9"/>
                </a:solidFill>
                <a:latin typeface="Arial Black"/>
                <a:cs typeface="Arial Black"/>
              </a:rPr>
              <a:t> </a:t>
            </a:r>
            <a:r>
              <a:rPr sz="1600" spc="-5" dirty="0">
                <a:solidFill>
                  <a:srgbClr val="D9D9D9"/>
                </a:solidFill>
                <a:latin typeface="Arial MT"/>
                <a:cs typeface="Arial MT"/>
              </a:rPr>
              <a:t>TIER</a:t>
            </a:r>
            <a:r>
              <a:rPr sz="1600" spc="-25" dirty="0">
                <a:solidFill>
                  <a:srgbClr val="D9D9D9"/>
                </a:solidFill>
                <a:latin typeface="Arial MT"/>
                <a:cs typeface="Arial MT"/>
              </a:rPr>
              <a:t> </a:t>
            </a:r>
            <a:r>
              <a:rPr sz="1600" dirty="0">
                <a:solidFill>
                  <a:srgbClr val="D9D9D9"/>
                </a:solidFill>
                <a:latin typeface="Arial MT"/>
                <a:cs typeface="Arial MT"/>
              </a:rPr>
              <a:t>1</a:t>
            </a:r>
            <a:endParaRPr sz="1600">
              <a:latin typeface="Arial MT"/>
              <a:cs typeface="Arial MT"/>
            </a:endParaRPr>
          </a:p>
          <a:p>
            <a:pPr algn="ctr">
              <a:lnSpc>
                <a:spcPct val="100000"/>
              </a:lnSpc>
              <a:spcBef>
                <a:spcPts val="85"/>
              </a:spcBef>
            </a:pPr>
            <a:r>
              <a:rPr sz="1300" spc="-5" dirty="0">
                <a:solidFill>
                  <a:srgbClr val="D9D9D9"/>
                </a:solidFill>
                <a:latin typeface="Arial MT"/>
                <a:cs typeface="Arial MT"/>
              </a:rPr>
              <a:t>All</a:t>
            </a:r>
            <a:r>
              <a:rPr sz="1300" spc="-30" dirty="0">
                <a:solidFill>
                  <a:srgbClr val="D9D9D9"/>
                </a:solidFill>
                <a:latin typeface="Arial MT"/>
                <a:cs typeface="Arial MT"/>
              </a:rPr>
              <a:t> </a:t>
            </a:r>
            <a:r>
              <a:rPr sz="1300" spc="-5" dirty="0">
                <a:solidFill>
                  <a:srgbClr val="D9D9D9"/>
                </a:solidFill>
                <a:latin typeface="Arial MT"/>
                <a:cs typeface="Arial MT"/>
              </a:rPr>
              <a:t>Service</a:t>
            </a:r>
            <a:r>
              <a:rPr sz="1300" spc="-25" dirty="0">
                <a:solidFill>
                  <a:srgbClr val="D9D9D9"/>
                </a:solidFill>
                <a:latin typeface="Arial MT"/>
                <a:cs typeface="Arial MT"/>
              </a:rPr>
              <a:t> </a:t>
            </a:r>
            <a:r>
              <a:rPr sz="1300" dirty="0">
                <a:solidFill>
                  <a:srgbClr val="D9D9D9"/>
                </a:solidFill>
                <a:latin typeface="Arial MT"/>
                <a:cs typeface="Arial MT"/>
              </a:rPr>
              <a:t>Members</a:t>
            </a:r>
            <a:endParaRPr sz="1300">
              <a:latin typeface="Arial MT"/>
              <a:cs typeface="Arial MT"/>
            </a:endParaRPr>
          </a:p>
        </p:txBody>
      </p:sp>
      <p:sp>
        <p:nvSpPr>
          <p:cNvPr id="12" name="object 12"/>
          <p:cNvSpPr/>
          <p:nvPr/>
        </p:nvSpPr>
        <p:spPr>
          <a:xfrm>
            <a:off x="3599116" y="5909299"/>
            <a:ext cx="2382520" cy="574675"/>
          </a:xfrm>
          <a:custGeom>
            <a:avLst/>
            <a:gdLst/>
            <a:ahLst/>
            <a:cxnLst/>
            <a:rect l="l" t="t" r="r" b="b"/>
            <a:pathLst>
              <a:path w="2382520" h="574675">
                <a:moveTo>
                  <a:pt x="2286596" y="0"/>
                </a:moveTo>
                <a:lnTo>
                  <a:pt x="95707" y="0"/>
                </a:lnTo>
                <a:lnTo>
                  <a:pt x="58453" y="7520"/>
                </a:lnTo>
                <a:lnTo>
                  <a:pt x="28032" y="28030"/>
                </a:lnTo>
                <a:lnTo>
                  <a:pt x="7521" y="58449"/>
                </a:lnTo>
                <a:lnTo>
                  <a:pt x="0" y="95700"/>
                </a:lnTo>
                <a:lnTo>
                  <a:pt x="0" y="478489"/>
                </a:lnTo>
                <a:lnTo>
                  <a:pt x="7521" y="515739"/>
                </a:lnTo>
                <a:lnTo>
                  <a:pt x="28032" y="546159"/>
                </a:lnTo>
                <a:lnTo>
                  <a:pt x="58453" y="566669"/>
                </a:lnTo>
                <a:lnTo>
                  <a:pt x="95707" y="574189"/>
                </a:lnTo>
                <a:lnTo>
                  <a:pt x="2286596" y="574189"/>
                </a:lnTo>
                <a:lnTo>
                  <a:pt x="2323843" y="566669"/>
                </a:lnTo>
                <a:lnTo>
                  <a:pt x="2354260" y="546159"/>
                </a:lnTo>
                <a:lnTo>
                  <a:pt x="2374770" y="515739"/>
                </a:lnTo>
                <a:lnTo>
                  <a:pt x="2382291" y="478489"/>
                </a:lnTo>
                <a:lnTo>
                  <a:pt x="2382291" y="95700"/>
                </a:lnTo>
                <a:lnTo>
                  <a:pt x="2374770" y="58449"/>
                </a:lnTo>
                <a:lnTo>
                  <a:pt x="2354260" y="28030"/>
                </a:lnTo>
                <a:lnTo>
                  <a:pt x="2323843" y="7520"/>
                </a:lnTo>
                <a:lnTo>
                  <a:pt x="2286596" y="0"/>
                </a:lnTo>
                <a:close/>
              </a:path>
            </a:pathLst>
          </a:custGeom>
          <a:solidFill>
            <a:srgbClr val="1A1B1B">
              <a:alpha val="30198"/>
            </a:srgbClr>
          </a:solidFill>
        </p:spPr>
        <p:txBody>
          <a:bodyPr wrap="square" lIns="0" tIns="0" rIns="0" bIns="0" rtlCol="0"/>
          <a:lstStyle/>
          <a:p>
            <a:endParaRPr/>
          </a:p>
        </p:txBody>
      </p:sp>
      <p:sp>
        <p:nvSpPr>
          <p:cNvPr id="13" name="object 13"/>
          <p:cNvSpPr txBox="1"/>
          <p:nvPr/>
        </p:nvSpPr>
        <p:spPr>
          <a:xfrm>
            <a:off x="4119829" y="5934026"/>
            <a:ext cx="1341755" cy="491490"/>
          </a:xfrm>
          <a:prstGeom prst="rect">
            <a:avLst/>
          </a:prstGeom>
        </p:spPr>
        <p:txBody>
          <a:bodyPr vert="horz" wrap="square" lIns="0" tIns="25400" rIns="0" bIns="0" rtlCol="0">
            <a:spAutoFit/>
          </a:bodyPr>
          <a:lstStyle/>
          <a:p>
            <a:pPr marL="12700">
              <a:lnSpc>
                <a:spcPct val="100000"/>
              </a:lnSpc>
              <a:spcBef>
                <a:spcPts val="200"/>
              </a:spcBef>
            </a:pPr>
            <a:r>
              <a:rPr sz="1600" spc="-15" dirty="0">
                <a:solidFill>
                  <a:srgbClr val="D9D9D9"/>
                </a:solidFill>
                <a:latin typeface="Arial Black"/>
                <a:cs typeface="Arial Black"/>
              </a:rPr>
              <a:t>TCCC</a:t>
            </a:r>
            <a:r>
              <a:rPr sz="1600" spc="-40" dirty="0">
                <a:solidFill>
                  <a:srgbClr val="D9D9D9"/>
                </a:solidFill>
                <a:latin typeface="Arial Black"/>
                <a:cs typeface="Arial Black"/>
              </a:rPr>
              <a:t> </a:t>
            </a:r>
            <a:r>
              <a:rPr sz="1600" spc="-5" dirty="0">
                <a:solidFill>
                  <a:srgbClr val="D9D9D9"/>
                </a:solidFill>
                <a:latin typeface="Arial MT"/>
                <a:cs typeface="Arial MT"/>
              </a:rPr>
              <a:t>TIER</a:t>
            </a:r>
            <a:r>
              <a:rPr sz="1600" spc="-35" dirty="0">
                <a:solidFill>
                  <a:srgbClr val="D9D9D9"/>
                </a:solidFill>
                <a:latin typeface="Arial MT"/>
                <a:cs typeface="Arial MT"/>
              </a:rPr>
              <a:t> </a:t>
            </a:r>
            <a:r>
              <a:rPr sz="1600" dirty="0">
                <a:solidFill>
                  <a:srgbClr val="D9D9D9"/>
                </a:solidFill>
                <a:latin typeface="Arial MT"/>
                <a:cs typeface="Arial MT"/>
              </a:rPr>
              <a:t>2</a:t>
            </a:r>
            <a:endParaRPr sz="1600">
              <a:latin typeface="Arial MT"/>
              <a:cs typeface="Arial MT"/>
            </a:endParaRPr>
          </a:p>
          <a:p>
            <a:pPr marL="21590">
              <a:lnSpc>
                <a:spcPct val="100000"/>
              </a:lnSpc>
              <a:spcBef>
                <a:spcPts val="85"/>
              </a:spcBef>
            </a:pPr>
            <a:r>
              <a:rPr sz="1300" spc="-5" dirty="0">
                <a:solidFill>
                  <a:srgbClr val="D9D9D9"/>
                </a:solidFill>
                <a:latin typeface="Arial MT"/>
                <a:cs typeface="Arial MT"/>
              </a:rPr>
              <a:t>Combat</a:t>
            </a:r>
            <a:r>
              <a:rPr sz="1300" spc="-35" dirty="0">
                <a:solidFill>
                  <a:srgbClr val="D9D9D9"/>
                </a:solidFill>
                <a:latin typeface="Arial MT"/>
                <a:cs typeface="Arial MT"/>
              </a:rPr>
              <a:t> </a:t>
            </a:r>
            <a:r>
              <a:rPr sz="1300" spc="-5" dirty="0">
                <a:solidFill>
                  <a:srgbClr val="D9D9D9"/>
                </a:solidFill>
                <a:latin typeface="Arial MT"/>
                <a:cs typeface="Arial MT"/>
              </a:rPr>
              <a:t>Lifesaver</a:t>
            </a:r>
            <a:endParaRPr sz="1300">
              <a:latin typeface="Arial MT"/>
              <a:cs typeface="Arial MT"/>
            </a:endParaRPr>
          </a:p>
        </p:txBody>
      </p:sp>
      <p:sp>
        <p:nvSpPr>
          <p:cNvPr id="14" name="object 14"/>
          <p:cNvSpPr txBox="1"/>
          <p:nvPr/>
        </p:nvSpPr>
        <p:spPr>
          <a:xfrm>
            <a:off x="2880042" y="512570"/>
            <a:ext cx="4268470" cy="885190"/>
          </a:xfrm>
          <a:prstGeom prst="rect">
            <a:avLst/>
          </a:prstGeom>
        </p:spPr>
        <p:txBody>
          <a:bodyPr vert="horz" wrap="square" lIns="0" tIns="6350" rIns="0" bIns="0" rtlCol="0">
            <a:spAutoFit/>
          </a:bodyPr>
          <a:lstStyle/>
          <a:p>
            <a:pPr marL="12700" marR="5080">
              <a:lnSpc>
                <a:spcPct val="101400"/>
              </a:lnSpc>
              <a:spcBef>
                <a:spcPts val="50"/>
              </a:spcBef>
            </a:pPr>
            <a:r>
              <a:rPr sz="2800" spc="-45" dirty="0">
                <a:solidFill>
                  <a:srgbClr val="CD9147"/>
                </a:solidFill>
                <a:latin typeface="Arial Black"/>
                <a:cs typeface="Arial Black"/>
              </a:rPr>
              <a:t>COMBAT </a:t>
            </a:r>
            <a:r>
              <a:rPr sz="2800" spc="-30" dirty="0">
                <a:solidFill>
                  <a:srgbClr val="CD9147"/>
                </a:solidFill>
                <a:latin typeface="Arial Black"/>
                <a:cs typeface="Arial Black"/>
              </a:rPr>
              <a:t>PARAMEDIC/ </a:t>
            </a:r>
            <a:r>
              <a:rPr sz="2800" spc="-919" dirty="0">
                <a:solidFill>
                  <a:srgbClr val="CD9147"/>
                </a:solidFill>
                <a:latin typeface="Arial Black"/>
                <a:cs typeface="Arial Black"/>
              </a:rPr>
              <a:t> </a:t>
            </a:r>
            <a:r>
              <a:rPr sz="2800" spc="-25" dirty="0">
                <a:solidFill>
                  <a:srgbClr val="CD9147"/>
                </a:solidFill>
                <a:latin typeface="Arial Black"/>
                <a:cs typeface="Arial Black"/>
              </a:rPr>
              <a:t>PROVIDER</a:t>
            </a:r>
            <a:endParaRPr sz="2800">
              <a:latin typeface="Arial Black"/>
              <a:cs typeface="Arial Black"/>
            </a:endParaRPr>
          </a:p>
        </p:txBody>
      </p:sp>
      <p:grpSp>
        <p:nvGrpSpPr>
          <p:cNvPr id="15" name="object 15"/>
          <p:cNvGrpSpPr/>
          <p:nvPr/>
        </p:nvGrpSpPr>
        <p:grpSpPr>
          <a:xfrm>
            <a:off x="736196" y="451944"/>
            <a:ext cx="11456035" cy="5113020"/>
            <a:chOff x="736196" y="451944"/>
            <a:chExt cx="11456035" cy="5113020"/>
          </a:xfrm>
        </p:grpSpPr>
        <p:pic>
          <p:nvPicPr>
            <p:cNvPr id="16" name="object 16"/>
            <p:cNvPicPr/>
            <p:nvPr/>
          </p:nvPicPr>
          <p:blipFill>
            <a:blip r:embed="rId4" cstate="print"/>
            <a:stretch>
              <a:fillRect/>
            </a:stretch>
          </p:blipFill>
          <p:spPr>
            <a:xfrm>
              <a:off x="736196" y="451944"/>
              <a:ext cx="1898850" cy="1062606"/>
            </a:xfrm>
            <a:prstGeom prst="rect">
              <a:avLst/>
            </a:prstGeom>
          </p:spPr>
        </p:pic>
        <p:pic>
          <p:nvPicPr>
            <p:cNvPr id="17" name="object 17"/>
            <p:cNvPicPr/>
            <p:nvPr/>
          </p:nvPicPr>
          <p:blipFill>
            <a:blip r:embed="rId5" cstate="print"/>
            <a:stretch>
              <a:fillRect/>
            </a:stretch>
          </p:blipFill>
          <p:spPr>
            <a:xfrm>
              <a:off x="9864432" y="4710099"/>
              <a:ext cx="2327567" cy="854608"/>
            </a:xfrm>
            <a:prstGeom prst="rect">
              <a:avLst/>
            </a:prstGeom>
          </p:spPr>
        </p:pic>
      </p:grpSp>
      <p:sp>
        <p:nvSpPr>
          <p:cNvPr id="18" name="object 18"/>
          <p:cNvSpPr txBox="1">
            <a:spLocks noGrp="1"/>
          </p:cNvSpPr>
          <p:nvPr>
            <p:ph type="title"/>
          </p:nvPr>
        </p:nvSpPr>
        <p:spPr>
          <a:xfrm>
            <a:off x="1013940" y="1764284"/>
            <a:ext cx="9874250" cy="2197735"/>
          </a:xfrm>
          <a:prstGeom prst="rect">
            <a:avLst/>
          </a:prstGeom>
        </p:spPr>
        <p:txBody>
          <a:bodyPr vert="horz" wrap="square" lIns="0" tIns="107950" rIns="0" bIns="0" rtlCol="0">
            <a:spAutoFit/>
          </a:bodyPr>
          <a:lstStyle/>
          <a:p>
            <a:pPr marL="12700" marR="5080">
              <a:lnSpc>
                <a:spcPts val="5810"/>
              </a:lnSpc>
              <a:spcBef>
                <a:spcPts val="850"/>
              </a:spcBef>
            </a:pPr>
            <a:r>
              <a:rPr sz="5400" b="0" spc="-65" dirty="0">
                <a:solidFill>
                  <a:srgbClr val="A1A6AA"/>
                </a:solidFill>
                <a:latin typeface="Arial Black"/>
                <a:cs typeface="Arial Black"/>
              </a:rPr>
              <a:t>TACTICAL</a:t>
            </a:r>
            <a:r>
              <a:rPr sz="5400" b="0" spc="-15" dirty="0">
                <a:solidFill>
                  <a:srgbClr val="A1A6AA"/>
                </a:solidFill>
                <a:latin typeface="Arial Black"/>
                <a:cs typeface="Arial Black"/>
              </a:rPr>
              <a:t> </a:t>
            </a:r>
            <a:r>
              <a:rPr sz="5400" b="0" spc="-80" dirty="0">
                <a:solidFill>
                  <a:srgbClr val="A1A6AA"/>
                </a:solidFill>
                <a:latin typeface="Arial Black"/>
                <a:cs typeface="Arial Black"/>
              </a:rPr>
              <a:t>COMBAT </a:t>
            </a:r>
            <a:r>
              <a:rPr sz="5400" b="0" spc="-75" dirty="0">
                <a:solidFill>
                  <a:srgbClr val="A1A6AA"/>
                </a:solidFill>
                <a:latin typeface="Arial Black"/>
                <a:cs typeface="Arial Black"/>
              </a:rPr>
              <a:t> </a:t>
            </a:r>
            <a:r>
              <a:rPr sz="5400" b="0" spc="-65" dirty="0">
                <a:solidFill>
                  <a:srgbClr val="A1A6AA"/>
                </a:solidFill>
                <a:latin typeface="Arial Black"/>
                <a:cs typeface="Arial Black"/>
              </a:rPr>
              <a:t>CASUALTY</a:t>
            </a:r>
            <a:r>
              <a:rPr sz="5400" b="0" spc="-35" dirty="0">
                <a:solidFill>
                  <a:srgbClr val="A1A6AA"/>
                </a:solidFill>
                <a:latin typeface="Arial Black"/>
                <a:cs typeface="Arial Black"/>
              </a:rPr>
              <a:t> </a:t>
            </a:r>
            <a:r>
              <a:rPr sz="5400" b="0" dirty="0">
                <a:solidFill>
                  <a:srgbClr val="A1A6AA"/>
                </a:solidFill>
                <a:latin typeface="Arial Black"/>
                <a:cs typeface="Arial Black"/>
              </a:rPr>
              <a:t>CARE</a:t>
            </a:r>
            <a:r>
              <a:rPr sz="5400" b="0" spc="-25" dirty="0">
                <a:solidFill>
                  <a:srgbClr val="A1A6AA"/>
                </a:solidFill>
                <a:latin typeface="Arial Black"/>
                <a:cs typeface="Arial Black"/>
              </a:rPr>
              <a:t> </a:t>
            </a:r>
            <a:r>
              <a:rPr sz="5400" b="0" spc="-5" dirty="0">
                <a:solidFill>
                  <a:srgbClr val="A1A6AA"/>
                </a:solidFill>
                <a:latin typeface="Arial Black"/>
                <a:cs typeface="Arial Black"/>
              </a:rPr>
              <a:t>COURSE</a:t>
            </a:r>
            <a:endParaRPr sz="5400">
              <a:latin typeface="Arial Black"/>
              <a:cs typeface="Arial Black"/>
            </a:endParaRPr>
          </a:p>
          <a:p>
            <a:pPr marL="12700">
              <a:lnSpc>
                <a:spcPct val="100000"/>
              </a:lnSpc>
              <a:spcBef>
                <a:spcPts val="890"/>
              </a:spcBef>
            </a:pPr>
            <a:r>
              <a:rPr sz="3200" spc="-5" dirty="0">
                <a:solidFill>
                  <a:srgbClr val="FFFFFF"/>
                </a:solidFill>
              </a:rPr>
              <a:t>MODULE</a:t>
            </a:r>
            <a:r>
              <a:rPr sz="3200" spc="-10" dirty="0">
                <a:solidFill>
                  <a:srgbClr val="FFFFFF"/>
                </a:solidFill>
              </a:rPr>
              <a:t> </a:t>
            </a:r>
            <a:r>
              <a:rPr sz="3200" spc="-5" dirty="0">
                <a:solidFill>
                  <a:srgbClr val="FFFFFF"/>
                </a:solidFill>
              </a:rPr>
              <a:t>7:</a:t>
            </a:r>
            <a:r>
              <a:rPr sz="3200" spc="-130" dirty="0">
                <a:solidFill>
                  <a:srgbClr val="FFFFFF"/>
                </a:solidFill>
              </a:rPr>
              <a:t> </a:t>
            </a:r>
            <a:r>
              <a:rPr sz="3200" spc="-90" dirty="0">
                <a:solidFill>
                  <a:srgbClr val="FFFFFF"/>
                </a:solidFill>
              </a:rPr>
              <a:t>AIRWAY</a:t>
            </a:r>
            <a:r>
              <a:rPr sz="3200" spc="-65" dirty="0">
                <a:solidFill>
                  <a:srgbClr val="FFFFFF"/>
                </a:solidFill>
              </a:rPr>
              <a:t> </a:t>
            </a:r>
            <a:r>
              <a:rPr sz="3200" spc="-5" dirty="0">
                <a:solidFill>
                  <a:srgbClr val="FFFFFF"/>
                </a:solidFill>
              </a:rPr>
              <a:t>MANAGEMENT</a:t>
            </a:r>
            <a:r>
              <a:rPr sz="3200" spc="-10" dirty="0">
                <a:solidFill>
                  <a:srgbClr val="FFFFFF"/>
                </a:solidFill>
              </a:rPr>
              <a:t> </a:t>
            </a:r>
            <a:r>
              <a:rPr sz="3200" spc="-5" dirty="0">
                <a:solidFill>
                  <a:srgbClr val="FFFFFF"/>
                </a:solidFill>
              </a:rPr>
              <a:t>IN TFC</a:t>
            </a:r>
            <a:endParaRPr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20"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p:txBody>
      </p:sp>
      <p:sp>
        <p:nvSpPr>
          <p:cNvPr id="3" name="object 3"/>
          <p:cNvSpPr txBox="1"/>
          <p:nvPr/>
        </p:nvSpPr>
        <p:spPr>
          <a:xfrm>
            <a:off x="9443567" y="6550152"/>
            <a:ext cx="1984375" cy="193040"/>
          </a:xfrm>
          <a:prstGeom prst="rect">
            <a:avLst/>
          </a:prstGeom>
        </p:spPr>
        <p:txBody>
          <a:bodyPr vert="horz" wrap="square" lIns="0" tIns="12700" rIns="0" bIns="0" rtlCol="0">
            <a:spAutoFit/>
          </a:bodyPr>
          <a:lstStyle/>
          <a:p>
            <a:pPr marL="12700">
              <a:lnSpc>
                <a:spcPct val="100000"/>
              </a:lnSpc>
              <a:spcBef>
                <a:spcPts val="100"/>
              </a:spcBef>
            </a:pPr>
            <a:r>
              <a:rPr sz="1100" spc="-25" dirty="0">
                <a:solidFill>
                  <a:srgbClr val="CD9147"/>
                </a:solidFill>
                <a:latin typeface="Arial MT"/>
                <a:cs typeface="Arial MT"/>
              </a:rPr>
              <a:t>#</a:t>
            </a:r>
            <a:r>
              <a:rPr sz="1100" spc="-40" dirty="0">
                <a:solidFill>
                  <a:srgbClr val="CD9147"/>
                </a:solidFill>
                <a:latin typeface="Arial MT"/>
                <a:cs typeface="Arial MT"/>
              </a:rPr>
              <a:t>T</a:t>
            </a:r>
            <a:r>
              <a:rPr sz="1100" spc="-35" dirty="0">
                <a:solidFill>
                  <a:srgbClr val="CD9147"/>
                </a:solidFill>
                <a:latin typeface="Arial MT"/>
                <a:cs typeface="Arial MT"/>
              </a:rPr>
              <a:t>CCC</a:t>
            </a:r>
            <a:r>
              <a:rPr sz="1100" spc="-20" dirty="0">
                <a:solidFill>
                  <a:srgbClr val="CD9147"/>
                </a:solidFill>
                <a:latin typeface="Arial MT"/>
                <a:cs typeface="Arial MT"/>
              </a:rPr>
              <a:t>-</a:t>
            </a:r>
            <a:r>
              <a:rPr sz="1100" spc="-35" dirty="0">
                <a:solidFill>
                  <a:srgbClr val="CD9147"/>
                </a:solidFill>
                <a:latin typeface="Arial MT"/>
                <a:cs typeface="Arial MT"/>
              </a:rPr>
              <a:t>CPP</a:t>
            </a:r>
            <a:r>
              <a:rPr sz="1100" spc="-20" dirty="0">
                <a:solidFill>
                  <a:srgbClr val="CD9147"/>
                </a:solidFill>
                <a:latin typeface="Arial MT"/>
                <a:cs typeface="Arial MT"/>
              </a:rPr>
              <a:t>-</a:t>
            </a:r>
            <a:r>
              <a:rPr sz="1100" spc="-35" dirty="0">
                <a:solidFill>
                  <a:srgbClr val="CD9147"/>
                </a:solidFill>
                <a:latin typeface="Arial MT"/>
                <a:cs typeface="Arial MT"/>
              </a:rPr>
              <a:t>PPT</a:t>
            </a:r>
            <a:r>
              <a:rPr sz="1100" spc="-20" dirty="0">
                <a:solidFill>
                  <a:srgbClr val="CD9147"/>
                </a:solidFill>
                <a:latin typeface="Arial MT"/>
                <a:cs typeface="Arial MT"/>
              </a:rPr>
              <a:t>-</a:t>
            </a:r>
            <a:r>
              <a:rPr sz="1100" spc="-25" dirty="0">
                <a:solidFill>
                  <a:srgbClr val="CD9147"/>
                </a:solidFill>
                <a:latin typeface="Arial MT"/>
                <a:cs typeface="Arial MT"/>
              </a:rPr>
              <a:t>0</a:t>
            </a:r>
            <a:r>
              <a:rPr sz="1100" dirty="0">
                <a:solidFill>
                  <a:srgbClr val="CD9147"/>
                </a:solidFill>
                <a:latin typeface="Arial MT"/>
                <a:cs typeface="Arial MT"/>
              </a:rPr>
              <a:t>7 </a:t>
            </a:r>
            <a:r>
              <a:rPr sz="1100" spc="-65" dirty="0">
                <a:solidFill>
                  <a:srgbClr val="CD9147"/>
                </a:solidFill>
                <a:latin typeface="Arial MT"/>
                <a:cs typeface="Arial MT"/>
              </a:rPr>
              <a:t> </a:t>
            </a:r>
            <a:r>
              <a:rPr sz="1100" spc="-25" dirty="0">
                <a:solidFill>
                  <a:srgbClr val="CD9147"/>
                </a:solidFill>
                <a:latin typeface="Arial MT"/>
                <a:cs typeface="Arial MT"/>
              </a:rPr>
              <a:t>0</a:t>
            </a:r>
            <a:r>
              <a:rPr sz="1100" dirty="0">
                <a:solidFill>
                  <a:srgbClr val="CD9147"/>
                </a:solidFill>
                <a:latin typeface="Arial MT"/>
                <a:cs typeface="Arial MT"/>
              </a:rPr>
              <a:t>2</a:t>
            </a:r>
            <a:r>
              <a:rPr sz="1100" spc="-45" dirty="0">
                <a:solidFill>
                  <a:srgbClr val="CD9147"/>
                </a:solidFill>
                <a:latin typeface="Arial MT"/>
                <a:cs typeface="Arial MT"/>
              </a:rPr>
              <a:t> </a:t>
            </a:r>
            <a:r>
              <a:rPr sz="1100" spc="-30" dirty="0">
                <a:solidFill>
                  <a:srgbClr val="CD9147"/>
                </a:solidFill>
                <a:latin typeface="Arial MT"/>
                <a:cs typeface="Arial MT"/>
              </a:rPr>
              <a:t>J</a:t>
            </a:r>
            <a:r>
              <a:rPr sz="1100" spc="-35" dirty="0">
                <a:solidFill>
                  <a:srgbClr val="CD9147"/>
                </a:solidFill>
                <a:latin typeface="Arial MT"/>
                <a:cs typeface="Arial MT"/>
              </a:rPr>
              <a:t>A</a:t>
            </a:r>
            <a:r>
              <a:rPr sz="1100" dirty="0">
                <a:solidFill>
                  <a:srgbClr val="CD9147"/>
                </a:solidFill>
                <a:latin typeface="Arial MT"/>
                <a:cs typeface="Arial MT"/>
              </a:rPr>
              <a:t>N</a:t>
            </a:r>
            <a:r>
              <a:rPr sz="1100" spc="-55" dirty="0">
                <a:solidFill>
                  <a:srgbClr val="CD9147"/>
                </a:solidFill>
                <a:latin typeface="Arial MT"/>
                <a:cs typeface="Arial MT"/>
              </a:rPr>
              <a:t> </a:t>
            </a:r>
            <a:r>
              <a:rPr sz="1100" spc="-25" dirty="0">
                <a:solidFill>
                  <a:srgbClr val="CD9147"/>
                </a:solidFill>
                <a:latin typeface="Arial MT"/>
                <a:cs typeface="Arial MT"/>
              </a:rPr>
              <a:t>22</a:t>
            </a:r>
            <a:endParaRPr sz="1100">
              <a:latin typeface="Arial MT"/>
              <a:cs typeface="Arial MT"/>
            </a:endParaRPr>
          </a:p>
        </p:txBody>
      </p:sp>
      <p:pic>
        <p:nvPicPr>
          <p:cNvPr id="4" name="object 4"/>
          <p:cNvPicPr/>
          <p:nvPr/>
        </p:nvPicPr>
        <p:blipFill>
          <a:blip r:embed="rId3" cstate="print"/>
          <a:stretch>
            <a:fillRect/>
          </a:stretch>
        </p:blipFill>
        <p:spPr>
          <a:xfrm>
            <a:off x="309069" y="255193"/>
            <a:ext cx="1173007" cy="656424"/>
          </a:xfrm>
          <a:prstGeom prst="rect">
            <a:avLst/>
          </a:prstGeom>
        </p:spPr>
      </p:pic>
      <p:sp>
        <p:nvSpPr>
          <p:cNvPr id="5" name="object 5"/>
          <p:cNvSpPr txBox="1"/>
          <p:nvPr/>
        </p:nvSpPr>
        <p:spPr>
          <a:xfrm>
            <a:off x="11725084" y="6552692"/>
            <a:ext cx="110489" cy="208279"/>
          </a:xfrm>
          <a:prstGeom prst="rect">
            <a:avLst/>
          </a:prstGeom>
        </p:spPr>
        <p:txBody>
          <a:bodyPr vert="horz" wrap="square" lIns="0" tIns="12700" rIns="0" bIns="0" rtlCol="0">
            <a:spAutoFit/>
          </a:bodyPr>
          <a:lstStyle/>
          <a:p>
            <a:pPr marL="12700">
              <a:lnSpc>
                <a:spcPct val="100000"/>
              </a:lnSpc>
              <a:spcBef>
                <a:spcPts val="100"/>
              </a:spcBef>
            </a:pPr>
            <a:r>
              <a:rPr sz="1200" dirty="0">
                <a:latin typeface="Arial MT"/>
                <a:cs typeface="Arial MT"/>
              </a:rPr>
              <a:t>2</a:t>
            </a:r>
            <a:endParaRPr sz="1200">
              <a:latin typeface="Arial MT"/>
              <a:cs typeface="Arial MT"/>
            </a:endParaRPr>
          </a:p>
        </p:txBody>
      </p:sp>
      <p:grpSp>
        <p:nvGrpSpPr>
          <p:cNvPr id="6" name="object 6"/>
          <p:cNvGrpSpPr/>
          <p:nvPr/>
        </p:nvGrpSpPr>
        <p:grpSpPr>
          <a:xfrm>
            <a:off x="963462" y="1333131"/>
            <a:ext cx="10349865" cy="4470400"/>
            <a:chOff x="963462" y="1333131"/>
            <a:chExt cx="10349865" cy="4470400"/>
          </a:xfrm>
        </p:grpSpPr>
        <p:sp>
          <p:nvSpPr>
            <p:cNvPr id="7" name="object 7"/>
            <p:cNvSpPr/>
            <p:nvPr/>
          </p:nvSpPr>
          <p:spPr>
            <a:xfrm>
              <a:off x="982512" y="1545501"/>
              <a:ext cx="10311765" cy="4238625"/>
            </a:xfrm>
            <a:custGeom>
              <a:avLst/>
              <a:gdLst/>
              <a:ahLst/>
              <a:cxnLst/>
              <a:rect l="l" t="t" r="r" b="b"/>
              <a:pathLst>
                <a:path w="10311765" h="4238625">
                  <a:moveTo>
                    <a:pt x="390690" y="2"/>
                  </a:moveTo>
                  <a:lnTo>
                    <a:pt x="441390" y="2"/>
                  </a:lnTo>
                  <a:lnTo>
                    <a:pt x="492090" y="1"/>
                  </a:lnTo>
                  <a:lnTo>
                    <a:pt x="542791" y="1"/>
                  </a:lnTo>
                  <a:lnTo>
                    <a:pt x="593491" y="1"/>
                  </a:lnTo>
                  <a:lnTo>
                    <a:pt x="644192" y="1"/>
                  </a:lnTo>
                  <a:lnTo>
                    <a:pt x="694892" y="1"/>
                  </a:lnTo>
                  <a:lnTo>
                    <a:pt x="745592" y="1"/>
                  </a:lnTo>
                  <a:lnTo>
                    <a:pt x="796293" y="1"/>
                  </a:lnTo>
                  <a:lnTo>
                    <a:pt x="846993" y="1"/>
                  </a:lnTo>
                  <a:lnTo>
                    <a:pt x="897693" y="1"/>
                  </a:lnTo>
                  <a:lnTo>
                    <a:pt x="948394" y="1"/>
                  </a:lnTo>
                  <a:lnTo>
                    <a:pt x="999094" y="1"/>
                  </a:lnTo>
                  <a:lnTo>
                    <a:pt x="1049795" y="1"/>
                  </a:lnTo>
                  <a:lnTo>
                    <a:pt x="1100495" y="1"/>
                  </a:lnTo>
                  <a:lnTo>
                    <a:pt x="1151195" y="1"/>
                  </a:lnTo>
                  <a:lnTo>
                    <a:pt x="1201896" y="1"/>
                  </a:lnTo>
                  <a:lnTo>
                    <a:pt x="1252596" y="1"/>
                  </a:lnTo>
                  <a:lnTo>
                    <a:pt x="1303296" y="1"/>
                  </a:lnTo>
                  <a:lnTo>
                    <a:pt x="1353997" y="1"/>
                  </a:lnTo>
                  <a:lnTo>
                    <a:pt x="1404697" y="1"/>
                  </a:lnTo>
                  <a:lnTo>
                    <a:pt x="1455397" y="1"/>
                  </a:lnTo>
                  <a:lnTo>
                    <a:pt x="1506098" y="1"/>
                  </a:lnTo>
                  <a:lnTo>
                    <a:pt x="1556798" y="1"/>
                  </a:lnTo>
                  <a:lnTo>
                    <a:pt x="1607498" y="1"/>
                  </a:lnTo>
                  <a:lnTo>
                    <a:pt x="1658199" y="1"/>
                  </a:lnTo>
                  <a:lnTo>
                    <a:pt x="1708899" y="1"/>
                  </a:lnTo>
                  <a:lnTo>
                    <a:pt x="1759599" y="1"/>
                  </a:lnTo>
                  <a:lnTo>
                    <a:pt x="1810300" y="1"/>
                  </a:lnTo>
                  <a:lnTo>
                    <a:pt x="1861000" y="1"/>
                  </a:lnTo>
                  <a:lnTo>
                    <a:pt x="1911700" y="1"/>
                  </a:lnTo>
                  <a:lnTo>
                    <a:pt x="1962401" y="1"/>
                  </a:lnTo>
                  <a:lnTo>
                    <a:pt x="2013101" y="1"/>
                  </a:lnTo>
                  <a:lnTo>
                    <a:pt x="2063801" y="1"/>
                  </a:lnTo>
                  <a:lnTo>
                    <a:pt x="2114502" y="1"/>
                  </a:lnTo>
                  <a:lnTo>
                    <a:pt x="2165202" y="1"/>
                  </a:lnTo>
                  <a:lnTo>
                    <a:pt x="2215902" y="1"/>
                  </a:lnTo>
                  <a:lnTo>
                    <a:pt x="2266603" y="1"/>
                  </a:lnTo>
                  <a:lnTo>
                    <a:pt x="2317303" y="1"/>
                  </a:lnTo>
                  <a:lnTo>
                    <a:pt x="2368003" y="1"/>
                  </a:lnTo>
                  <a:lnTo>
                    <a:pt x="2418704" y="1"/>
                  </a:lnTo>
                  <a:lnTo>
                    <a:pt x="2469404" y="1"/>
                  </a:lnTo>
                  <a:lnTo>
                    <a:pt x="2520104" y="1"/>
                  </a:lnTo>
                  <a:lnTo>
                    <a:pt x="2570804" y="1"/>
                  </a:lnTo>
                  <a:lnTo>
                    <a:pt x="2621505" y="1"/>
                  </a:lnTo>
                  <a:lnTo>
                    <a:pt x="2672205" y="1"/>
                  </a:lnTo>
                  <a:lnTo>
                    <a:pt x="2722905" y="1"/>
                  </a:lnTo>
                  <a:lnTo>
                    <a:pt x="2773606" y="1"/>
                  </a:lnTo>
                  <a:lnTo>
                    <a:pt x="2824306" y="1"/>
                  </a:lnTo>
                  <a:lnTo>
                    <a:pt x="2875006" y="1"/>
                  </a:lnTo>
                  <a:lnTo>
                    <a:pt x="2925707" y="1"/>
                  </a:lnTo>
                  <a:lnTo>
                    <a:pt x="2976407" y="1"/>
                  </a:lnTo>
                  <a:lnTo>
                    <a:pt x="3027107" y="1"/>
                  </a:lnTo>
                  <a:lnTo>
                    <a:pt x="3077807" y="1"/>
                  </a:lnTo>
                  <a:lnTo>
                    <a:pt x="3128508" y="1"/>
                  </a:lnTo>
                  <a:lnTo>
                    <a:pt x="3179208" y="1"/>
                  </a:lnTo>
                  <a:lnTo>
                    <a:pt x="3229908" y="1"/>
                  </a:lnTo>
                  <a:lnTo>
                    <a:pt x="3280609" y="1"/>
                  </a:lnTo>
                  <a:lnTo>
                    <a:pt x="3331309" y="1"/>
                  </a:lnTo>
                  <a:lnTo>
                    <a:pt x="3382009" y="1"/>
                  </a:lnTo>
                  <a:lnTo>
                    <a:pt x="3432709" y="1"/>
                  </a:lnTo>
                  <a:lnTo>
                    <a:pt x="3483410" y="1"/>
                  </a:lnTo>
                  <a:lnTo>
                    <a:pt x="3534110" y="1"/>
                  </a:lnTo>
                  <a:lnTo>
                    <a:pt x="3584810" y="1"/>
                  </a:lnTo>
                  <a:lnTo>
                    <a:pt x="3635511" y="1"/>
                  </a:lnTo>
                  <a:lnTo>
                    <a:pt x="3686211" y="1"/>
                  </a:lnTo>
                  <a:lnTo>
                    <a:pt x="3736911" y="1"/>
                  </a:lnTo>
                  <a:lnTo>
                    <a:pt x="3787611" y="1"/>
                  </a:lnTo>
                  <a:lnTo>
                    <a:pt x="3838312" y="1"/>
                  </a:lnTo>
                  <a:lnTo>
                    <a:pt x="3889012" y="1"/>
                  </a:lnTo>
                  <a:lnTo>
                    <a:pt x="3939712" y="1"/>
                  </a:lnTo>
                  <a:lnTo>
                    <a:pt x="3990412" y="1"/>
                  </a:lnTo>
                  <a:lnTo>
                    <a:pt x="4041113" y="1"/>
                  </a:lnTo>
                  <a:lnTo>
                    <a:pt x="4091813" y="1"/>
                  </a:lnTo>
                  <a:lnTo>
                    <a:pt x="4142513" y="1"/>
                  </a:lnTo>
                  <a:lnTo>
                    <a:pt x="4193213" y="1"/>
                  </a:lnTo>
                  <a:lnTo>
                    <a:pt x="4243914" y="1"/>
                  </a:lnTo>
                  <a:lnTo>
                    <a:pt x="4294614" y="1"/>
                  </a:lnTo>
                  <a:lnTo>
                    <a:pt x="4345314" y="1"/>
                  </a:lnTo>
                  <a:lnTo>
                    <a:pt x="4396015" y="1"/>
                  </a:lnTo>
                  <a:lnTo>
                    <a:pt x="4446715" y="1"/>
                  </a:lnTo>
                  <a:lnTo>
                    <a:pt x="4497415" y="1"/>
                  </a:lnTo>
                  <a:lnTo>
                    <a:pt x="4548115" y="1"/>
                  </a:lnTo>
                  <a:lnTo>
                    <a:pt x="4598816" y="1"/>
                  </a:lnTo>
                  <a:lnTo>
                    <a:pt x="4649516" y="1"/>
                  </a:lnTo>
                  <a:lnTo>
                    <a:pt x="4700216" y="1"/>
                  </a:lnTo>
                  <a:lnTo>
                    <a:pt x="4750916" y="0"/>
                  </a:lnTo>
                  <a:lnTo>
                    <a:pt x="4801617" y="0"/>
                  </a:lnTo>
                  <a:lnTo>
                    <a:pt x="4852317" y="0"/>
                  </a:lnTo>
                  <a:lnTo>
                    <a:pt x="4903017" y="0"/>
                  </a:lnTo>
                  <a:lnTo>
                    <a:pt x="4953717" y="0"/>
                  </a:lnTo>
                  <a:lnTo>
                    <a:pt x="5004418" y="0"/>
                  </a:lnTo>
                  <a:lnTo>
                    <a:pt x="5055118" y="0"/>
                  </a:lnTo>
                  <a:lnTo>
                    <a:pt x="5105818" y="0"/>
                  </a:lnTo>
                  <a:lnTo>
                    <a:pt x="5156518" y="0"/>
                  </a:lnTo>
                  <a:lnTo>
                    <a:pt x="5207218" y="0"/>
                  </a:lnTo>
                  <a:lnTo>
                    <a:pt x="5257919" y="0"/>
                  </a:lnTo>
                  <a:lnTo>
                    <a:pt x="5308619" y="0"/>
                  </a:lnTo>
                  <a:lnTo>
                    <a:pt x="5359319" y="0"/>
                  </a:lnTo>
                  <a:lnTo>
                    <a:pt x="5410019" y="0"/>
                  </a:lnTo>
                  <a:lnTo>
                    <a:pt x="5460720" y="0"/>
                  </a:lnTo>
                  <a:lnTo>
                    <a:pt x="5511420" y="0"/>
                  </a:lnTo>
                  <a:lnTo>
                    <a:pt x="5562120" y="0"/>
                  </a:lnTo>
                  <a:lnTo>
                    <a:pt x="5612820" y="0"/>
                  </a:lnTo>
                  <a:lnTo>
                    <a:pt x="5663521" y="0"/>
                  </a:lnTo>
                  <a:lnTo>
                    <a:pt x="5714221" y="0"/>
                  </a:lnTo>
                  <a:lnTo>
                    <a:pt x="5764921" y="0"/>
                  </a:lnTo>
                  <a:lnTo>
                    <a:pt x="5815621" y="0"/>
                  </a:lnTo>
                  <a:lnTo>
                    <a:pt x="5866322" y="0"/>
                  </a:lnTo>
                  <a:lnTo>
                    <a:pt x="5917022" y="0"/>
                  </a:lnTo>
                  <a:lnTo>
                    <a:pt x="5967722" y="0"/>
                  </a:lnTo>
                  <a:lnTo>
                    <a:pt x="6018422" y="0"/>
                  </a:lnTo>
                  <a:lnTo>
                    <a:pt x="6069122" y="0"/>
                  </a:lnTo>
                  <a:lnTo>
                    <a:pt x="6119823" y="0"/>
                  </a:lnTo>
                  <a:lnTo>
                    <a:pt x="6170523" y="0"/>
                  </a:lnTo>
                  <a:lnTo>
                    <a:pt x="6221223" y="0"/>
                  </a:lnTo>
                  <a:lnTo>
                    <a:pt x="6271923" y="0"/>
                  </a:lnTo>
                  <a:lnTo>
                    <a:pt x="6322624" y="0"/>
                  </a:lnTo>
                  <a:lnTo>
                    <a:pt x="6373324" y="0"/>
                  </a:lnTo>
                  <a:lnTo>
                    <a:pt x="6424024" y="0"/>
                  </a:lnTo>
                  <a:lnTo>
                    <a:pt x="6474724" y="0"/>
                  </a:lnTo>
                  <a:lnTo>
                    <a:pt x="6525424" y="0"/>
                  </a:lnTo>
                  <a:lnTo>
                    <a:pt x="6576125" y="0"/>
                  </a:lnTo>
                  <a:lnTo>
                    <a:pt x="6626825" y="0"/>
                  </a:lnTo>
                  <a:lnTo>
                    <a:pt x="6677525" y="0"/>
                  </a:lnTo>
                  <a:lnTo>
                    <a:pt x="6728225" y="0"/>
                  </a:lnTo>
                  <a:lnTo>
                    <a:pt x="6778926" y="0"/>
                  </a:lnTo>
                  <a:lnTo>
                    <a:pt x="6829626" y="0"/>
                  </a:lnTo>
                  <a:lnTo>
                    <a:pt x="6880326" y="0"/>
                  </a:lnTo>
                  <a:lnTo>
                    <a:pt x="6931026" y="0"/>
                  </a:lnTo>
                  <a:lnTo>
                    <a:pt x="6981726" y="0"/>
                  </a:lnTo>
                  <a:lnTo>
                    <a:pt x="7032427" y="0"/>
                  </a:lnTo>
                  <a:lnTo>
                    <a:pt x="7083127" y="0"/>
                  </a:lnTo>
                  <a:lnTo>
                    <a:pt x="7133827" y="0"/>
                  </a:lnTo>
                  <a:lnTo>
                    <a:pt x="7184527" y="0"/>
                  </a:lnTo>
                  <a:lnTo>
                    <a:pt x="7235228" y="0"/>
                  </a:lnTo>
                  <a:lnTo>
                    <a:pt x="7285928" y="0"/>
                  </a:lnTo>
                  <a:lnTo>
                    <a:pt x="7336628" y="0"/>
                  </a:lnTo>
                  <a:lnTo>
                    <a:pt x="7387328" y="0"/>
                  </a:lnTo>
                  <a:lnTo>
                    <a:pt x="7438028" y="0"/>
                  </a:lnTo>
                  <a:lnTo>
                    <a:pt x="7488729" y="0"/>
                  </a:lnTo>
                  <a:lnTo>
                    <a:pt x="7539429" y="0"/>
                  </a:lnTo>
                  <a:lnTo>
                    <a:pt x="7590129" y="0"/>
                  </a:lnTo>
                  <a:lnTo>
                    <a:pt x="7640829" y="0"/>
                  </a:lnTo>
                  <a:lnTo>
                    <a:pt x="7691529" y="0"/>
                  </a:lnTo>
                  <a:lnTo>
                    <a:pt x="7742230" y="0"/>
                  </a:lnTo>
                  <a:lnTo>
                    <a:pt x="7792930" y="0"/>
                  </a:lnTo>
                  <a:lnTo>
                    <a:pt x="7843630" y="0"/>
                  </a:lnTo>
                  <a:lnTo>
                    <a:pt x="7894330" y="0"/>
                  </a:lnTo>
                  <a:lnTo>
                    <a:pt x="7945030" y="0"/>
                  </a:lnTo>
                  <a:lnTo>
                    <a:pt x="7995731" y="0"/>
                  </a:lnTo>
                  <a:lnTo>
                    <a:pt x="8046431" y="0"/>
                  </a:lnTo>
                  <a:lnTo>
                    <a:pt x="8097131" y="0"/>
                  </a:lnTo>
                  <a:lnTo>
                    <a:pt x="8147831" y="0"/>
                  </a:lnTo>
                  <a:lnTo>
                    <a:pt x="8198531" y="0"/>
                  </a:lnTo>
                  <a:lnTo>
                    <a:pt x="8249232" y="0"/>
                  </a:lnTo>
                  <a:lnTo>
                    <a:pt x="8299932" y="0"/>
                  </a:lnTo>
                  <a:lnTo>
                    <a:pt x="8350632" y="0"/>
                  </a:lnTo>
                  <a:lnTo>
                    <a:pt x="8401332" y="0"/>
                  </a:lnTo>
                  <a:lnTo>
                    <a:pt x="8452033" y="0"/>
                  </a:lnTo>
                  <a:lnTo>
                    <a:pt x="8502733" y="0"/>
                  </a:lnTo>
                  <a:lnTo>
                    <a:pt x="8553433" y="0"/>
                  </a:lnTo>
                  <a:lnTo>
                    <a:pt x="8604133" y="0"/>
                  </a:lnTo>
                  <a:lnTo>
                    <a:pt x="8654833" y="0"/>
                  </a:lnTo>
                  <a:lnTo>
                    <a:pt x="8705534" y="0"/>
                  </a:lnTo>
                  <a:lnTo>
                    <a:pt x="8756234" y="0"/>
                  </a:lnTo>
                  <a:lnTo>
                    <a:pt x="8806934" y="0"/>
                  </a:lnTo>
                  <a:lnTo>
                    <a:pt x="8857634" y="0"/>
                  </a:lnTo>
                  <a:lnTo>
                    <a:pt x="8908334" y="0"/>
                  </a:lnTo>
                  <a:lnTo>
                    <a:pt x="8959035" y="0"/>
                  </a:lnTo>
                  <a:lnTo>
                    <a:pt x="9013782" y="2133"/>
                  </a:lnTo>
                  <a:lnTo>
                    <a:pt x="9066802" y="8384"/>
                  </a:lnTo>
                  <a:lnTo>
                    <a:pt x="9117781" y="18528"/>
                  </a:lnTo>
                  <a:lnTo>
                    <a:pt x="9166408" y="32342"/>
                  </a:lnTo>
                  <a:lnTo>
                    <a:pt x="9212371" y="49602"/>
                  </a:lnTo>
                  <a:lnTo>
                    <a:pt x="9255356" y="70083"/>
                  </a:lnTo>
                  <a:lnTo>
                    <a:pt x="9295051" y="93563"/>
                  </a:lnTo>
                  <a:lnTo>
                    <a:pt x="9331144" y="119815"/>
                  </a:lnTo>
                  <a:lnTo>
                    <a:pt x="9363323" y="148618"/>
                  </a:lnTo>
                  <a:lnTo>
                    <a:pt x="9391275" y="179746"/>
                  </a:lnTo>
                  <a:lnTo>
                    <a:pt x="9414687" y="212977"/>
                  </a:lnTo>
                  <a:lnTo>
                    <a:pt x="9433248" y="248085"/>
                  </a:lnTo>
                  <a:lnTo>
                    <a:pt x="9446644" y="284847"/>
                  </a:lnTo>
                  <a:lnTo>
                    <a:pt x="10311305" y="2079491"/>
                  </a:lnTo>
                  <a:lnTo>
                    <a:pt x="9446644" y="3953512"/>
                  </a:lnTo>
                  <a:lnTo>
                    <a:pt x="9433248" y="3990273"/>
                  </a:lnTo>
                  <a:lnTo>
                    <a:pt x="9414687" y="4025381"/>
                  </a:lnTo>
                  <a:lnTo>
                    <a:pt x="9391275" y="4058612"/>
                  </a:lnTo>
                  <a:lnTo>
                    <a:pt x="9363323" y="4089740"/>
                  </a:lnTo>
                  <a:lnTo>
                    <a:pt x="9331144" y="4118543"/>
                  </a:lnTo>
                  <a:lnTo>
                    <a:pt x="9295051" y="4144796"/>
                  </a:lnTo>
                  <a:lnTo>
                    <a:pt x="9255356" y="4168276"/>
                  </a:lnTo>
                  <a:lnTo>
                    <a:pt x="9212371" y="4188758"/>
                  </a:lnTo>
                  <a:lnTo>
                    <a:pt x="9166408" y="4206018"/>
                  </a:lnTo>
                  <a:lnTo>
                    <a:pt x="9117781" y="4219832"/>
                  </a:lnTo>
                  <a:lnTo>
                    <a:pt x="9066802" y="4229977"/>
                  </a:lnTo>
                  <a:lnTo>
                    <a:pt x="9013782" y="4236228"/>
                  </a:lnTo>
                  <a:lnTo>
                    <a:pt x="8959035" y="4238362"/>
                  </a:lnTo>
                  <a:lnTo>
                    <a:pt x="458780" y="4238362"/>
                  </a:lnTo>
                  <a:lnTo>
                    <a:pt x="401303" y="4235962"/>
                  </a:lnTo>
                  <a:lnTo>
                    <a:pt x="346815" y="4228940"/>
                  </a:lnTo>
                  <a:lnTo>
                    <a:pt x="295518" y="4217564"/>
                  </a:lnTo>
                  <a:lnTo>
                    <a:pt x="247616" y="4202102"/>
                  </a:lnTo>
                  <a:lnTo>
                    <a:pt x="203312" y="4182821"/>
                  </a:lnTo>
                  <a:lnTo>
                    <a:pt x="162809" y="4159989"/>
                  </a:lnTo>
                  <a:lnTo>
                    <a:pt x="126310" y="4133873"/>
                  </a:lnTo>
                  <a:lnTo>
                    <a:pt x="94018" y="4104742"/>
                  </a:lnTo>
                  <a:lnTo>
                    <a:pt x="66137" y="4072862"/>
                  </a:lnTo>
                  <a:lnTo>
                    <a:pt x="42869" y="4038502"/>
                  </a:lnTo>
                  <a:lnTo>
                    <a:pt x="24418" y="4001930"/>
                  </a:lnTo>
                  <a:lnTo>
                    <a:pt x="10988" y="3963412"/>
                  </a:lnTo>
                  <a:lnTo>
                    <a:pt x="2780" y="3923217"/>
                  </a:lnTo>
                  <a:lnTo>
                    <a:pt x="0" y="3881612"/>
                  </a:lnTo>
                  <a:lnTo>
                    <a:pt x="0" y="338266"/>
                  </a:lnTo>
                  <a:lnTo>
                    <a:pt x="2075" y="293828"/>
                  </a:lnTo>
                  <a:lnTo>
                    <a:pt x="8380" y="251604"/>
                  </a:lnTo>
                  <a:lnTo>
                    <a:pt x="19032" y="211827"/>
                  </a:lnTo>
                  <a:lnTo>
                    <a:pt x="34151" y="174731"/>
                  </a:lnTo>
                  <a:lnTo>
                    <a:pt x="53853" y="140549"/>
                  </a:lnTo>
                  <a:lnTo>
                    <a:pt x="78258" y="109514"/>
                  </a:lnTo>
                  <a:lnTo>
                    <a:pt x="107484" y="81860"/>
                  </a:lnTo>
                  <a:lnTo>
                    <a:pt x="141648" y="57820"/>
                  </a:lnTo>
                  <a:lnTo>
                    <a:pt x="180869" y="37628"/>
                  </a:lnTo>
                  <a:lnTo>
                    <a:pt x="225266" y="21516"/>
                  </a:lnTo>
                  <a:lnTo>
                    <a:pt x="274956" y="9719"/>
                  </a:lnTo>
                  <a:lnTo>
                    <a:pt x="330058" y="2470"/>
                  </a:lnTo>
                  <a:lnTo>
                    <a:pt x="390690" y="2"/>
                  </a:lnTo>
                  <a:close/>
                </a:path>
              </a:pathLst>
            </a:custGeom>
            <a:ln w="38100">
              <a:solidFill>
                <a:srgbClr val="2E3334"/>
              </a:solidFill>
            </a:ln>
          </p:spPr>
          <p:txBody>
            <a:bodyPr wrap="square" lIns="0" tIns="0" rIns="0" bIns="0" rtlCol="0"/>
            <a:lstStyle/>
            <a:p>
              <a:endParaRPr/>
            </a:p>
          </p:txBody>
        </p:sp>
        <p:sp>
          <p:nvSpPr>
            <p:cNvPr id="8" name="object 8"/>
            <p:cNvSpPr/>
            <p:nvPr/>
          </p:nvSpPr>
          <p:spPr>
            <a:xfrm>
              <a:off x="4448657" y="1333131"/>
              <a:ext cx="2580005" cy="424815"/>
            </a:xfrm>
            <a:custGeom>
              <a:avLst/>
              <a:gdLst/>
              <a:ahLst/>
              <a:cxnLst/>
              <a:rect l="l" t="t" r="r" b="b"/>
              <a:pathLst>
                <a:path w="2580004" h="424814">
                  <a:moveTo>
                    <a:pt x="2579484" y="0"/>
                  </a:moveTo>
                  <a:lnTo>
                    <a:pt x="0" y="0"/>
                  </a:lnTo>
                  <a:lnTo>
                    <a:pt x="0" y="424726"/>
                  </a:lnTo>
                  <a:lnTo>
                    <a:pt x="2579484" y="424726"/>
                  </a:lnTo>
                  <a:lnTo>
                    <a:pt x="2579484" y="0"/>
                  </a:lnTo>
                  <a:close/>
                </a:path>
              </a:pathLst>
            </a:custGeom>
            <a:solidFill>
              <a:srgbClr val="FFFFFF"/>
            </a:solidFill>
          </p:spPr>
          <p:txBody>
            <a:bodyPr wrap="square" lIns="0" tIns="0" rIns="0" bIns="0" rtlCol="0"/>
            <a:lstStyle/>
            <a:p>
              <a:endParaRPr/>
            </a:p>
          </p:txBody>
        </p:sp>
      </p:grpSp>
      <p:grpSp>
        <p:nvGrpSpPr>
          <p:cNvPr id="9" name="object 9"/>
          <p:cNvGrpSpPr/>
          <p:nvPr/>
        </p:nvGrpSpPr>
        <p:grpSpPr>
          <a:xfrm>
            <a:off x="941219" y="5857647"/>
            <a:ext cx="10106660" cy="454659"/>
            <a:chOff x="941219" y="5857647"/>
            <a:chExt cx="10106660" cy="454659"/>
          </a:xfrm>
        </p:grpSpPr>
        <p:sp>
          <p:nvSpPr>
            <p:cNvPr id="10" name="object 10"/>
            <p:cNvSpPr/>
            <p:nvPr/>
          </p:nvSpPr>
          <p:spPr>
            <a:xfrm>
              <a:off x="982494" y="5898922"/>
              <a:ext cx="10024110" cy="372110"/>
            </a:xfrm>
            <a:custGeom>
              <a:avLst/>
              <a:gdLst/>
              <a:ahLst/>
              <a:cxnLst/>
              <a:rect l="l" t="t" r="r" b="b"/>
              <a:pathLst>
                <a:path w="10024110" h="372110">
                  <a:moveTo>
                    <a:pt x="9816759" y="0"/>
                  </a:moveTo>
                  <a:lnTo>
                    <a:pt x="0" y="0"/>
                  </a:lnTo>
                  <a:lnTo>
                    <a:pt x="0" y="371576"/>
                  </a:lnTo>
                  <a:lnTo>
                    <a:pt x="9816759" y="371576"/>
                  </a:lnTo>
                  <a:lnTo>
                    <a:pt x="10024087" y="185794"/>
                  </a:lnTo>
                  <a:lnTo>
                    <a:pt x="9816759" y="0"/>
                  </a:lnTo>
                  <a:close/>
                </a:path>
              </a:pathLst>
            </a:custGeom>
            <a:solidFill>
              <a:srgbClr val="D9D9D9"/>
            </a:solidFill>
          </p:spPr>
          <p:txBody>
            <a:bodyPr wrap="square" lIns="0" tIns="0" rIns="0" bIns="0" rtlCol="0"/>
            <a:lstStyle/>
            <a:p>
              <a:endParaRPr/>
            </a:p>
          </p:txBody>
        </p:sp>
        <p:sp>
          <p:nvSpPr>
            <p:cNvPr id="11" name="object 11"/>
            <p:cNvSpPr/>
            <p:nvPr/>
          </p:nvSpPr>
          <p:spPr>
            <a:xfrm>
              <a:off x="982494" y="5898922"/>
              <a:ext cx="10024110" cy="372110"/>
            </a:xfrm>
            <a:custGeom>
              <a:avLst/>
              <a:gdLst/>
              <a:ahLst/>
              <a:cxnLst/>
              <a:rect l="l" t="t" r="r" b="b"/>
              <a:pathLst>
                <a:path w="10024110" h="372110">
                  <a:moveTo>
                    <a:pt x="0" y="0"/>
                  </a:moveTo>
                  <a:lnTo>
                    <a:pt x="9816765" y="0"/>
                  </a:lnTo>
                  <a:lnTo>
                    <a:pt x="10024105" y="185794"/>
                  </a:lnTo>
                  <a:lnTo>
                    <a:pt x="9816765" y="371577"/>
                  </a:lnTo>
                  <a:lnTo>
                    <a:pt x="0" y="371577"/>
                  </a:lnTo>
                  <a:lnTo>
                    <a:pt x="0" y="0"/>
                  </a:lnTo>
                  <a:close/>
                </a:path>
              </a:pathLst>
            </a:custGeom>
            <a:ln w="82550">
              <a:solidFill>
                <a:srgbClr val="D9D9D9"/>
              </a:solidFill>
            </a:ln>
          </p:spPr>
          <p:txBody>
            <a:bodyPr wrap="square" lIns="0" tIns="0" rIns="0" bIns="0" rtlCol="0"/>
            <a:lstStyle/>
            <a:p>
              <a:endParaRPr/>
            </a:p>
          </p:txBody>
        </p:sp>
      </p:grpSp>
      <p:sp>
        <p:nvSpPr>
          <p:cNvPr id="12" name="object 12"/>
          <p:cNvSpPr txBox="1"/>
          <p:nvPr/>
        </p:nvSpPr>
        <p:spPr>
          <a:xfrm>
            <a:off x="1528165" y="956564"/>
            <a:ext cx="9136380" cy="751205"/>
          </a:xfrm>
          <a:prstGeom prst="rect">
            <a:avLst/>
          </a:prstGeom>
        </p:spPr>
        <p:txBody>
          <a:bodyPr vert="horz" wrap="square" lIns="0" tIns="48895" rIns="0" bIns="0" rtlCol="0">
            <a:spAutoFit/>
          </a:bodyPr>
          <a:lstStyle/>
          <a:p>
            <a:pPr marL="12700">
              <a:lnSpc>
                <a:spcPct val="100000"/>
              </a:lnSpc>
              <a:spcBef>
                <a:spcPts val="385"/>
              </a:spcBef>
            </a:pPr>
            <a:r>
              <a:rPr sz="1800" b="1" spc="-20" dirty="0">
                <a:solidFill>
                  <a:srgbClr val="BC8642"/>
                </a:solidFill>
                <a:latin typeface="Arial"/>
                <a:cs typeface="Arial"/>
              </a:rPr>
              <a:t>TACTICAL</a:t>
            </a:r>
            <a:r>
              <a:rPr sz="1800" b="1" spc="-40" dirty="0">
                <a:solidFill>
                  <a:srgbClr val="BC8642"/>
                </a:solidFill>
                <a:latin typeface="Arial"/>
                <a:cs typeface="Arial"/>
              </a:rPr>
              <a:t> </a:t>
            </a:r>
            <a:r>
              <a:rPr sz="1800" b="1" spc="-25" dirty="0">
                <a:solidFill>
                  <a:srgbClr val="BC8642"/>
                </a:solidFill>
                <a:latin typeface="Arial"/>
                <a:cs typeface="Arial"/>
              </a:rPr>
              <a:t>COMBAT</a:t>
            </a:r>
            <a:r>
              <a:rPr sz="1800" b="1" spc="-5" dirty="0">
                <a:solidFill>
                  <a:srgbClr val="BC8642"/>
                </a:solidFill>
                <a:latin typeface="Arial"/>
                <a:cs typeface="Arial"/>
              </a:rPr>
              <a:t> </a:t>
            </a:r>
            <a:r>
              <a:rPr sz="1800" b="1" spc="-20" dirty="0">
                <a:solidFill>
                  <a:srgbClr val="BC8642"/>
                </a:solidFill>
                <a:latin typeface="Arial"/>
                <a:cs typeface="Arial"/>
              </a:rPr>
              <a:t>CASUALTY</a:t>
            </a:r>
            <a:r>
              <a:rPr sz="1800" b="1" spc="-35" dirty="0">
                <a:solidFill>
                  <a:srgbClr val="BC8642"/>
                </a:solidFill>
                <a:latin typeface="Arial"/>
                <a:cs typeface="Arial"/>
              </a:rPr>
              <a:t> </a:t>
            </a:r>
            <a:r>
              <a:rPr sz="1800" b="1" spc="-5" dirty="0">
                <a:solidFill>
                  <a:srgbClr val="BC8642"/>
                </a:solidFill>
                <a:latin typeface="Arial"/>
                <a:cs typeface="Arial"/>
              </a:rPr>
              <a:t>CARE</a:t>
            </a:r>
            <a:r>
              <a:rPr sz="1800" b="1" dirty="0">
                <a:solidFill>
                  <a:srgbClr val="BC8642"/>
                </a:solidFill>
                <a:latin typeface="Arial"/>
                <a:cs typeface="Arial"/>
              </a:rPr>
              <a:t> </a:t>
            </a:r>
            <a:r>
              <a:rPr sz="1800" b="1" spc="-5" dirty="0">
                <a:solidFill>
                  <a:srgbClr val="BC8642"/>
                </a:solidFill>
                <a:latin typeface="Arial"/>
                <a:cs typeface="Arial"/>
              </a:rPr>
              <a:t>(TCCC) ROLE-BASED</a:t>
            </a:r>
            <a:r>
              <a:rPr sz="1800" b="1" dirty="0">
                <a:solidFill>
                  <a:srgbClr val="BC8642"/>
                </a:solidFill>
                <a:latin typeface="Arial"/>
                <a:cs typeface="Arial"/>
              </a:rPr>
              <a:t> TRAINING </a:t>
            </a:r>
            <a:r>
              <a:rPr sz="1800" b="1" spc="-5" dirty="0">
                <a:solidFill>
                  <a:srgbClr val="BC8642"/>
                </a:solidFill>
                <a:latin typeface="Arial"/>
                <a:cs typeface="Arial"/>
              </a:rPr>
              <a:t>SPECTRUM</a:t>
            </a:r>
            <a:endParaRPr sz="1800">
              <a:latin typeface="Arial"/>
              <a:cs typeface="Arial"/>
            </a:endParaRPr>
          </a:p>
          <a:p>
            <a:pPr marR="707390" algn="ctr">
              <a:lnSpc>
                <a:spcPct val="100000"/>
              </a:lnSpc>
              <a:spcBef>
                <a:spcPts val="385"/>
              </a:spcBef>
            </a:pPr>
            <a:r>
              <a:rPr sz="2400" b="1" spc="-5" dirty="0">
                <a:latin typeface="Arial"/>
                <a:cs typeface="Arial"/>
              </a:rPr>
              <a:t>ROLE</a:t>
            </a:r>
            <a:r>
              <a:rPr sz="2400" b="1" spc="-35" dirty="0">
                <a:latin typeface="Arial"/>
                <a:cs typeface="Arial"/>
              </a:rPr>
              <a:t> </a:t>
            </a:r>
            <a:r>
              <a:rPr sz="2400" b="1" dirty="0">
                <a:latin typeface="Arial"/>
                <a:cs typeface="Arial"/>
              </a:rPr>
              <a:t>1</a:t>
            </a:r>
            <a:r>
              <a:rPr sz="2400" b="1" spc="-35" dirty="0">
                <a:latin typeface="Arial"/>
                <a:cs typeface="Arial"/>
              </a:rPr>
              <a:t> </a:t>
            </a:r>
            <a:r>
              <a:rPr sz="2400" b="1" dirty="0">
                <a:latin typeface="Arial"/>
                <a:cs typeface="Arial"/>
              </a:rPr>
              <a:t>CARE</a:t>
            </a:r>
            <a:endParaRPr sz="2400">
              <a:latin typeface="Arial"/>
              <a:cs typeface="Arial"/>
            </a:endParaRPr>
          </a:p>
        </p:txBody>
      </p:sp>
      <p:grpSp>
        <p:nvGrpSpPr>
          <p:cNvPr id="13" name="object 13"/>
          <p:cNvGrpSpPr/>
          <p:nvPr/>
        </p:nvGrpSpPr>
        <p:grpSpPr>
          <a:xfrm>
            <a:off x="2508910" y="1761731"/>
            <a:ext cx="2519680" cy="646430"/>
            <a:chOff x="2508910" y="1761731"/>
            <a:chExt cx="2519680" cy="646430"/>
          </a:xfrm>
        </p:grpSpPr>
        <p:sp>
          <p:nvSpPr>
            <p:cNvPr id="14" name="object 14"/>
            <p:cNvSpPr/>
            <p:nvPr/>
          </p:nvSpPr>
          <p:spPr>
            <a:xfrm>
              <a:off x="2521610" y="2038749"/>
              <a:ext cx="2494280" cy="316230"/>
            </a:xfrm>
            <a:custGeom>
              <a:avLst/>
              <a:gdLst/>
              <a:ahLst/>
              <a:cxnLst/>
              <a:rect l="l" t="t" r="r" b="b"/>
              <a:pathLst>
                <a:path w="2494279" h="316230">
                  <a:moveTo>
                    <a:pt x="0" y="316160"/>
                  </a:moveTo>
                  <a:lnTo>
                    <a:pt x="3490" y="269440"/>
                  </a:lnTo>
                  <a:lnTo>
                    <a:pt x="13628" y="224849"/>
                  </a:lnTo>
                  <a:lnTo>
                    <a:pt x="29917" y="182875"/>
                  </a:lnTo>
                  <a:lnTo>
                    <a:pt x="51858" y="144007"/>
                  </a:lnTo>
                  <a:lnTo>
                    <a:pt x="78954" y="108736"/>
                  </a:lnTo>
                  <a:lnTo>
                    <a:pt x="110707" y="77548"/>
                  </a:lnTo>
                  <a:lnTo>
                    <a:pt x="146618" y="50935"/>
                  </a:lnTo>
                  <a:lnTo>
                    <a:pt x="186190" y="29384"/>
                  </a:lnTo>
                  <a:lnTo>
                    <a:pt x="228926" y="13385"/>
                  </a:lnTo>
                  <a:lnTo>
                    <a:pt x="274326" y="3427"/>
                  </a:lnTo>
                  <a:lnTo>
                    <a:pt x="321893" y="0"/>
                  </a:lnTo>
                  <a:lnTo>
                    <a:pt x="2171951" y="0"/>
                  </a:lnTo>
                  <a:lnTo>
                    <a:pt x="2219518" y="3427"/>
                  </a:lnTo>
                  <a:lnTo>
                    <a:pt x="2264919" y="13385"/>
                  </a:lnTo>
                  <a:lnTo>
                    <a:pt x="2307654" y="29384"/>
                  </a:lnTo>
                  <a:lnTo>
                    <a:pt x="2347226" y="50935"/>
                  </a:lnTo>
                  <a:lnTo>
                    <a:pt x="2383136" y="77548"/>
                  </a:lnTo>
                  <a:lnTo>
                    <a:pt x="2414888" y="108736"/>
                  </a:lnTo>
                  <a:lnTo>
                    <a:pt x="2441984" y="144007"/>
                  </a:lnTo>
                  <a:lnTo>
                    <a:pt x="2463924" y="182875"/>
                  </a:lnTo>
                  <a:lnTo>
                    <a:pt x="2480213" y="224849"/>
                  </a:lnTo>
                  <a:lnTo>
                    <a:pt x="2490351" y="269440"/>
                  </a:lnTo>
                  <a:lnTo>
                    <a:pt x="2493841" y="316160"/>
                  </a:lnTo>
                </a:path>
              </a:pathLst>
            </a:custGeom>
            <a:ln w="25400">
              <a:solidFill>
                <a:srgbClr val="BFBFBF"/>
              </a:solidFill>
            </a:ln>
          </p:spPr>
          <p:txBody>
            <a:bodyPr wrap="square" lIns="0" tIns="0" rIns="0" bIns="0" rtlCol="0"/>
            <a:lstStyle/>
            <a:p>
              <a:endParaRPr/>
            </a:p>
          </p:txBody>
        </p:sp>
        <p:sp>
          <p:nvSpPr>
            <p:cNvPr id="15" name="object 15"/>
            <p:cNvSpPr/>
            <p:nvPr/>
          </p:nvSpPr>
          <p:spPr>
            <a:xfrm>
              <a:off x="2882709" y="1761731"/>
              <a:ext cx="1771650" cy="646430"/>
            </a:xfrm>
            <a:custGeom>
              <a:avLst/>
              <a:gdLst/>
              <a:ahLst/>
              <a:cxnLst/>
              <a:rect l="l" t="t" r="r" b="b"/>
              <a:pathLst>
                <a:path w="1771650" h="646430">
                  <a:moveTo>
                    <a:pt x="1771650" y="0"/>
                  </a:moveTo>
                  <a:lnTo>
                    <a:pt x="0" y="0"/>
                  </a:lnTo>
                  <a:lnTo>
                    <a:pt x="0" y="646328"/>
                  </a:lnTo>
                  <a:lnTo>
                    <a:pt x="1771650" y="646328"/>
                  </a:lnTo>
                  <a:lnTo>
                    <a:pt x="1771650" y="0"/>
                  </a:lnTo>
                  <a:close/>
                </a:path>
              </a:pathLst>
            </a:custGeom>
            <a:solidFill>
              <a:srgbClr val="FFFFFF"/>
            </a:solidFill>
          </p:spPr>
          <p:txBody>
            <a:bodyPr wrap="square" lIns="0" tIns="0" rIns="0" bIns="0" rtlCol="0"/>
            <a:lstStyle/>
            <a:p>
              <a:endParaRPr/>
            </a:p>
          </p:txBody>
        </p:sp>
      </p:grpSp>
      <p:sp>
        <p:nvSpPr>
          <p:cNvPr id="16" name="object 16"/>
          <p:cNvSpPr txBox="1"/>
          <p:nvPr/>
        </p:nvSpPr>
        <p:spPr>
          <a:xfrm>
            <a:off x="2983191" y="1794764"/>
            <a:ext cx="1574800" cy="565150"/>
          </a:xfrm>
          <a:prstGeom prst="rect">
            <a:avLst/>
          </a:prstGeom>
        </p:spPr>
        <p:txBody>
          <a:bodyPr vert="horz" wrap="square" lIns="0" tIns="28575" rIns="0" bIns="0" rtlCol="0">
            <a:spAutoFit/>
          </a:bodyPr>
          <a:lstStyle/>
          <a:p>
            <a:pPr marL="73660" marR="5080" indent="-61594">
              <a:lnSpc>
                <a:spcPts val="2090"/>
              </a:lnSpc>
              <a:spcBef>
                <a:spcPts val="225"/>
              </a:spcBef>
            </a:pPr>
            <a:r>
              <a:rPr sz="1800" b="1" dirty="0">
                <a:solidFill>
                  <a:srgbClr val="2E3334"/>
                </a:solidFill>
                <a:latin typeface="Arial"/>
                <a:cs typeface="Arial"/>
              </a:rPr>
              <a:t>NONM</a:t>
            </a:r>
            <a:r>
              <a:rPr sz="1800" b="1" spc="-5" dirty="0">
                <a:solidFill>
                  <a:srgbClr val="2E3334"/>
                </a:solidFill>
                <a:latin typeface="Arial"/>
                <a:cs typeface="Arial"/>
              </a:rPr>
              <a:t>E</a:t>
            </a:r>
            <a:r>
              <a:rPr sz="1800" b="1" dirty="0">
                <a:solidFill>
                  <a:srgbClr val="2E3334"/>
                </a:solidFill>
                <a:latin typeface="Arial"/>
                <a:cs typeface="Arial"/>
              </a:rPr>
              <a:t>DICAL  </a:t>
            </a:r>
            <a:r>
              <a:rPr sz="1800" b="1" spc="-5" dirty="0">
                <a:solidFill>
                  <a:srgbClr val="2E3334"/>
                </a:solidFill>
                <a:latin typeface="Arial"/>
                <a:cs typeface="Arial"/>
              </a:rPr>
              <a:t>PERSONNEL</a:t>
            </a:r>
            <a:endParaRPr sz="1800">
              <a:latin typeface="Arial"/>
              <a:cs typeface="Arial"/>
            </a:endParaRPr>
          </a:p>
        </p:txBody>
      </p:sp>
      <p:grpSp>
        <p:nvGrpSpPr>
          <p:cNvPr id="17" name="object 17"/>
          <p:cNvGrpSpPr/>
          <p:nvPr/>
        </p:nvGrpSpPr>
        <p:grpSpPr>
          <a:xfrm>
            <a:off x="2109152" y="1747380"/>
            <a:ext cx="7052309" cy="3519804"/>
            <a:chOff x="2109152" y="1747380"/>
            <a:chExt cx="7052309" cy="3519804"/>
          </a:xfrm>
        </p:grpSpPr>
        <p:pic>
          <p:nvPicPr>
            <p:cNvPr id="18" name="object 18"/>
            <p:cNvPicPr/>
            <p:nvPr/>
          </p:nvPicPr>
          <p:blipFill>
            <a:blip r:embed="rId4" cstate="print"/>
            <a:stretch>
              <a:fillRect/>
            </a:stretch>
          </p:blipFill>
          <p:spPr>
            <a:xfrm>
              <a:off x="7289571" y="2403348"/>
              <a:ext cx="1871484" cy="2863596"/>
            </a:xfrm>
            <a:prstGeom prst="rect">
              <a:avLst/>
            </a:prstGeom>
          </p:spPr>
        </p:pic>
        <p:pic>
          <p:nvPicPr>
            <p:cNvPr id="19" name="object 19"/>
            <p:cNvPicPr/>
            <p:nvPr/>
          </p:nvPicPr>
          <p:blipFill>
            <a:blip r:embed="rId5" cstate="print"/>
            <a:stretch>
              <a:fillRect/>
            </a:stretch>
          </p:blipFill>
          <p:spPr>
            <a:xfrm>
              <a:off x="2109152" y="2403348"/>
              <a:ext cx="1547101" cy="2367241"/>
            </a:xfrm>
            <a:prstGeom prst="rect">
              <a:avLst/>
            </a:prstGeom>
          </p:spPr>
        </p:pic>
        <p:sp>
          <p:nvSpPr>
            <p:cNvPr id="20" name="object 20"/>
            <p:cNvSpPr/>
            <p:nvPr/>
          </p:nvSpPr>
          <p:spPr>
            <a:xfrm>
              <a:off x="6224282" y="2022151"/>
              <a:ext cx="2494280" cy="316230"/>
            </a:xfrm>
            <a:custGeom>
              <a:avLst/>
              <a:gdLst/>
              <a:ahLst/>
              <a:cxnLst/>
              <a:rect l="l" t="t" r="r" b="b"/>
              <a:pathLst>
                <a:path w="2494279" h="316230">
                  <a:moveTo>
                    <a:pt x="0" y="316160"/>
                  </a:moveTo>
                  <a:lnTo>
                    <a:pt x="3490" y="269440"/>
                  </a:lnTo>
                  <a:lnTo>
                    <a:pt x="13628" y="224849"/>
                  </a:lnTo>
                  <a:lnTo>
                    <a:pt x="29917" y="182875"/>
                  </a:lnTo>
                  <a:lnTo>
                    <a:pt x="51858" y="144007"/>
                  </a:lnTo>
                  <a:lnTo>
                    <a:pt x="78954" y="108736"/>
                  </a:lnTo>
                  <a:lnTo>
                    <a:pt x="110707" y="77548"/>
                  </a:lnTo>
                  <a:lnTo>
                    <a:pt x="146618" y="50935"/>
                  </a:lnTo>
                  <a:lnTo>
                    <a:pt x="186190" y="29384"/>
                  </a:lnTo>
                  <a:lnTo>
                    <a:pt x="228926" y="13385"/>
                  </a:lnTo>
                  <a:lnTo>
                    <a:pt x="274326" y="3427"/>
                  </a:lnTo>
                  <a:lnTo>
                    <a:pt x="321893" y="0"/>
                  </a:lnTo>
                  <a:lnTo>
                    <a:pt x="2171951" y="0"/>
                  </a:lnTo>
                  <a:lnTo>
                    <a:pt x="2219518" y="3427"/>
                  </a:lnTo>
                  <a:lnTo>
                    <a:pt x="2264919" y="13385"/>
                  </a:lnTo>
                  <a:lnTo>
                    <a:pt x="2307654" y="29384"/>
                  </a:lnTo>
                  <a:lnTo>
                    <a:pt x="2347226" y="50935"/>
                  </a:lnTo>
                  <a:lnTo>
                    <a:pt x="2383136" y="77548"/>
                  </a:lnTo>
                  <a:lnTo>
                    <a:pt x="2414888" y="108736"/>
                  </a:lnTo>
                  <a:lnTo>
                    <a:pt x="2441984" y="144007"/>
                  </a:lnTo>
                  <a:lnTo>
                    <a:pt x="2463924" y="182875"/>
                  </a:lnTo>
                  <a:lnTo>
                    <a:pt x="2480213" y="224849"/>
                  </a:lnTo>
                  <a:lnTo>
                    <a:pt x="2490351" y="269440"/>
                  </a:lnTo>
                  <a:lnTo>
                    <a:pt x="2493841" y="316160"/>
                  </a:lnTo>
                </a:path>
              </a:pathLst>
            </a:custGeom>
            <a:ln w="25400">
              <a:solidFill>
                <a:srgbClr val="BFBFBF"/>
              </a:solidFill>
            </a:ln>
          </p:spPr>
          <p:txBody>
            <a:bodyPr wrap="square" lIns="0" tIns="0" rIns="0" bIns="0" rtlCol="0"/>
            <a:lstStyle/>
            <a:p>
              <a:endParaRPr/>
            </a:p>
          </p:txBody>
        </p:sp>
        <p:sp>
          <p:nvSpPr>
            <p:cNvPr id="21" name="object 21"/>
            <p:cNvSpPr/>
            <p:nvPr/>
          </p:nvSpPr>
          <p:spPr>
            <a:xfrm>
              <a:off x="6685508" y="1747380"/>
              <a:ext cx="1635125" cy="591185"/>
            </a:xfrm>
            <a:custGeom>
              <a:avLst/>
              <a:gdLst/>
              <a:ahLst/>
              <a:cxnLst/>
              <a:rect l="l" t="t" r="r" b="b"/>
              <a:pathLst>
                <a:path w="1635125" h="591185">
                  <a:moveTo>
                    <a:pt x="1634934" y="0"/>
                  </a:moveTo>
                  <a:lnTo>
                    <a:pt x="0" y="0"/>
                  </a:lnTo>
                  <a:lnTo>
                    <a:pt x="0" y="590931"/>
                  </a:lnTo>
                  <a:lnTo>
                    <a:pt x="1634934" y="590931"/>
                  </a:lnTo>
                  <a:lnTo>
                    <a:pt x="1634934" y="0"/>
                  </a:lnTo>
                  <a:close/>
                </a:path>
              </a:pathLst>
            </a:custGeom>
            <a:solidFill>
              <a:srgbClr val="FFFFFF"/>
            </a:solidFill>
          </p:spPr>
          <p:txBody>
            <a:bodyPr wrap="square" lIns="0" tIns="0" rIns="0" bIns="0" rtlCol="0"/>
            <a:lstStyle/>
            <a:p>
              <a:endParaRPr/>
            </a:p>
          </p:txBody>
        </p:sp>
      </p:grpSp>
      <p:sp>
        <p:nvSpPr>
          <p:cNvPr id="22" name="object 22"/>
          <p:cNvSpPr txBox="1"/>
          <p:nvPr/>
        </p:nvSpPr>
        <p:spPr>
          <a:xfrm>
            <a:off x="6779069" y="1742947"/>
            <a:ext cx="1448435" cy="553085"/>
          </a:xfrm>
          <a:prstGeom prst="rect">
            <a:avLst/>
          </a:prstGeom>
        </p:spPr>
        <p:txBody>
          <a:bodyPr vert="horz" wrap="square" lIns="0" tIns="38735" rIns="0" bIns="0" rtlCol="0">
            <a:spAutoFit/>
          </a:bodyPr>
          <a:lstStyle/>
          <a:p>
            <a:pPr marL="12700" marR="5080" indent="192405">
              <a:lnSpc>
                <a:spcPts val="1989"/>
              </a:lnSpc>
              <a:spcBef>
                <a:spcPts val="305"/>
              </a:spcBef>
            </a:pPr>
            <a:r>
              <a:rPr sz="1800" b="1" spc="-5" dirty="0">
                <a:solidFill>
                  <a:srgbClr val="2E3334"/>
                </a:solidFill>
                <a:latin typeface="Arial"/>
                <a:cs typeface="Arial"/>
              </a:rPr>
              <a:t>MEDICAL </a:t>
            </a:r>
            <a:r>
              <a:rPr sz="1800" b="1" dirty="0">
                <a:solidFill>
                  <a:srgbClr val="2E3334"/>
                </a:solidFill>
                <a:latin typeface="Arial"/>
                <a:cs typeface="Arial"/>
              </a:rPr>
              <a:t> </a:t>
            </a:r>
            <a:r>
              <a:rPr sz="1800" b="1" spc="-5" dirty="0">
                <a:solidFill>
                  <a:srgbClr val="2E3334"/>
                </a:solidFill>
                <a:latin typeface="Arial"/>
                <a:cs typeface="Arial"/>
              </a:rPr>
              <a:t>PE</a:t>
            </a:r>
            <a:r>
              <a:rPr sz="1800" b="1" dirty="0">
                <a:solidFill>
                  <a:srgbClr val="2E3334"/>
                </a:solidFill>
                <a:latin typeface="Arial"/>
                <a:cs typeface="Arial"/>
              </a:rPr>
              <a:t>R</a:t>
            </a:r>
            <a:r>
              <a:rPr sz="1800" b="1" spc="-5" dirty="0">
                <a:solidFill>
                  <a:srgbClr val="2E3334"/>
                </a:solidFill>
                <a:latin typeface="Arial"/>
                <a:cs typeface="Arial"/>
              </a:rPr>
              <a:t>SO</a:t>
            </a:r>
            <a:r>
              <a:rPr sz="1800" b="1" dirty="0">
                <a:solidFill>
                  <a:srgbClr val="2E3334"/>
                </a:solidFill>
                <a:latin typeface="Arial"/>
                <a:cs typeface="Arial"/>
              </a:rPr>
              <a:t>NN</a:t>
            </a:r>
            <a:r>
              <a:rPr sz="1800" b="1" spc="-5" dirty="0">
                <a:solidFill>
                  <a:srgbClr val="2E3334"/>
                </a:solidFill>
                <a:latin typeface="Arial"/>
                <a:cs typeface="Arial"/>
              </a:rPr>
              <a:t>EL</a:t>
            </a:r>
            <a:endParaRPr sz="1800">
              <a:latin typeface="Arial"/>
              <a:cs typeface="Arial"/>
            </a:endParaRPr>
          </a:p>
        </p:txBody>
      </p:sp>
      <p:sp>
        <p:nvSpPr>
          <p:cNvPr id="23" name="object 23"/>
          <p:cNvSpPr txBox="1"/>
          <p:nvPr/>
        </p:nvSpPr>
        <p:spPr>
          <a:xfrm>
            <a:off x="3862031" y="5382259"/>
            <a:ext cx="5219700" cy="842644"/>
          </a:xfrm>
          <a:prstGeom prst="rect">
            <a:avLst/>
          </a:prstGeom>
        </p:spPr>
        <p:txBody>
          <a:bodyPr vert="horz" wrap="square" lIns="0" tIns="12700" rIns="0" bIns="0" rtlCol="0">
            <a:spAutoFit/>
          </a:bodyPr>
          <a:lstStyle/>
          <a:p>
            <a:pPr marL="3474085">
              <a:lnSpc>
                <a:spcPct val="100000"/>
              </a:lnSpc>
              <a:spcBef>
                <a:spcPts val="100"/>
              </a:spcBef>
            </a:pPr>
            <a:r>
              <a:rPr sz="1800" b="1" spc="-5" dirty="0">
                <a:solidFill>
                  <a:srgbClr val="CD9147"/>
                </a:solidFill>
                <a:latin typeface="Arial"/>
                <a:cs typeface="Arial"/>
              </a:rPr>
              <a:t>YOU</a:t>
            </a:r>
            <a:r>
              <a:rPr sz="1800" b="1" spc="-105" dirty="0">
                <a:solidFill>
                  <a:srgbClr val="CD9147"/>
                </a:solidFill>
                <a:latin typeface="Arial"/>
                <a:cs typeface="Arial"/>
              </a:rPr>
              <a:t> </a:t>
            </a:r>
            <a:r>
              <a:rPr sz="1800" b="1" dirty="0">
                <a:solidFill>
                  <a:srgbClr val="CD9147"/>
                </a:solidFill>
                <a:latin typeface="Arial"/>
                <a:cs typeface="Arial"/>
              </a:rPr>
              <a:t>ARE</a:t>
            </a:r>
            <a:r>
              <a:rPr sz="1800" b="1" spc="-40" dirty="0">
                <a:solidFill>
                  <a:srgbClr val="CD9147"/>
                </a:solidFill>
                <a:latin typeface="Arial"/>
                <a:cs typeface="Arial"/>
              </a:rPr>
              <a:t> </a:t>
            </a:r>
            <a:r>
              <a:rPr sz="1800" b="1" spc="-5" dirty="0">
                <a:solidFill>
                  <a:srgbClr val="CD9147"/>
                </a:solidFill>
                <a:latin typeface="Arial"/>
                <a:cs typeface="Arial"/>
              </a:rPr>
              <a:t>HERE</a:t>
            </a:r>
            <a:endParaRPr sz="1800">
              <a:latin typeface="Arial"/>
              <a:cs typeface="Arial"/>
            </a:endParaRPr>
          </a:p>
          <a:p>
            <a:pPr>
              <a:lnSpc>
                <a:spcPct val="100000"/>
              </a:lnSpc>
              <a:spcBef>
                <a:spcPts val="40"/>
              </a:spcBef>
            </a:pPr>
            <a:endParaRPr sz="1800">
              <a:latin typeface="Arial"/>
              <a:cs typeface="Arial"/>
            </a:endParaRPr>
          </a:p>
          <a:p>
            <a:pPr marL="12700">
              <a:lnSpc>
                <a:spcPct val="100000"/>
              </a:lnSpc>
            </a:pPr>
            <a:r>
              <a:rPr sz="1800" b="1" spc="-15" dirty="0">
                <a:solidFill>
                  <a:srgbClr val="595959"/>
                </a:solidFill>
                <a:latin typeface="Arial"/>
                <a:cs typeface="Arial"/>
              </a:rPr>
              <a:t>STANDARDIZED</a:t>
            </a:r>
            <a:r>
              <a:rPr sz="1800" b="1" spc="-10" dirty="0">
                <a:solidFill>
                  <a:srgbClr val="595959"/>
                </a:solidFill>
                <a:latin typeface="Arial"/>
                <a:cs typeface="Arial"/>
              </a:rPr>
              <a:t> </a:t>
            </a:r>
            <a:r>
              <a:rPr sz="1800" b="1" spc="-5" dirty="0">
                <a:solidFill>
                  <a:srgbClr val="595959"/>
                </a:solidFill>
                <a:latin typeface="Arial"/>
                <a:cs typeface="Arial"/>
              </a:rPr>
              <a:t>JOINT</a:t>
            </a:r>
            <a:r>
              <a:rPr sz="1800" b="1" spc="-15" dirty="0">
                <a:solidFill>
                  <a:srgbClr val="595959"/>
                </a:solidFill>
                <a:latin typeface="Arial"/>
                <a:cs typeface="Arial"/>
              </a:rPr>
              <a:t> </a:t>
            </a:r>
            <a:r>
              <a:rPr sz="1800" b="1" spc="-5" dirty="0">
                <a:solidFill>
                  <a:srgbClr val="595959"/>
                </a:solidFill>
                <a:latin typeface="Arial"/>
                <a:cs typeface="Arial"/>
              </a:rPr>
              <a:t>CURRICULUM</a:t>
            </a:r>
            <a:endParaRPr sz="1800">
              <a:latin typeface="Arial"/>
              <a:cs typeface="Arial"/>
            </a:endParaRPr>
          </a:p>
        </p:txBody>
      </p:sp>
      <p:grpSp>
        <p:nvGrpSpPr>
          <p:cNvPr id="24" name="object 24"/>
          <p:cNvGrpSpPr/>
          <p:nvPr/>
        </p:nvGrpSpPr>
        <p:grpSpPr>
          <a:xfrm>
            <a:off x="3839019" y="2381034"/>
            <a:ext cx="4481830" cy="2998470"/>
            <a:chOff x="3839019" y="2381034"/>
            <a:chExt cx="4481830" cy="2998470"/>
          </a:xfrm>
        </p:grpSpPr>
        <p:sp>
          <p:nvSpPr>
            <p:cNvPr id="25" name="object 25"/>
            <p:cNvSpPr/>
            <p:nvPr/>
          </p:nvSpPr>
          <p:spPr>
            <a:xfrm>
              <a:off x="8102485" y="5263908"/>
              <a:ext cx="218440" cy="115570"/>
            </a:xfrm>
            <a:custGeom>
              <a:avLst/>
              <a:gdLst/>
              <a:ahLst/>
              <a:cxnLst/>
              <a:rect l="l" t="t" r="r" b="b"/>
              <a:pathLst>
                <a:path w="218440" h="115570">
                  <a:moveTo>
                    <a:pt x="108915" y="0"/>
                  </a:moveTo>
                  <a:lnTo>
                    <a:pt x="0" y="115074"/>
                  </a:lnTo>
                  <a:lnTo>
                    <a:pt x="217843" y="115074"/>
                  </a:lnTo>
                  <a:lnTo>
                    <a:pt x="108915" y="0"/>
                  </a:lnTo>
                  <a:close/>
                </a:path>
              </a:pathLst>
            </a:custGeom>
            <a:solidFill>
              <a:srgbClr val="CD9147"/>
            </a:solidFill>
          </p:spPr>
          <p:txBody>
            <a:bodyPr wrap="square" lIns="0" tIns="0" rIns="0" bIns="0" rtlCol="0"/>
            <a:lstStyle/>
            <a:p>
              <a:endParaRPr/>
            </a:p>
          </p:txBody>
        </p:sp>
        <p:pic>
          <p:nvPicPr>
            <p:cNvPr id="26" name="object 26"/>
            <p:cNvPicPr/>
            <p:nvPr/>
          </p:nvPicPr>
          <p:blipFill>
            <a:blip r:embed="rId6" cstate="print"/>
            <a:stretch>
              <a:fillRect/>
            </a:stretch>
          </p:blipFill>
          <p:spPr>
            <a:xfrm>
              <a:off x="3839019" y="2403360"/>
              <a:ext cx="1547101" cy="2367241"/>
            </a:xfrm>
            <a:prstGeom prst="rect">
              <a:avLst/>
            </a:prstGeom>
          </p:spPr>
        </p:pic>
        <p:pic>
          <p:nvPicPr>
            <p:cNvPr id="27" name="object 27"/>
            <p:cNvPicPr/>
            <p:nvPr/>
          </p:nvPicPr>
          <p:blipFill>
            <a:blip r:embed="rId7" cstate="print"/>
            <a:stretch>
              <a:fillRect/>
            </a:stretch>
          </p:blipFill>
          <p:spPr>
            <a:xfrm>
              <a:off x="5559704" y="2381034"/>
              <a:ext cx="1568208" cy="2399538"/>
            </a:xfrm>
            <a:prstGeom prst="rect">
              <a:avLst/>
            </a:prstGeom>
          </p:spPr>
        </p:pic>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20"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p:txBody>
      </p:sp>
      <p:pic>
        <p:nvPicPr>
          <p:cNvPr id="3" name="object 3"/>
          <p:cNvPicPr/>
          <p:nvPr/>
        </p:nvPicPr>
        <p:blipFill>
          <a:blip r:embed="rId3" cstate="print"/>
          <a:stretch>
            <a:fillRect/>
          </a:stretch>
        </p:blipFill>
        <p:spPr>
          <a:xfrm>
            <a:off x="309069" y="255193"/>
            <a:ext cx="1173007" cy="656424"/>
          </a:xfrm>
          <a:prstGeom prst="rect">
            <a:avLst/>
          </a:prstGeom>
        </p:spPr>
      </p:pic>
      <p:grpSp>
        <p:nvGrpSpPr>
          <p:cNvPr id="4" name="object 4"/>
          <p:cNvGrpSpPr/>
          <p:nvPr/>
        </p:nvGrpSpPr>
        <p:grpSpPr>
          <a:xfrm>
            <a:off x="397381" y="1254505"/>
            <a:ext cx="11531600" cy="4487545"/>
            <a:chOff x="397381" y="1254505"/>
            <a:chExt cx="11531600" cy="4487545"/>
          </a:xfrm>
        </p:grpSpPr>
        <p:sp>
          <p:nvSpPr>
            <p:cNvPr id="5" name="object 5"/>
            <p:cNvSpPr/>
            <p:nvPr/>
          </p:nvSpPr>
          <p:spPr>
            <a:xfrm>
              <a:off x="411669" y="1268793"/>
              <a:ext cx="11503025" cy="4458970"/>
            </a:xfrm>
            <a:custGeom>
              <a:avLst/>
              <a:gdLst/>
              <a:ahLst/>
              <a:cxnLst/>
              <a:rect l="l" t="t" r="r" b="b"/>
              <a:pathLst>
                <a:path w="11503025" h="4458970">
                  <a:moveTo>
                    <a:pt x="0" y="142466"/>
                  </a:moveTo>
                  <a:lnTo>
                    <a:pt x="7263" y="97435"/>
                  </a:lnTo>
                  <a:lnTo>
                    <a:pt x="27487" y="58327"/>
                  </a:lnTo>
                  <a:lnTo>
                    <a:pt x="58327" y="27487"/>
                  </a:lnTo>
                  <a:lnTo>
                    <a:pt x="97435" y="7263"/>
                  </a:lnTo>
                  <a:lnTo>
                    <a:pt x="142466" y="0"/>
                  </a:lnTo>
                  <a:lnTo>
                    <a:pt x="11360506" y="0"/>
                  </a:lnTo>
                  <a:lnTo>
                    <a:pt x="11405547" y="7263"/>
                  </a:lnTo>
                  <a:lnTo>
                    <a:pt x="11444664" y="27487"/>
                  </a:lnTo>
                  <a:lnTo>
                    <a:pt x="11475512" y="58327"/>
                  </a:lnTo>
                  <a:lnTo>
                    <a:pt x="11495741" y="97435"/>
                  </a:lnTo>
                  <a:lnTo>
                    <a:pt x="11503006" y="142466"/>
                  </a:lnTo>
                  <a:lnTo>
                    <a:pt x="11503006" y="4316442"/>
                  </a:lnTo>
                  <a:lnTo>
                    <a:pt x="11495741" y="4361476"/>
                  </a:lnTo>
                  <a:lnTo>
                    <a:pt x="11475512" y="4400586"/>
                  </a:lnTo>
                  <a:lnTo>
                    <a:pt x="11444664" y="4431425"/>
                  </a:lnTo>
                  <a:lnTo>
                    <a:pt x="11405547" y="4451649"/>
                  </a:lnTo>
                  <a:lnTo>
                    <a:pt x="11360506" y="4458912"/>
                  </a:lnTo>
                  <a:lnTo>
                    <a:pt x="142466" y="4458912"/>
                  </a:lnTo>
                  <a:lnTo>
                    <a:pt x="97435" y="4451649"/>
                  </a:lnTo>
                  <a:lnTo>
                    <a:pt x="58327" y="4431425"/>
                  </a:lnTo>
                  <a:lnTo>
                    <a:pt x="27487" y="4400586"/>
                  </a:lnTo>
                  <a:lnTo>
                    <a:pt x="7263" y="4361476"/>
                  </a:lnTo>
                  <a:lnTo>
                    <a:pt x="0" y="4316442"/>
                  </a:lnTo>
                  <a:lnTo>
                    <a:pt x="0" y="142466"/>
                  </a:lnTo>
                  <a:close/>
                </a:path>
              </a:pathLst>
            </a:custGeom>
            <a:ln w="28575">
              <a:solidFill>
                <a:srgbClr val="D8D9D8"/>
              </a:solidFill>
            </a:ln>
          </p:spPr>
          <p:txBody>
            <a:bodyPr wrap="square" lIns="0" tIns="0" rIns="0" bIns="0" rtlCol="0"/>
            <a:lstStyle/>
            <a:p>
              <a:endParaRPr/>
            </a:p>
          </p:txBody>
        </p:sp>
        <p:sp>
          <p:nvSpPr>
            <p:cNvPr id="6" name="object 6"/>
            <p:cNvSpPr/>
            <p:nvPr/>
          </p:nvSpPr>
          <p:spPr>
            <a:xfrm>
              <a:off x="706456" y="2094064"/>
              <a:ext cx="10863580" cy="0"/>
            </a:xfrm>
            <a:custGeom>
              <a:avLst/>
              <a:gdLst/>
              <a:ahLst/>
              <a:cxnLst/>
              <a:rect l="l" t="t" r="r" b="b"/>
              <a:pathLst>
                <a:path w="10863580">
                  <a:moveTo>
                    <a:pt x="0" y="0"/>
                  </a:moveTo>
                  <a:lnTo>
                    <a:pt x="10863306" y="1"/>
                  </a:lnTo>
                </a:path>
              </a:pathLst>
            </a:custGeom>
            <a:ln w="28575">
              <a:solidFill>
                <a:srgbClr val="8A8C8C"/>
              </a:solidFill>
            </a:ln>
          </p:spPr>
          <p:txBody>
            <a:bodyPr wrap="square" lIns="0" tIns="0" rIns="0" bIns="0" rtlCol="0"/>
            <a:lstStyle/>
            <a:p>
              <a:endParaRPr/>
            </a:p>
          </p:txBody>
        </p:sp>
      </p:grpSp>
      <p:sp>
        <p:nvSpPr>
          <p:cNvPr id="7" name="object 7"/>
          <p:cNvSpPr txBox="1"/>
          <p:nvPr/>
        </p:nvSpPr>
        <p:spPr>
          <a:xfrm>
            <a:off x="685312" y="1418844"/>
            <a:ext cx="308610" cy="330200"/>
          </a:xfrm>
          <a:prstGeom prst="rect">
            <a:avLst/>
          </a:prstGeom>
        </p:spPr>
        <p:txBody>
          <a:bodyPr vert="horz" wrap="square" lIns="0" tIns="12700" rIns="0" bIns="0" rtlCol="0">
            <a:spAutoFit/>
          </a:bodyPr>
          <a:lstStyle/>
          <a:p>
            <a:pPr marL="12700">
              <a:lnSpc>
                <a:spcPct val="100000"/>
              </a:lnSpc>
              <a:spcBef>
                <a:spcPts val="100"/>
              </a:spcBef>
            </a:pPr>
            <a:r>
              <a:rPr sz="2000" b="1" dirty="0">
                <a:solidFill>
                  <a:srgbClr val="CD9147"/>
                </a:solidFill>
                <a:latin typeface="Arial"/>
                <a:cs typeface="Arial"/>
              </a:rPr>
              <a:t>07</a:t>
            </a:r>
            <a:endParaRPr sz="2000">
              <a:latin typeface="Arial"/>
              <a:cs typeface="Arial"/>
            </a:endParaRPr>
          </a:p>
        </p:txBody>
      </p:sp>
      <p:grpSp>
        <p:nvGrpSpPr>
          <p:cNvPr id="8" name="object 8"/>
          <p:cNvGrpSpPr/>
          <p:nvPr/>
        </p:nvGrpSpPr>
        <p:grpSpPr>
          <a:xfrm>
            <a:off x="724749" y="2226417"/>
            <a:ext cx="183515" cy="2992120"/>
            <a:chOff x="724749" y="2226417"/>
            <a:chExt cx="183515" cy="2992120"/>
          </a:xfrm>
        </p:grpSpPr>
        <p:pic>
          <p:nvPicPr>
            <p:cNvPr id="9" name="object 9"/>
            <p:cNvPicPr/>
            <p:nvPr/>
          </p:nvPicPr>
          <p:blipFill>
            <a:blip r:embed="rId4" cstate="print"/>
            <a:stretch>
              <a:fillRect/>
            </a:stretch>
          </p:blipFill>
          <p:spPr>
            <a:xfrm>
              <a:off x="724749" y="2795923"/>
              <a:ext cx="183079" cy="183079"/>
            </a:xfrm>
            <a:prstGeom prst="rect">
              <a:avLst/>
            </a:prstGeom>
          </p:spPr>
        </p:pic>
        <p:pic>
          <p:nvPicPr>
            <p:cNvPr id="10" name="object 10"/>
            <p:cNvPicPr/>
            <p:nvPr/>
          </p:nvPicPr>
          <p:blipFill>
            <a:blip r:embed="rId5" cstate="print"/>
            <a:stretch>
              <a:fillRect/>
            </a:stretch>
          </p:blipFill>
          <p:spPr>
            <a:xfrm>
              <a:off x="724749" y="2226417"/>
              <a:ext cx="183079" cy="183079"/>
            </a:xfrm>
            <a:prstGeom prst="rect">
              <a:avLst/>
            </a:prstGeom>
          </p:spPr>
        </p:pic>
        <p:pic>
          <p:nvPicPr>
            <p:cNvPr id="11" name="object 11"/>
            <p:cNvPicPr/>
            <p:nvPr/>
          </p:nvPicPr>
          <p:blipFill>
            <a:blip r:embed="rId6" cstate="print"/>
            <a:stretch>
              <a:fillRect/>
            </a:stretch>
          </p:blipFill>
          <p:spPr>
            <a:xfrm>
              <a:off x="724749" y="2489358"/>
              <a:ext cx="183079" cy="183079"/>
            </a:xfrm>
            <a:prstGeom prst="rect">
              <a:avLst/>
            </a:prstGeom>
          </p:spPr>
        </p:pic>
        <p:pic>
          <p:nvPicPr>
            <p:cNvPr id="12" name="object 12"/>
            <p:cNvPicPr/>
            <p:nvPr/>
          </p:nvPicPr>
          <p:blipFill>
            <a:blip r:embed="rId5" cstate="print"/>
            <a:stretch>
              <a:fillRect/>
            </a:stretch>
          </p:blipFill>
          <p:spPr>
            <a:xfrm>
              <a:off x="724749" y="5035099"/>
              <a:ext cx="183079" cy="183079"/>
            </a:xfrm>
            <a:prstGeom prst="rect">
              <a:avLst/>
            </a:prstGeom>
          </p:spPr>
        </p:pic>
        <p:pic>
          <p:nvPicPr>
            <p:cNvPr id="13" name="object 13"/>
            <p:cNvPicPr/>
            <p:nvPr/>
          </p:nvPicPr>
          <p:blipFill>
            <a:blip r:embed="rId7" cstate="print"/>
            <a:stretch>
              <a:fillRect/>
            </a:stretch>
          </p:blipFill>
          <p:spPr>
            <a:xfrm>
              <a:off x="731099" y="3322015"/>
              <a:ext cx="170380" cy="170383"/>
            </a:xfrm>
            <a:prstGeom prst="rect">
              <a:avLst/>
            </a:prstGeom>
          </p:spPr>
        </p:pic>
        <p:pic>
          <p:nvPicPr>
            <p:cNvPr id="14" name="object 14"/>
            <p:cNvPicPr/>
            <p:nvPr/>
          </p:nvPicPr>
          <p:blipFill>
            <a:blip r:embed="rId8" cstate="print"/>
            <a:stretch>
              <a:fillRect/>
            </a:stretch>
          </p:blipFill>
          <p:spPr>
            <a:xfrm>
              <a:off x="724749" y="3315671"/>
              <a:ext cx="183079" cy="183079"/>
            </a:xfrm>
            <a:prstGeom prst="rect">
              <a:avLst/>
            </a:prstGeom>
          </p:spPr>
        </p:pic>
        <p:pic>
          <p:nvPicPr>
            <p:cNvPr id="15" name="object 15"/>
            <p:cNvPicPr/>
            <p:nvPr/>
          </p:nvPicPr>
          <p:blipFill>
            <a:blip r:embed="rId9" cstate="print"/>
            <a:stretch>
              <a:fillRect/>
            </a:stretch>
          </p:blipFill>
          <p:spPr>
            <a:xfrm>
              <a:off x="731099" y="4750990"/>
              <a:ext cx="170380" cy="170376"/>
            </a:xfrm>
            <a:prstGeom prst="rect">
              <a:avLst/>
            </a:prstGeom>
          </p:spPr>
        </p:pic>
        <p:pic>
          <p:nvPicPr>
            <p:cNvPr id="16" name="object 16"/>
            <p:cNvPicPr/>
            <p:nvPr/>
          </p:nvPicPr>
          <p:blipFill>
            <a:blip r:embed="rId8" cstate="print"/>
            <a:stretch>
              <a:fillRect/>
            </a:stretch>
          </p:blipFill>
          <p:spPr>
            <a:xfrm>
              <a:off x="724749" y="4744637"/>
              <a:ext cx="183079" cy="183079"/>
            </a:xfrm>
            <a:prstGeom prst="rect">
              <a:avLst/>
            </a:prstGeom>
          </p:spPr>
        </p:pic>
        <p:pic>
          <p:nvPicPr>
            <p:cNvPr id="17" name="object 17"/>
            <p:cNvPicPr/>
            <p:nvPr/>
          </p:nvPicPr>
          <p:blipFill>
            <a:blip r:embed="rId10" cstate="print"/>
            <a:stretch>
              <a:fillRect/>
            </a:stretch>
          </p:blipFill>
          <p:spPr>
            <a:xfrm>
              <a:off x="731099" y="4481245"/>
              <a:ext cx="170380" cy="170383"/>
            </a:xfrm>
            <a:prstGeom prst="rect">
              <a:avLst/>
            </a:prstGeom>
          </p:spPr>
        </p:pic>
        <p:pic>
          <p:nvPicPr>
            <p:cNvPr id="18" name="object 18"/>
            <p:cNvPicPr/>
            <p:nvPr/>
          </p:nvPicPr>
          <p:blipFill>
            <a:blip r:embed="rId11" cstate="print"/>
            <a:stretch>
              <a:fillRect/>
            </a:stretch>
          </p:blipFill>
          <p:spPr>
            <a:xfrm>
              <a:off x="724749" y="4474902"/>
              <a:ext cx="183079" cy="183079"/>
            </a:xfrm>
            <a:prstGeom prst="rect">
              <a:avLst/>
            </a:prstGeom>
          </p:spPr>
        </p:pic>
        <p:pic>
          <p:nvPicPr>
            <p:cNvPr id="19" name="object 19"/>
            <p:cNvPicPr/>
            <p:nvPr/>
          </p:nvPicPr>
          <p:blipFill>
            <a:blip r:embed="rId12" cstate="print"/>
            <a:stretch>
              <a:fillRect/>
            </a:stretch>
          </p:blipFill>
          <p:spPr>
            <a:xfrm>
              <a:off x="731099" y="4179099"/>
              <a:ext cx="170380" cy="170383"/>
            </a:xfrm>
            <a:prstGeom prst="rect">
              <a:avLst/>
            </a:prstGeom>
          </p:spPr>
        </p:pic>
        <p:pic>
          <p:nvPicPr>
            <p:cNvPr id="20" name="object 20"/>
            <p:cNvPicPr/>
            <p:nvPr/>
          </p:nvPicPr>
          <p:blipFill>
            <a:blip r:embed="rId8" cstate="print"/>
            <a:stretch>
              <a:fillRect/>
            </a:stretch>
          </p:blipFill>
          <p:spPr>
            <a:xfrm>
              <a:off x="724749" y="4172756"/>
              <a:ext cx="183079" cy="183079"/>
            </a:xfrm>
            <a:prstGeom prst="rect">
              <a:avLst/>
            </a:prstGeom>
          </p:spPr>
        </p:pic>
        <p:pic>
          <p:nvPicPr>
            <p:cNvPr id="21" name="object 21"/>
            <p:cNvPicPr/>
            <p:nvPr/>
          </p:nvPicPr>
          <p:blipFill>
            <a:blip r:embed="rId13" cstate="print"/>
            <a:stretch>
              <a:fillRect/>
            </a:stretch>
          </p:blipFill>
          <p:spPr>
            <a:xfrm>
              <a:off x="731099" y="3590759"/>
              <a:ext cx="170380" cy="170383"/>
            </a:xfrm>
            <a:prstGeom prst="rect">
              <a:avLst/>
            </a:prstGeom>
          </p:spPr>
        </p:pic>
        <p:pic>
          <p:nvPicPr>
            <p:cNvPr id="22" name="object 22"/>
            <p:cNvPicPr/>
            <p:nvPr/>
          </p:nvPicPr>
          <p:blipFill>
            <a:blip r:embed="rId14" cstate="print"/>
            <a:stretch>
              <a:fillRect/>
            </a:stretch>
          </p:blipFill>
          <p:spPr>
            <a:xfrm>
              <a:off x="724749" y="3584416"/>
              <a:ext cx="183079" cy="183079"/>
            </a:xfrm>
            <a:prstGeom prst="rect">
              <a:avLst/>
            </a:prstGeom>
          </p:spPr>
        </p:pic>
        <p:pic>
          <p:nvPicPr>
            <p:cNvPr id="23" name="object 23"/>
            <p:cNvPicPr/>
            <p:nvPr/>
          </p:nvPicPr>
          <p:blipFill>
            <a:blip r:embed="rId15" cstate="print"/>
            <a:stretch>
              <a:fillRect/>
            </a:stretch>
          </p:blipFill>
          <p:spPr>
            <a:xfrm>
              <a:off x="731099" y="3857609"/>
              <a:ext cx="170380" cy="170376"/>
            </a:xfrm>
            <a:prstGeom prst="rect">
              <a:avLst/>
            </a:prstGeom>
          </p:spPr>
        </p:pic>
        <p:pic>
          <p:nvPicPr>
            <p:cNvPr id="24" name="object 24"/>
            <p:cNvPicPr/>
            <p:nvPr/>
          </p:nvPicPr>
          <p:blipFill>
            <a:blip r:embed="rId11" cstate="print"/>
            <a:stretch>
              <a:fillRect/>
            </a:stretch>
          </p:blipFill>
          <p:spPr>
            <a:xfrm>
              <a:off x="724749" y="3851255"/>
              <a:ext cx="183079" cy="183079"/>
            </a:xfrm>
            <a:prstGeom prst="rect">
              <a:avLst/>
            </a:prstGeom>
          </p:spPr>
        </p:pic>
      </p:grpSp>
      <p:sp>
        <p:nvSpPr>
          <p:cNvPr id="25" name="object 25"/>
          <p:cNvSpPr txBox="1"/>
          <p:nvPr/>
        </p:nvSpPr>
        <p:spPr>
          <a:xfrm>
            <a:off x="1103471" y="747266"/>
            <a:ext cx="9491345" cy="1174750"/>
          </a:xfrm>
          <a:prstGeom prst="rect">
            <a:avLst/>
          </a:prstGeom>
        </p:spPr>
        <p:txBody>
          <a:bodyPr vert="horz" wrap="square" lIns="0" tIns="12700" rIns="0" bIns="0" rtlCol="0">
            <a:spAutoFit/>
          </a:bodyPr>
          <a:lstStyle/>
          <a:p>
            <a:pPr marL="570865" algn="ctr">
              <a:lnSpc>
                <a:spcPct val="100000"/>
              </a:lnSpc>
              <a:spcBef>
                <a:spcPts val="100"/>
              </a:spcBef>
            </a:pPr>
            <a:r>
              <a:rPr sz="2800" b="1" dirty="0">
                <a:solidFill>
                  <a:srgbClr val="505050"/>
                </a:solidFill>
                <a:latin typeface="Arial"/>
                <a:cs typeface="Arial"/>
              </a:rPr>
              <a:t>1</a:t>
            </a:r>
            <a:r>
              <a:rPr sz="2800" b="1" spc="-15" dirty="0">
                <a:solidFill>
                  <a:srgbClr val="505050"/>
                </a:solidFill>
                <a:latin typeface="Arial"/>
                <a:cs typeface="Arial"/>
              </a:rPr>
              <a:t> </a:t>
            </a:r>
            <a:r>
              <a:rPr sz="2800" b="1" dirty="0">
                <a:solidFill>
                  <a:srgbClr val="505050"/>
                </a:solidFill>
                <a:latin typeface="Arial"/>
                <a:cs typeface="Arial"/>
              </a:rPr>
              <a:t>x</a:t>
            </a:r>
            <a:r>
              <a:rPr sz="2800" b="1" spc="-130" dirty="0">
                <a:solidFill>
                  <a:srgbClr val="505050"/>
                </a:solidFill>
                <a:latin typeface="Arial"/>
                <a:cs typeface="Arial"/>
              </a:rPr>
              <a:t> </a:t>
            </a:r>
            <a:r>
              <a:rPr sz="2400" b="1" dirty="0">
                <a:solidFill>
                  <a:srgbClr val="BC8642"/>
                </a:solidFill>
                <a:latin typeface="Arial"/>
                <a:cs typeface="Arial"/>
              </a:rPr>
              <a:t>TERMINAL</a:t>
            </a:r>
            <a:r>
              <a:rPr sz="2400" b="1" spc="-65" dirty="0">
                <a:solidFill>
                  <a:srgbClr val="BC8642"/>
                </a:solidFill>
                <a:latin typeface="Arial"/>
                <a:cs typeface="Arial"/>
              </a:rPr>
              <a:t> </a:t>
            </a:r>
            <a:r>
              <a:rPr sz="2400" b="1" dirty="0">
                <a:solidFill>
                  <a:srgbClr val="BC8642"/>
                </a:solidFill>
                <a:latin typeface="Arial"/>
                <a:cs typeface="Arial"/>
              </a:rPr>
              <a:t>LEARNING</a:t>
            </a:r>
            <a:r>
              <a:rPr sz="2400" b="1" spc="-20" dirty="0">
                <a:solidFill>
                  <a:srgbClr val="BC8642"/>
                </a:solidFill>
                <a:latin typeface="Arial"/>
                <a:cs typeface="Arial"/>
              </a:rPr>
              <a:t> </a:t>
            </a:r>
            <a:r>
              <a:rPr sz="2400" b="1" spc="-5" dirty="0">
                <a:solidFill>
                  <a:srgbClr val="BC8642"/>
                </a:solidFill>
                <a:latin typeface="Arial"/>
                <a:cs typeface="Arial"/>
              </a:rPr>
              <a:t>OBJECTIVES</a:t>
            </a:r>
            <a:endParaRPr sz="2400">
              <a:latin typeface="Arial"/>
              <a:cs typeface="Arial"/>
            </a:endParaRPr>
          </a:p>
          <a:p>
            <a:pPr marL="12700" marR="5080">
              <a:lnSpc>
                <a:spcPts val="1700"/>
              </a:lnSpc>
              <a:spcBef>
                <a:spcPts val="2305"/>
              </a:spcBef>
            </a:pPr>
            <a:r>
              <a:rPr sz="1600" b="1" dirty="0">
                <a:solidFill>
                  <a:srgbClr val="2E3334"/>
                </a:solidFill>
                <a:latin typeface="Arial"/>
                <a:cs typeface="Arial"/>
              </a:rPr>
              <a:t>Given a</a:t>
            </a:r>
            <a:r>
              <a:rPr sz="1600" b="1" spc="5" dirty="0">
                <a:solidFill>
                  <a:srgbClr val="2E3334"/>
                </a:solidFill>
                <a:latin typeface="Arial"/>
                <a:cs typeface="Arial"/>
              </a:rPr>
              <a:t> </a:t>
            </a:r>
            <a:r>
              <a:rPr sz="1600" b="1" spc="-5" dirty="0">
                <a:solidFill>
                  <a:srgbClr val="2E3334"/>
                </a:solidFill>
                <a:latin typeface="Arial"/>
                <a:cs typeface="Arial"/>
              </a:rPr>
              <a:t>combat</a:t>
            </a:r>
            <a:r>
              <a:rPr sz="1600" b="1" spc="10" dirty="0">
                <a:solidFill>
                  <a:srgbClr val="2E3334"/>
                </a:solidFill>
                <a:latin typeface="Arial"/>
                <a:cs typeface="Arial"/>
              </a:rPr>
              <a:t> </a:t>
            </a:r>
            <a:r>
              <a:rPr sz="1600" b="1" spc="-5" dirty="0">
                <a:solidFill>
                  <a:srgbClr val="2E3334"/>
                </a:solidFill>
                <a:latin typeface="Arial"/>
                <a:cs typeface="Arial"/>
              </a:rPr>
              <a:t>or</a:t>
            </a:r>
            <a:r>
              <a:rPr sz="1600" b="1" spc="10" dirty="0">
                <a:solidFill>
                  <a:srgbClr val="2E3334"/>
                </a:solidFill>
                <a:latin typeface="Arial"/>
                <a:cs typeface="Arial"/>
              </a:rPr>
              <a:t> </a:t>
            </a:r>
            <a:r>
              <a:rPr sz="1600" b="1" spc="-5" dirty="0">
                <a:solidFill>
                  <a:srgbClr val="2E3334"/>
                </a:solidFill>
                <a:latin typeface="Arial"/>
                <a:cs typeface="Arial"/>
              </a:rPr>
              <a:t>noncombat</a:t>
            </a:r>
            <a:r>
              <a:rPr sz="1600" b="1" spc="10" dirty="0">
                <a:solidFill>
                  <a:srgbClr val="2E3334"/>
                </a:solidFill>
                <a:latin typeface="Arial"/>
                <a:cs typeface="Arial"/>
              </a:rPr>
              <a:t> </a:t>
            </a:r>
            <a:r>
              <a:rPr sz="1600" b="1" spc="-5" dirty="0">
                <a:solidFill>
                  <a:srgbClr val="2E3334"/>
                </a:solidFill>
                <a:latin typeface="Arial"/>
                <a:cs typeface="Arial"/>
              </a:rPr>
              <a:t>scenario,</a:t>
            </a:r>
            <a:r>
              <a:rPr sz="1600" b="1" spc="15" dirty="0">
                <a:solidFill>
                  <a:srgbClr val="2E3334"/>
                </a:solidFill>
                <a:latin typeface="Arial"/>
                <a:cs typeface="Arial"/>
              </a:rPr>
              <a:t> </a:t>
            </a:r>
            <a:r>
              <a:rPr sz="1600" b="1" spc="-5" dirty="0">
                <a:solidFill>
                  <a:srgbClr val="2E3334"/>
                </a:solidFill>
                <a:latin typeface="Arial"/>
                <a:cs typeface="Arial"/>
              </a:rPr>
              <a:t>perform</a:t>
            </a:r>
            <a:r>
              <a:rPr sz="1600" b="1" spc="5" dirty="0">
                <a:solidFill>
                  <a:srgbClr val="2E3334"/>
                </a:solidFill>
                <a:latin typeface="Arial"/>
                <a:cs typeface="Arial"/>
              </a:rPr>
              <a:t> </a:t>
            </a:r>
            <a:r>
              <a:rPr sz="1600" b="1" dirty="0">
                <a:solidFill>
                  <a:srgbClr val="2E3334"/>
                </a:solidFill>
                <a:latin typeface="Arial"/>
                <a:cs typeface="Arial"/>
              </a:rPr>
              <a:t>airway</a:t>
            </a:r>
            <a:r>
              <a:rPr sz="1600" b="1" spc="5" dirty="0">
                <a:solidFill>
                  <a:srgbClr val="2E3334"/>
                </a:solidFill>
                <a:latin typeface="Arial"/>
                <a:cs typeface="Arial"/>
              </a:rPr>
              <a:t> </a:t>
            </a:r>
            <a:r>
              <a:rPr sz="1600" b="1" spc="-5" dirty="0">
                <a:solidFill>
                  <a:srgbClr val="2E3334"/>
                </a:solidFill>
                <a:latin typeface="Arial"/>
                <a:cs typeface="Arial"/>
              </a:rPr>
              <a:t>management</a:t>
            </a:r>
            <a:r>
              <a:rPr sz="1600" b="1" spc="10" dirty="0">
                <a:solidFill>
                  <a:srgbClr val="2E3334"/>
                </a:solidFill>
                <a:latin typeface="Arial"/>
                <a:cs typeface="Arial"/>
              </a:rPr>
              <a:t> </a:t>
            </a:r>
            <a:r>
              <a:rPr sz="1600" b="1" spc="-5" dirty="0">
                <a:solidFill>
                  <a:srgbClr val="2E3334"/>
                </a:solidFill>
                <a:latin typeface="Arial"/>
                <a:cs typeface="Arial"/>
              </a:rPr>
              <a:t>during</a:t>
            </a:r>
            <a:r>
              <a:rPr sz="1600" b="1" spc="5" dirty="0">
                <a:solidFill>
                  <a:srgbClr val="2E3334"/>
                </a:solidFill>
                <a:latin typeface="Arial"/>
                <a:cs typeface="Arial"/>
              </a:rPr>
              <a:t> </a:t>
            </a:r>
            <a:r>
              <a:rPr sz="1600" b="1" spc="-20" dirty="0">
                <a:solidFill>
                  <a:srgbClr val="2E3334"/>
                </a:solidFill>
                <a:latin typeface="Arial"/>
                <a:cs typeface="Arial"/>
              </a:rPr>
              <a:t>Tactical</a:t>
            </a:r>
            <a:r>
              <a:rPr sz="1600" b="1" spc="10" dirty="0">
                <a:solidFill>
                  <a:srgbClr val="2E3334"/>
                </a:solidFill>
                <a:latin typeface="Arial"/>
                <a:cs typeface="Arial"/>
              </a:rPr>
              <a:t> </a:t>
            </a:r>
            <a:r>
              <a:rPr sz="1600" b="1" dirty="0">
                <a:solidFill>
                  <a:srgbClr val="2E3334"/>
                </a:solidFill>
                <a:latin typeface="Arial"/>
                <a:cs typeface="Arial"/>
              </a:rPr>
              <a:t>Field</a:t>
            </a:r>
            <a:r>
              <a:rPr sz="1600" b="1" spc="5" dirty="0">
                <a:solidFill>
                  <a:srgbClr val="2E3334"/>
                </a:solidFill>
                <a:latin typeface="Arial"/>
                <a:cs typeface="Arial"/>
              </a:rPr>
              <a:t> </a:t>
            </a:r>
            <a:r>
              <a:rPr sz="1600" b="1" spc="-5" dirty="0">
                <a:solidFill>
                  <a:srgbClr val="2E3334"/>
                </a:solidFill>
                <a:latin typeface="Arial"/>
                <a:cs typeface="Arial"/>
              </a:rPr>
              <a:t>Care</a:t>
            </a:r>
            <a:r>
              <a:rPr sz="1600" b="1" dirty="0">
                <a:solidFill>
                  <a:srgbClr val="2E3334"/>
                </a:solidFill>
                <a:latin typeface="Arial"/>
                <a:cs typeface="Arial"/>
              </a:rPr>
              <a:t> </a:t>
            </a:r>
            <a:r>
              <a:rPr sz="1600" b="1" spc="5" dirty="0">
                <a:solidFill>
                  <a:srgbClr val="2E3334"/>
                </a:solidFill>
                <a:latin typeface="Arial"/>
                <a:cs typeface="Arial"/>
              </a:rPr>
              <a:t>in </a:t>
            </a:r>
            <a:r>
              <a:rPr sz="1600" b="1" spc="-430" dirty="0">
                <a:solidFill>
                  <a:srgbClr val="2E3334"/>
                </a:solidFill>
                <a:latin typeface="Arial"/>
                <a:cs typeface="Arial"/>
              </a:rPr>
              <a:t> </a:t>
            </a:r>
            <a:r>
              <a:rPr sz="1600" b="1" spc="-5" dirty="0">
                <a:solidFill>
                  <a:srgbClr val="2E3334"/>
                </a:solidFill>
                <a:latin typeface="Arial"/>
                <a:cs typeface="Arial"/>
              </a:rPr>
              <a:t>accordance </a:t>
            </a:r>
            <a:r>
              <a:rPr sz="1600" b="1" dirty="0">
                <a:solidFill>
                  <a:srgbClr val="2E3334"/>
                </a:solidFill>
                <a:latin typeface="Arial"/>
                <a:cs typeface="Arial"/>
              </a:rPr>
              <a:t>with</a:t>
            </a:r>
            <a:r>
              <a:rPr sz="1600" b="1" spc="-5" dirty="0">
                <a:solidFill>
                  <a:srgbClr val="2E3334"/>
                </a:solidFill>
                <a:latin typeface="Arial"/>
                <a:cs typeface="Arial"/>
              </a:rPr>
              <a:t> </a:t>
            </a:r>
            <a:r>
              <a:rPr sz="1600" b="1" spc="-10" dirty="0">
                <a:solidFill>
                  <a:srgbClr val="2E3334"/>
                </a:solidFill>
                <a:latin typeface="Arial"/>
                <a:cs typeface="Arial"/>
              </a:rPr>
              <a:t>CoTCCC</a:t>
            </a:r>
            <a:r>
              <a:rPr sz="1600" b="1" spc="-5" dirty="0">
                <a:solidFill>
                  <a:srgbClr val="2E3334"/>
                </a:solidFill>
                <a:latin typeface="Arial"/>
                <a:cs typeface="Arial"/>
              </a:rPr>
              <a:t> Guidelines.</a:t>
            </a:r>
            <a:endParaRPr sz="1600">
              <a:latin typeface="Arial"/>
              <a:cs typeface="Arial"/>
            </a:endParaRPr>
          </a:p>
        </p:txBody>
      </p:sp>
      <p:pic>
        <p:nvPicPr>
          <p:cNvPr id="26" name="object 26"/>
          <p:cNvPicPr/>
          <p:nvPr/>
        </p:nvPicPr>
        <p:blipFill>
          <a:blip r:embed="rId16" cstate="print"/>
          <a:stretch>
            <a:fillRect/>
          </a:stretch>
        </p:blipFill>
        <p:spPr>
          <a:xfrm>
            <a:off x="3857806" y="6458580"/>
            <a:ext cx="213596" cy="213596"/>
          </a:xfrm>
          <a:prstGeom prst="rect">
            <a:avLst/>
          </a:prstGeom>
        </p:spPr>
      </p:pic>
      <p:grpSp>
        <p:nvGrpSpPr>
          <p:cNvPr id="27" name="object 27"/>
          <p:cNvGrpSpPr/>
          <p:nvPr/>
        </p:nvGrpSpPr>
        <p:grpSpPr>
          <a:xfrm>
            <a:off x="5697525" y="6459352"/>
            <a:ext cx="219075" cy="219075"/>
            <a:chOff x="5697525" y="6459352"/>
            <a:chExt cx="219075" cy="219075"/>
          </a:xfrm>
        </p:grpSpPr>
        <p:pic>
          <p:nvPicPr>
            <p:cNvPr id="28" name="object 28"/>
            <p:cNvPicPr/>
            <p:nvPr/>
          </p:nvPicPr>
          <p:blipFill>
            <a:blip r:embed="rId17" cstate="print"/>
            <a:stretch>
              <a:fillRect/>
            </a:stretch>
          </p:blipFill>
          <p:spPr>
            <a:xfrm>
              <a:off x="5703869" y="6465701"/>
              <a:ext cx="205974" cy="205974"/>
            </a:xfrm>
            <a:prstGeom prst="rect">
              <a:avLst/>
            </a:prstGeom>
          </p:spPr>
        </p:pic>
        <p:pic>
          <p:nvPicPr>
            <p:cNvPr id="29" name="object 29"/>
            <p:cNvPicPr/>
            <p:nvPr/>
          </p:nvPicPr>
          <p:blipFill>
            <a:blip r:embed="rId18" cstate="print"/>
            <a:stretch>
              <a:fillRect/>
            </a:stretch>
          </p:blipFill>
          <p:spPr>
            <a:xfrm>
              <a:off x="5697525" y="6459352"/>
              <a:ext cx="218675" cy="218675"/>
            </a:xfrm>
            <a:prstGeom prst="rect">
              <a:avLst/>
            </a:prstGeom>
          </p:spPr>
        </p:pic>
      </p:grpSp>
      <p:sp>
        <p:nvSpPr>
          <p:cNvPr id="30" name="object 30"/>
          <p:cNvSpPr txBox="1"/>
          <p:nvPr/>
        </p:nvSpPr>
        <p:spPr>
          <a:xfrm>
            <a:off x="1102917" y="2138172"/>
            <a:ext cx="272415" cy="891540"/>
          </a:xfrm>
          <a:prstGeom prst="rect">
            <a:avLst/>
          </a:prstGeom>
        </p:spPr>
        <p:txBody>
          <a:bodyPr vert="horz" wrap="square" lIns="0" tIns="85725" rIns="0" bIns="0" rtlCol="0">
            <a:spAutoFit/>
          </a:bodyPr>
          <a:lstStyle/>
          <a:p>
            <a:pPr marL="12700">
              <a:lnSpc>
                <a:spcPct val="100000"/>
              </a:lnSpc>
              <a:spcBef>
                <a:spcPts val="675"/>
              </a:spcBef>
            </a:pPr>
            <a:r>
              <a:rPr sz="1400" b="1" spc="-5" dirty="0">
                <a:latin typeface="Arial"/>
                <a:cs typeface="Arial"/>
              </a:rPr>
              <a:t>7.</a:t>
            </a:r>
            <a:r>
              <a:rPr sz="1400" b="1" dirty="0">
                <a:latin typeface="Arial"/>
                <a:cs typeface="Arial"/>
              </a:rPr>
              <a:t>1</a:t>
            </a:r>
            <a:endParaRPr sz="1400">
              <a:latin typeface="Arial"/>
              <a:cs typeface="Arial"/>
            </a:endParaRPr>
          </a:p>
          <a:p>
            <a:pPr marL="12700">
              <a:lnSpc>
                <a:spcPct val="100000"/>
              </a:lnSpc>
              <a:spcBef>
                <a:spcPts val="575"/>
              </a:spcBef>
            </a:pPr>
            <a:r>
              <a:rPr sz="1400" b="1" spc="-5" dirty="0">
                <a:latin typeface="Arial"/>
                <a:cs typeface="Arial"/>
              </a:rPr>
              <a:t>7.</a:t>
            </a:r>
            <a:r>
              <a:rPr sz="1400" b="1" dirty="0">
                <a:latin typeface="Arial"/>
                <a:cs typeface="Arial"/>
              </a:rPr>
              <a:t>2</a:t>
            </a:r>
            <a:endParaRPr sz="1400">
              <a:latin typeface="Arial"/>
              <a:cs typeface="Arial"/>
            </a:endParaRPr>
          </a:p>
          <a:p>
            <a:pPr marL="12700">
              <a:lnSpc>
                <a:spcPct val="100000"/>
              </a:lnSpc>
              <a:spcBef>
                <a:spcPts val="625"/>
              </a:spcBef>
            </a:pPr>
            <a:r>
              <a:rPr sz="1400" b="1" spc="-5" dirty="0">
                <a:latin typeface="Arial"/>
                <a:cs typeface="Arial"/>
              </a:rPr>
              <a:t>7.</a:t>
            </a:r>
            <a:r>
              <a:rPr sz="1400" b="1" dirty="0">
                <a:latin typeface="Arial"/>
                <a:cs typeface="Arial"/>
              </a:rPr>
              <a:t>3</a:t>
            </a:r>
            <a:endParaRPr sz="1400">
              <a:latin typeface="Arial"/>
              <a:cs typeface="Arial"/>
            </a:endParaRPr>
          </a:p>
        </p:txBody>
      </p:sp>
      <p:sp>
        <p:nvSpPr>
          <p:cNvPr id="33" name="object 33"/>
          <p:cNvSpPr txBox="1"/>
          <p:nvPr/>
        </p:nvSpPr>
        <p:spPr>
          <a:xfrm>
            <a:off x="3090278" y="6060087"/>
            <a:ext cx="6085840" cy="422909"/>
          </a:xfrm>
          <a:prstGeom prst="rect">
            <a:avLst/>
          </a:prstGeom>
        </p:spPr>
        <p:txBody>
          <a:bodyPr vert="horz" wrap="square" lIns="0" tIns="0" rIns="0" bIns="0" rtlCol="0">
            <a:spAutoFit/>
          </a:bodyPr>
          <a:lstStyle/>
          <a:p>
            <a:pPr marL="12700">
              <a:lnSpc>
                <a:spcPts val="3195"/>
              </a:lnSpc>
            </a:pPr>
            <a:r>
              <a:rPr sz="2800" b="1" dirty="0">
                <a:solidFill>
                  <a:srgbClr val="505050"/>
                </a:solidFill>
                <a:latin typeface="Arial"/>
                <a:cs typeface="Arial"/>
              </a:rPr>
              <a:t>21</a:t>
            </a:r>
            <a:r>
              <a:rPr sz="2800" b="1" spc="-15" dirty="0">
                <a:solidFill>
                  <a:srgbClr val="505050"/>
                </a:solidFill>
                <a:latin typeface="Arial"/>
                <a:cs typeface="Arial"/>
              </a:rPr>
              <a:t> </a:t>
            </a:r>
            <a:r>
              <a:rPr sz="2800" b="1" dirty="0">
                <a:solidFill>
                  <a:srgbClr val="505050"/>
                </a:solidFill>
                <a:latin typeface="Arial"/>
                <a:cs typeface="Arial"/>
              </a:rPr>
              <a:t>x</a:t>
            </a:r>
            <a:r>
              <a:rPr sz="2800" b="1" spc="-125" dirty="0">
                <a:solidFill>
                  <a:srgbClr val="505050"/>
                </a:solidFill>
                <a:latin typeface="Arial"/>
                <a:cs typeface="Arial"/>
              </a:rPr>
              <a:t> </a:t>
            </a:r>
            <a:r>
              <a:rPr sz="2400" b="1" spc="-5" dirty="0">
                <a:solidFill>
                  <a:srgbClr val="BC8642"/>
                </a:solidFill>
                <a:latin typeface="Arial"/>
                <a:cs typeface="Arial"/>
              </a:rPr>
              <a:t>ENABLING</a:t>
            </a:r>
            <a:r>
              <a:rPr sz="2400" b="1" spc="-25" dirty="0">
                <a:solidFill>
                  <a:srgbClr val="BC8642"/>
                </a:solidFill>
                <a:latin typeface="Arial"/>
                <a:cs typeface="Arial"/>
              </a:rPr>
              <a:t> </a:t>
            </a:r>
            <a:r>
              <a:rPr sz="2400" b="1" spc="-5" dirty="0">
                <a:solidFill>
                  <a:srgbClr val="BC8642"/>
                </a:solidFill>
                <a:latin typeface="Arial"/>
                <a:cs typeface="Arial"/>
              </a:rPr>
              <a:t>LEARNING</a:t>
            </a:r>
            <a:r>
              <a:rPr sz="2400" b="1" spc="-30" dirty="0">
                <a:solidFill>
                  <a:srgbClr val="BC8642"/>
                </a:solidFill>
                <a:latin typeface="Arial"/>
                <a:cs typeface="Arial"/>
              </a:rPr>
              <a:t> </a:t>
            </a:r>
            <a:r>
              <a:rPr sz="2400" b="1" spc="-5" dirty="0">
                <a:solidFill>
                  <a:srgbClr val="BC8642"/>
                </a:solidFill>
                <a:latin typeface="Arial"/>
                <a:cs typeface="Arial"/>
              </a:rPr>
              <a:t>OBJECTIVES</a:t>
            </a:r>
            <a:endParaRPr sz="2400">
              <a:latin typeface="Arial"/>
              <a:cs typeface="Arial"/>
            </a:endParaRPr>
          </a:p>
        </p:txBody>
      </p:sp>
      <p:sp>
        <p:nvSpPr>
          <p:cNvPr id="34" name="object 34"/>
          <p:cNvSpPr txBox="1"/>
          <p:nvPr/>
        </p:nvSpPr>
        <p:spPr>
          <a:xfrm>
            <a:off x="717814" y="6417240"/>
            <a:ext cx="167005" cy="309245"/>
          </a:xfrm>
          <a:prstGeom prst="rect">
            <a:avLst/>
          </a:prstGeom>
        </p:spPr>
        <p:txBody>
          <a:bodyPr vert="horz" wrap="square" lIns="0" tIns="0" rIns="0" bIns="0" rtlCol="0">
            <a:spAutoFit/>
          </a:bodyPr>
          <a:lstStyle/>
          <a:p>
            <a:pPr marL="12700">
              <a:lnSpc>
                <a:spcPts val="2310"/>
              </a:lnSpc>
            </a:pPr>
            <a:r>
              <a:rPr sz="2000" b="1" dirty="0">
                <a:solidFill>
                  <a:srgbClr val="BC8642"/>
                </a:solidFill>
                <a:latin typeface="Arial"/>
                <a:cs typeface="Arial"/>
              </a:rPr>
              <a:t>#</a:t>
            </a:r>
            <a:endParaRPr sz="2000">
              <a:latin typeface="Arial"/>
              <a:cs typeface="Arial"/>
            </a:endParaRPr>
          </a:p>
        </p:txBody>
      </p:sp>
      <p:sp>
        <p:nvSpPr>
          <p:cNvPr id="35" name="object 35"/>
          <p:cNvSpPr txBox="1"/>
          <p:nvPr/>
        </p:nvSpPr>
        <p:spPr>
          <a:xfrm>
            <a:off x="991999" y="6461838"/>
            <a:ext cx="2647315" cy="224154"/>
          </a:xfrm>
          <a:prstGeom prst="rect">
            <a:avLst/>
          </a:prstGeom>
        </p:spPr>
        <p:txBody>
          <a:bodyPr vert="horz" wrap="square" lIns="0" tIns="0" rIns="0" bIns="0" rtlCol="0">
            <a:spAutoFit/>
          </a:bodyPr>
          <a:lstStyle/>
          <a:p>
            <a:pPr marL="12700">
              <a:lnSpc>
                <a:spcPts val="1645"/>
              </a:lnSpc>
            </a:pPr>
            <a:r>
              <a:rPr sz="1400" dirty="0">
                <a:solidFill>
                  <a:srgbClr val="2E3334"/>
                </a:solidFill>
                <a:latin typeface="Arial MT"/>
                <a:cs typeface="Arial MT"/>
              </a:rPr>
              <a:t>=</a:t>
            </a:r>
            <a:r>
              <a:rPr sz="1400" spc="-30" dirty="0">
                <a:solidFill>
                  <a:srgbClr val="2E3334"/>
                </a:solidFill>
                <a:latin typeface="Arial MT"/>
                <a:cs typeface="Arial MT"/>
              </a:rPr>
              <a:t> </a:t>
            </a:r>
            <a:r>
              <a:rPr sz="1400" b="1" spc="-20" dirty="0">
                <a:solidFill>
                  <a:srgbClr val="2E3334"/>
                </a:solidFill>
                <a:latin typeface="Arial"/>
                <a:cs typeface="Arial"/>
              </a:rPr>
              <a:t>Terminal</a:t>
            </a:r>
            <a:r>
              <a:rPr sz="1400" b="1" spc="-25" dirty="0">
                <a:solidFill>
                  <a:srgbClr val="2E3334"/>
                </a:solidFill>
                <a:latin typeface="Arial"/>
                <a:cs typeface="Arial"/>
              </a:rPr>
              <a:t> </a:t>
            </a:r>
            <a:r>
              <a:rPr sz="1400" b="1" spc="-5" dirty="0">
                <a:solidFill>
                  <a:srgbClr val="2E3334"/>
                </a:solidFill>
                <a:latin typeface="Arial"/>
                <a:cs typeface="Arial"/>
              </a:rPr>
              <a:t>Learning</a:t>
            </a:r>
            <a:r>
              <a:rPr sz="1400" b="1" spc="-30" dirty="0">
                <a:solidFill>
                  <a:srgbClr val="2E3334"/>
                </a:solidFill>
                <a:latin typeface="Arial"/>
                <a:cs typeface="Arial"/>
              </a:rPr>
              <a:t> </a:t>
            </a:r>
            <a:r>
              <a:rPr sz="1400" b="1" spc="-5" dirty="0">
                <a:solidFill>
                  <a:srgbClr val="2E3334"/>
                </a:solidFill>
                <a:latin typeface="Arial"/>
                <a:cs typeface="Arial"/>
              </a:rPr>
              <a:t>Objectives</a:t>
            </a:r>
            <a:endParaRPr sz="1400">
              <a:latin typeface="Arial"/>
              <a:cs typeface="Arial"/>
            </a:endParaRPr>
          </a:p>
        </p:txBody>
      </p:sp>
      <p:sp>
        <p:nvSpPr>
          <p:cNvPr id="36" name="object 36"/>
          <p:cNvSpPr txBox="1"/>
          <p:nvPr/>
        </p:nvSpPr>
        <p:spPr>
          <a:xfrm>
            <a:off x="4119168" y="6461838"/>
            <a:ext cx="1411605" cy="224154"/>
          </a:xfrm>
          <a:prstGeom prst="rect">
            <a:avLst/>
          </a:prstGeom>
        </p:spPr>
        <p:txBody>
          <a:bodyPr vert="horz" wrap="square" lIns="0" tIns="0" rIns="0" bIns="0" rtlCol="0">
            <a:spAutoFit/>
          </a:bodyPr>
          <a:lstStyle/>
          <a:p>
            <a:pPr marL="12700">
              <a:lnSpc>
                <a:spcPts val="1645"/>
              </a:lnSpc>
            </a:pPr>
            <a:r>
              <a:rPr sz="1400" dirty="0">
                <a:solidFill>
                  <a:srgbClr val="2E3334"/>
                </a:solidFill>
                <a:latin typeface="Arial MT"/>
                <a:cs typeface="Arial MT"/>
              </a:rPr>
              <a:t>=</a:t>
            </a:r>
            <a:r>
              <a:rPr sz="1400" spc="-40" dirty="0">
                <a:solidFill>
                  <a:srgbClr val="2E3334"/>
                </a:solidFill>
                <a:latin typeface="Arial MT"/>
                <a:cs typeface="Arial MT"/>
              </a:rPr>
              <a:t> </a:t>
            </a:r>
            <a:r>
              <a:rPr sz="1400" spc="-5" dirty="0">
                <a:solidFill>
                  <a:srgbClr val="2E3334"/>
                </a:solidFill>
                <a:latin typeface="Arial MT"/>
                <a:cs typeface="Arial MT"/>
              </a:rPr>
              <a:t>Cognitive</a:t>
            </a:r>
            <a:r>
              <a:rPr sz="1400" spc="-35" dirty="0">
                <a:solidFill>
                  <a:srgbClr val="2E3334"/>
                </a:solidFill>
                <a:latin typeface="Arial MT"/>
                <a:cs typeface="Arial MT"/>
              </a:rPr>
              <a:t> </a:t>
            </a:r>
            <a:r>
              <a:rPr sz="1400" spc="-5" dirty="0">
                <a:solidFill>
                  <a:srgbClr val="2E3334"/>
                </a:solidFill>
                <a:latin typeface="Arial MT"/>
                <a:cs typeface="Arial MT"/>
              </a:rPr>
              <a:t>ELOs</a:t>
            </a:r>
            <a:endParaRPr sz="1400">
              <a:latin typeface="Arial MT"/>
              <a:cs typeface="Arial MT"/>
            </a:endParaRPr>
          </a:p>
        </p:txBody>
      </p:sp>
      <p:sp>
        <p:nvSpPr>
          <p:cNvPr id="37" name="object 37"/>
          <p:cNvSpPr txBox="1"/>
          <p:nvPr/>
        </p:nvSpPr>
        <p:spPr>
          <a:xfrm>
            <a:off x="5999721" y="6461838"/>
            <a:ext cx="1686560" cy="224154"/>
          </a:xfrm>
          <a:prstGeom prst="rect">
            <a:avLst/>
          </a:prstGeom>
        </p:spPr>
        <p:txBody>
          <a:bodyPr vert="horz" wrap="square" lIns="0" tIns="0" rIns="0" bIns="0" rtlCol="0">
            <a:spAutoFit/>
          </a:bodyPr>
          <a:lstStyle/>
          <a:p>
            <a:pPr marL="12700">
              <a:lnSpc>
                <a:spcPts val="1645"/>
              </a:lnSpc>
            </a:pPr>
            <a:r>
              <a:rPr sz="1400" dirty="0">
                <a:solidFill>
                  <a:srgbClr val="2E3334"/>
                </a:solidFill>
                <a:latin typeface="Arial MT"/>
                <a:cs typeface="Arial MT"/>
              </a:rPr>
              <a:t>=</a:t>
            </a:r>
            <a:r>
              <a:rPr sz="1400" spc="-45" dirty="0">
                <a:solidFill>
                  <a:srgbClr val="2E3334"/>
                </a:solidFill>
                <a:latin typeface="Arial MT"/>
                <a:cs typeface="Arial MT"/>
              </a:rPr>
              <a:t> </a:t>
            </a:r>
            <a:r>
              <a:rPr sz="1400" spc="-5" dirty="0">
                <a:solidFill>
                  <a:srgbClr val="2E3334"/>
                </a:solidFill>
                <a:latin typeface="Arial MT"/>
                <a:cs typeface="Arial MT"/>
              </a:rPr>
              <a:t>Performance</a:t>
            </a:r>
            <a:r>
              <a:rPr sz="1400" spc="-35" dirty="0">
                <a:solidFill>
                  <a:srgbClr val="2E3334"/>
                </a:solidFill>
                <a:latin typeface="Arial MT"/>
                <a:cs typeface="Arial MT"/>
              </a:rPr>
              <a:t> </a:t>
            </a:r>
            <a:r>
              <a:rPr sz="1400" spc="-5" dirty="0">
                <a:solidFill>
                  <a:srgbClr val="2E3334"/>
                </a:solidFill>
                <a:latin typeface="Arial MT"/>
                <a:cs typeface="Arial MT"/>
              </a:rPr>
              <a:t>ELOs</a:t>
            </a:r>
            <a:endParaRPr sz="1400">
              <a:latin typeface="Arial MT"/>
              <a:cs typeface="Arial MT"/>
            </a:endParaRPr>
          </a:p>
        </p:txBody>
      </p:sp>
      <p:sp>
        <p:nvSpPr>
          <p:cNvPr id="38" name="object 38"/>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39" name="object 39"/>
          <p:cNvSpPr txBox="1"/>
          <p:nvPr/>
        </p:nvSpPr>
        <p:spPr>
          <a:xfrm>
            <a:off x="11699684" y="6567128"/>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dirty="0">
                <a:latin typeface="Arial MT"/>
                <a:cs typeface="Arial MT"/>
              </a:rPr>
              <a:t>3</a:t>
            </a:fld>
            <a:endParaRPr sz="1200">
              <a:latin typeface="Arial MT"/>
              <a:cs typeface="Arial MT"/>
            </a:endParaRPr>
          </a:p>
        </p:txBody>
      </p:sp>
      <p:sp>
        <p:nvSpPr>
          <p:cNvPr id="31" name="object 31"/>
          <p:cNvSpPr txBox="1"/>
          <p:nvPr/>
        </p:nvSpPr>
        <p:spPr>
          <a:xfrm>
            <a:off x="1077518" y="2132076"/>
            <a:ext cx="10111740" cy="2844800"/>
          </a:xfrm>
          <a:prstGeom prst="rect">
            <a:avLst/>
          </a:prstGeom>
        </p:spPr>
        <p:txBody>
          <a:bodyPr vert="horz" wrap="square" lIns="0" tIns="79375" rIns="0" bIns="0" rtlCol="0">
            <a:spAutoFit/>
          </a:bodyPr>
          <a:lstStyle/>
          <a:p>
            <a:pPr marL="447675">
              <a:lnSpc>
                <a:spcPct val="100000"/>
              </a:lnSpc>
              <a:spcBef>
                <a:spcPts val="625"/>
              </a:spcBef>
            </a:pPr>
            <a:r>
              <a:rPr sz="1400" spc="-5" dirty="0">
                <a:latin typeface="Arial MT"/>
                <a:cs typeface="Arial MT"/>
              </a:rPr>
              <a:t>Identify</a:t>
            </a:r>
            <a:r>
              <a:rPr sz="1400" spc="-10" dirty="0">
                <a:latin typeface="Arial MT"/>
                <a:cs typeface="Arial MT"/>
              </a:rPr>
              <a:t> </a:t>
            </a:r>
            <a:r>
              <a:rPr sz="1400" spc="-5" dirty="0">
                <a:latin typeface="Arial MT"/>
                <a:cs typeface="Arial MT"/>
              </a:rPr>
              <a:t>signs</a:t>
            </a:r>
            <a:r>
              <a:rPr sz="1400" spc="-10" dirty="0">
                <a:latin typeface="Arial MT"/>
                <a:cs typeface="Arial MT"/>
              </a:rPr>
              <a:t> </a:t>
            </a:r>
            <a:r>
              <a:rPr sz="1400" spc="-5" dirty="0">
                <a:latin typeface="Arial MT"/>
                <a:cs typeface="Arial MT"/>
              </a:rPr>
              <a:t>of</a:t>
            </a:r>
            <a:r>
              <a:rPr sz="1400" spc="-10" dirty="0">
                <a:latin typeface="Arial MT"/>
                <a:cs typeface="Arial MT"/>
              </a:rPr>
              <a:t> </a:t>
            </a:r>
            <a:r>
              <a:rPr sz="1400" spc="-5" dirty="0">
                <a:latin typeface="Arial MT"/>
                <a:cs typeface="Arial MT"/>
              </a:rPr>
              <a:t>an</a:t>
            </a:r>
            <a:r>
              <a:rPr sz="1400" spc="-10" dirty="0">
                <a:latin typeface="Arial MT"/>
                <a:cs typeface="Arial MT"/>
              </a:rPr>
              <a:t> </a:t>
            </a:r>
            <a:r>
              <a:rPr sz="1400" spc="-5" dirty="0">
                <a:latin typeface="Arial MT"/>
                <a:cs typeface="Arial MT"/>
              </a:rPr>
              <a:t>airway</a:t>
            </a:r>
            <a:r>
              <a:rPr sz="1400" spc="-10" dirty="0">
                <a:latin typeface="Arial MT"/>
                <a:cs typeface="Arial MT"/>
              </a:rPr>
              <a:t> </a:t>
            </a:r>
            <a:r>
              <a:rPr sz="1400" spc="-5" dirty="0">
                <a:latin typeface="Arial MT"/>
                <a:cs typeface="Arial MT"/>
              </a:rPr>
              <a:t>obstruction.</a:t>
            </a:r>
            <a:endParaRPr sz="1400" dirty="0">
              <a:latin typeface="Arial MT"/>
              <a:cs typeface="Arial MT"/>
            </a:endParaRPr>
          </a:p>
          <a:p>
            <a:pPr marL="447675">
              <a:lnSpc>
                <a:spcPct val="100000"/>
              </a:lnSpc>
              <a:spcBef>
                <a:spcPts val="530"/>
              </a:spcBef>
            </a:pPr>
            <a:r>
              <a:rPr sz="1400" spc="-5" dirty="0">
                <a:latin typeface="Arial MT"/>
                <a:cs typeface="Arial MT"/>
              </a:rPr>
              <a:t>Identify</a:t>
            </a:r>
            <a:r>
              <a:rPr sz="1400" spc="5" dirty="0">
                <a:latin typeface="Arial MT"/>
                <a:cs typeface="Arial MT"/>
              </a:rPr>
              <a:t> </a:t>
            </a:r>
            <a:r>
              <a:rPr sz="1400" spc="-5" dirty="0">
                <a:latin typeface="Arial MT"/>
                <a:cs typeface="Arial MT"/>
              </a:rPr>
              <a:t>spinal</a:t>
            </a:r>
            <a:r>
              <a:rPr sz="1400" spc="10" dirty="0">
                <a:latin typeface="Arial MT"/>
                <a:cs typeface="Arial MT"/>
              </a:rPr>
              <a:t> </a:t>
            </a:r>
            <a:r>
              <a:rPr sz="1400" spc="-5" dirty="0">
                <a:latin typeface="Arial MT"/>
                <a:cs typeface="Arial MT"/>
              </a:rPr>
              <a:t>immobilization</a:t>
            </a:r>
            <a:r>
              <a:rPr sz="1400" spc="5" dirty="0">
                <a:latin typeface="Arial MT"/>
                <a:cs typeface="Arial MT"/>
              </a:rPr>
              <a:t> </a:t>
            </a:r>
            <a:r>
              <a:rPr sz="1400" spc="-5" dirty="0">
                <a:latin typeface="Arial MT"/>
                <a:cs typeface="Arial MT"/>
              </a:rPr>
              <a:t>considerations</a:t>
            </a:r>
            <a:r>
              <a:rPr sz="1400" spc="5" dirty="0">
                <a:latin typeface="Arial MT"/>
                <a:cs typeface="Arial MT"/>
              </a:rPr>
              <a:t> </a:t>
            </a:r>
            <a:r>
              <a:rPr sz="1400" spc="-5" dirty="0">
                <a:latin typeface="Arial MT"/>
                <a:cs typeface="Arial MT"/>
              </a:rPr>
              <a:t>for</a:t>
            </a:r>
            <a:r>
              <a:rPr sz="1400" dirty="0">
                <a:latin typeface="Arial MT"/>
                <a:cs typeface="Arial MT"/>
              </a:rPr>
              <a:t> </a:t>
            </a:r>
            <a:r>
              <a:rPr sz="1400" spc="-5" dirty="0">
                <a:latin typeface="Arial MT"/>
                <a:cs typeface="Arial MT"/>
              </a:rPr>
              <a:t>casualties</a:t>
            </a:r>
            <a:r>
              <a:rPr sz="1400" spc="5" dirty="0">
                <a:latin typeface="Arial MT"/>
                <a:cs typeface="Arial MT"/>
              </a:rPr>
              <a:t> </a:t>
            </a:r>
            <a:r>
              <a:rPr sz="1400" spc="-5" dirty="0">
                <a:latin typeface="Arial MT"/>
                <a:cs typeface="Arial MT"/>
              </a:rPr>
              <a:t>with</a:t>
            </a:r>
            <a:r>
              <a:rPr sz="1400" spc="5" dirty="0">
                <a:latin typeface="Arial MT"/>
                <a:cs typeface="Arial MT"/>
              </a:rPr>
              <a:t> </a:t>
            </a:r>
            <a:r>
              <a:rPr sz="1400" spc="-5" dirty="0">
                <a:latin typeface="Arial MT"/>
                <a:cs typeface="Arial MT"/>
              </a:rPr>
              <a:t>suspected</a:t>
            </a:r>
            <a:r>
              <a:rPr sz="1400" spc="5" dirty="0">
                <a:latin typeface="Arial MT"/>
                <a:cs typeface="Arial MT"/>
              </a:rPr>
              <a:t> </a:t>
            </a:r>
            <a:r>
              <a:rPr sz="1400" spc="-5" dirty="0">
                <a:latin typeface="Arial MT"/>
                <a:cs typeface="Arial MT"/>
              </a:rPr>
              <a:t>cervical</a:t>
            </a:r>
            <a:r>
              <a:rPr sz="1400" spc="10" dirty="0">
                <a:latin typeface="Arial MT"/>
                <a:cs typeface="Arial MT"/>
              </a:rPr>
              <a:t> </a:t>
            </a:r>
            <a:r>
              <a:rPr sz="1400" spc="-5" dirty="0">
                <a:latin typeface="Arial MT"/>
                <a:cs typeface="Arial MT"/>
              </a:rPr>
              <a:t>spine</a:t>
            </a:r>
            <a:r>
              <a:rPr sz="1400" spc="5" dirty="0">
                <a:latin typeface="Arial MT"/>
                <a:cs typeface="Arial MT"/>
              </a:rPr>
              <a:t> </a:t>
            </a:r>
            <a:r>
              <a:rPr sz="1400" spc="-5" dirty="0">
                <a:latin typeface="Arial MT"/>
                <a:cs typeface="Arial MT"/>
              </a:rPr>
              <a:t>injuries.</a:t>
            </a:r>
            <a:endParaRPr sz="1400" dirty="0">
              <a:latin typeface="Arial MT"/>
              <a:cs typeface="Arial MT"/>
            </a:endParaRPr>
          </a:p>
          <a:p>
            <a:pPr marL="447675" marR="30480">
              <a:lnSpc>
                <a:spcPct val="100000"/>
              </a:lnSpc>
              <a:spcBef>
                <a:spcPts val="625"/>
              </a:spcBef>
            </a:pPr>
            <a:r>
              <a:rPr sz="1400" spc="-5" dirty="0">
                <a:latin typeface="Arial MT"/>
                <a:cs typeface="Arial MT"/>
              </a:rPr>
              <a:t>Describe</a:t>
            </a:r>
            <a:r>
              <a:rPr sz="1400" dirty="0">
                <a:latin typeface="Arial MT"/>
                <a:cs typeface="Arial MT"/>
              </a:rPr>
              <a:t> </a:t>
            </a:r>
            <a:r>
              <a:rPr sz="1400" spc="-5" dirty="0">
                <a:latin typeface="Arial MT"/>
                <a:cs typeface="Arial MT"/>
              </a:rPr>
              <a:t>the</a:t>
            </a:r>
            <a:r>
              <a:rPr sz="1400" spc="5" dirty="0">
                <a:latin typeface="Arial MT"/>
                <a:cs typeface="Arial MT"/>
              </a:rPr>
              <a:t> </a:t>
            </a:r>
            <a:r>
              <a:rPr sz="1400" spc="-5" dirty="0">
                <a:latin typeface="Arial MT"/>
                <a:cs typeface="Arial MT"/>
              </a:rPr>
              <a:t>progressive</a:t>
            </a:r>
            <a:r>
              <a:rPr sz="1400" dirty="0">
                <a:latin typeface="Arial MT"/>
                <a:cs typeface="Arial MT"/>
              </a:rPr>
              <a:t> </a:t>
            </a:r>
            <a:r>
              <a:rPr sz="1400" spc="-5" dirty="0">
                <a:latin typeface="Arial MT"/>
                <a:cs typeface="Arial MT"/>
              </a:rPr>
              <a:t>strategies</a:t>
            </a:r>
            <a:r>
              <a:rPr sz="1400" spc="5" dirty="0">
                <a:latin typeface="Arial MT"/>
                <a:cs typeface="Arial MT"/>
              </a:rPr>
              <a:t> </a:t>
            </a:r>
            <a:r>
              <a:rPr sz="1400" spc="-5" dirty="0">
                <a:latin typeface="Arial MT"/>
                <a:cs typeface="Arial MT"/>
              </a:rPr>
              <a:t>for</a:t>
            </a:r>
            <a:r>
              <a:rPr sz="1400" dirty="0">
                <a:latin typeface="Arial MT"/>
                <a:cs typeface="Arial MT"/>
              </a:rPr>
              <a:t> </a:t>
            </a:r>
            <a:r>
              <a:rPr sz="1400" spc="-5" dirty="0">
                <a:latin typeface="Arial MT"/>
                <a:cs typeface="Arial MT"/>
              </a:rPr>
              <a:t>airway</a:t>
            </a:r>
            <a:r>
              <a:rPr sz="1400" dirty="0">
                <a:latin typeface="Arial MT"/>
                <a:cs typeface="Arial MT"/>
              </a:rPr>
              <a:t> </a:t>
            </a:r>
            <a:r>
              <a:rPr sz="1400" spc="-5" dirty="0">
                <a:latin typeface="Arial MT"/>
                <a:cs typeface="Arial MT"/>
              </a:rPr>
              <a:t>management</a:t>
            </a:r>
            <a:r>
              <a:rPr sz="1400" spc="5" dirty="0">
                <a:latin typeface="Arial MT"/>
                <a:cs typeface="Arial MT"/>
              </a:rPr>
              <a:t> </a:t>
            </a:r>
            <a:r>
              <a:rPr sz="1400" spc="-5" dirty="0">
                <a:latin typeface="Arial MT"/>
                <a:cs typeface="Arial MT"/>
              </a:rPr>
              <a:t>and</a:t>
            </a:r>
            <a:r>
              <a:rPr sz="1400" spc="5" dirty="0">
                <a:latin typeface="Arial MT"/>
                <a:cs typeface="Arial MT"/>
              </a:rPr>
              <a:t> </a:t>
            </a:r>
            <a:r>
              <a:rPr sz="1400" spc="-5" dirty="0">
                <a:latin typeface="Arial MT"/>
                <a:cs typeface="Arial MT"/>
              </a:rPr>
              <a:t>the</a:t>
            </a:r>
            <a:r>
              <a:rPr sz="1400" dirty="0">
                <a:latin typeface="Arial MT"/>
                <a:cs typeface="Arial MT"/>
              </a:rPr>
              <a:t> </a:t>
            </a:r>
            <a:r>
              <a:rPr sz="1400" spc="-5" dirty="0">
                <a:latin typeface="Arial MT"/>
                <a:cs typeface="Arial MT"/>
              </a:rPr>
              <a:t>indications,</a:t>
            </a:r>
            <a:r>
              <a:rPr sz="1400" spc="5" dirty="0">
                <a:latin typeface="Arial MT"/>
                <a:cs typeface="Arial MT"/>
              </a:rPr>
              <a:t> </a:t>
            </a:r>
            <a:r>
              <a:rPr sz="1400" spc="-5" dirty="0">
                <a:latin typeface="Arial MT"/>
                <a:cs typeface="Arial MT"/>
              </a:rPr>
              <a:t>contraindications,</a:t>
            </a:r>
            <a:r>
              <a:rPr sz="1400" dirty="0">
                <a:latin typeface="Arial MT"/>
                <a:cs typeface="Arial MT"/>
              </a:rPr>
              <a:t> </a:t>
            </a:r>
            <a:r>
              <a:rPr sz="1400" strike="sngStrike" spc="-5" dirty="0">
                <a:latin typeface="Arial MT"/>
                <a:cs typeface="Arial MT"/>
              </a:rPr>
              <a:t>and</a:t>
            </a:r>
            <a:r>
              <a:rPr sz="1400" strike="sngStrike" dirty="0">
                <a:latin typeface="Arial MT"/>
                <a:cs typeface="Arial MT"/>
              </a:rPr>
              <a:t> </a:t>
            </a:r>
            <a:r>
              <a:rPr sz="1400" strike="sngStrike" spc="-5" dirty="0">
                <a:latin typeface="Arial MT"/>
                <a:cs typeface="Arial MT"/>
              </a:rPr>
              <a:t>limitations</a:t>
            </a:r>
            <a:r>
              <a:rPr sz="1400" strike="sngStrike" spc="5" dirty="0">
                <a:latin typeface="Arial MT"/>
                <a:cs typeface="Arial MT"/>
              </a:rPr>
              <a:t> </a:t>
            </a:r>
            <a:r>
              <a:rPr sz="1400" strike="noStrike" spc="-5" dirty="0">
                <a:latin typeface="Arial MT"/>
                <a:cs typeface="Arial MT"/>
              </a:rPr>
              <a:t>of</a:t>
            </a:r>
            <a:r>
              <a:rPr sz="1400" strike="noStrike" spc="5" dirty="0">
                <a:latin typeface="Arial MT"/>
                <a:cs typeface="Arial MT"/>
              </a:rPr>
              <a:t> </a:t>
            </a:r>
            <a:r>
              <a:rPr sz="1400" strike="noStrike" spc="-5" dirty="0">
                <a:latin typeface="Arial MT"/>
                <a:cs typeface="Arial MT"/>
              </a:rPr>
              <a:t>airway </a:t>
            </a:r>
            <a:r>
              <a:rPr sz="1400" strike="noStrike" spc="-375" dirty="0">
                <a:latin typeface="Arial MT"/>
                <a:cs typeface="Arial MT"/>
              </a:rPr>
              <a:t> </a:t>
            </a:r>
            <a:r>
              <a:rPr sz="1400" strike="noStrike" spc="-5" dirty="0">
                <a:latin typeface="Arial MT"/>
                <a:cs typeface="Arial MT"/>
              </a:rPr>
              <a:t>management</a:t>
            </a:r>
            <a:r>
              <a:rPr sz="1400" strike="noStrike" spc="-10" dirty="0">
                <a:latin typeface="Arial MT"/>
                <a:cs typeface="Arial MT"/>
              </a:rPr>
              <a:t> </a:t>
            </a:r>
            <a:r>
              <a:rPr sz="1400" strike="noStrike" spc="-5" dirty="0">
                <a:latin typeface="Arial MT"/>
                <a:cs typeface="Arial MT"/>
              </a:rPr>
              <a:t>techniques </a:t>
            </a:r>
            <a:r>
              <a:rPr sz="1400" strike="noStrike" dirty="0">
                <a:latin typeface="Arial MT"/>
                <a:cs typeface="Arial MT"/>
              </a:rPr>
              <a:t>in</a:t>
            </a:r>
            <a:r>
              <a:rPr sz="1400" strike="noStrike" spc="-35" dirty="0">
                <a:latin typeface="Arial MT"/>
                <a:cs typeface="Arial MT"/>
              </a:rPr>
              <a:t> </a:t>
            </a:r>
            <a:r>
              <a:rPr sz="1400" strike="noStrike" spc="-25" dirty="0">
                <a:latin typeface="Arial MT"/>
                <a:cs typeface="Arial MT"/>
              </a:rPr>
              <a:t>Tactical</a:t>
            </a:r>
            <a:r>
              <a:rPr sz="1400" strike="noStrike" dirty="0">
                <a:latin typeface="Arial MT"/>
                <a:cs typeface="Arial MT"/>
              </a:rPr>
              <a:t> </a:t>
            </a:r>
            <a:r>
              <a:rPr sz="1400" strike="noStrike" spc="-5" dirty="0">
                <a:latin typeface="Arial MT"/>
                <a:cs typeface="Arial MT"/>
              </a:rPr>
              <a:t>Field Care.</a:t>
            </a:r>
            <a:endParaRPr sz="1400" dirty="0">
              <a:latin typeface="Arial MT"/>
              <a:cs typeface="Arial MT"/>
            </a:endParaRPr>
          </a:p>
          <a:p>
            <a:pPr marL="447675" lvl="1" indent="-410209">
              <a:lnSpc>
                <a:spcPct val="100000"/>
              </a:lnSpc>
              <a:spcBef>
                <a:spcPts val="620"/>
              </a:spcBef>
              <a:buFont typeface="Arial"/>
              <a:buAutoNum type="arabicPeriod" startAt="4"/>
              <a:tabLst>
                <a:tab pos="447675" algn="l"/>
                <a:tab pos="448309" algn="l"/>
              </a:tabLst>
            </a:pPr>
            <a:r>
              <a:rPr sz="1400" spc="-5" dirty="0">
                <a:latin typeface="Arial MT"/>
                <a:cs typeface="Arial MT"/>
              </a:rPr>
              <a:t>Demonstrate the</a:t>
            </a:r>
            <a:r>
              <a:rPr sz="1400" dirty="0">
                <a:latin typeface="Arial MT"/>
                <a:cs typeface="Arial MT"/>
              </a:rPr>
              <a:t> </a:t>
            </a:r>
            <a:r>
              <a:rPr sz="1400" spc="-5" dirty="0">
                <a:latin typeface="Arial MT"/>
                <a:cs typeface="Arial MT"/>
              </a:rPr>
              <a:t>placement of</a:t>
            </a:r>
            <a:r>
              <a:rPr sz="1400" dirty="0">
                <a:latin typeface="Arial MT"/>
                <a:cs typeface="Arial MT"/>
              </a:rPr>
              <a:t> a</a:t>
            </a:r>
            <a:r>
              <a:rPr sz="1400" spc="-5" dirty="0">
                <a:latin typeface="Arial MT"/>
                <a:cs typeface="Arial MT"/>
              </a:rPr>
              <a:t> casualty</a:t>
            </a:r>
            <a:r>
              <a:rPr sz="1400" dirty="0">
                <a:latin typeface="Arial MT"/>
                <a:cs typeface="Arial MT"/>
              </a:rPr>
              <a:t> in</a:t>
            </a:r>
            <a:r>
              <a:rPr sz="1400" spc="-5" dirty="0">
                <a:latin typeface="Arial MT"/>
                <a:cs typeface="Arial MT"/>
              </a:rPr>
              <a:t> the</a:t>
            </a:r>
            <a:r>
              <a:rPr sz="1400" dirty="0">
                <a:latin typeface="Arial MT"/>
                <a:cs typeface="Arial MT"/>
              </a:rPr>
              <a:t> </a:t>
            </a:r>
            <a:r>
              <a:rPr sz="1400" spc="-5" dirty="0">
                <a:latin typeface="Arial MT"/>
                <a:cs typeface="Arial MT"/>
              </a:rPr>
              <a:t>recovery</a:t>
            </a:r>
            <a:r>
              <a:rPr sz="1400" dirty="0">
                <a:latin typeface="Arial MT"/>
                <a:cs typeface="Arial MT"/>
              </a:rPr>
              <a:t> </a:t>
            </a:r>
            <a:r>
              <a:rPr sz="1400" spc="-5" dirty="0">
                <a:latin typeface="Arial MT"/>
                <a:cs typeface="Arial MT"/>
              </a:rPr>
              <a:t>position </a:t>
            </a:r>
            <a:r>
              <a:rPr sz="1400" dirty="0">
                <a:latin typeface="Arial MT"/>
                <a:cs typeface="Arial MT"/>
              </a:rPr>
              <a:t>in</a:t>
            </a:r>
            <a:r>
              <a:rPr sz="1400" spc="-30" dirty="0">
                <a:latin typeface="Arial MT"/>
                <a:cs typeface="Arial MT"/>
              </a:rPr>
              <a:t> </a:t>
            </a:r>
            <a:r>
              <a:rPr sz="1400" spc="-25" dirty="0">
                <a:latin typeface="Arial MT"/>
                <a:cs typeface="Arial MT"/>
              </a:rPr>
              <a:t>Tactical</a:t>
            </a:r>
            <a:r>
              <a:rPr sz="1400" dirty="0">
                <a:latin typeface="Arial MT"/>
                <a:cs typeface="Arial MT"/>
              </a:rPr>
              <a:t> </a:t>
            </a:r>
            <a:r>
              <a:rPr sz="1400" spc="-5" dirty="0">
                <a:latin typeface="Arial MT"/>
                <a:cs typeface="Arial MT"/>
              </a:rPr>
              <a:t>Field</a:t>
            </a:r>
            <a:r>
              <a:rPr sz="1400" dirty="0">
                <a:latin typeface="Arial MT"/>
                <a:cs typeface="Arial MT"/>
              </a:rPr>
              <a:t> </a:t>
            </a:r>
            <a:r>
              <a:rPr sz="1400" spc="-5" dirty="0">
                <a:latin typeface="Arial MT"/>
                <a:cs typeface="Arial MT"/>
              </a:rPr>
              <a:t>Care.</a:t>
            </a:r>
            <a:endParaRPr sz="1400" dirty="0">
              <a:latin typeface="Arial MT"/>
              <a:cs typeface="Arial MT"/>
            </a:endParaRPr>
          </a:p>
          <a:p>
            <a:pPr marL="447675" lvl="1" indent="-410209">
              <a:lnSpc>
                <a:spcPct val="100000"/>
              </a:lnSpc>
              <a:spcBef>
                <a:spcPts val="720"/>
              </a:spcBef>
              <a:buFont typeface="Arial"/>
              <a:buAutoNum type="arabicPeriod" startAt="4"/>
              <a:tabLst>
                <a:tab pos="447675" algn="l"/>
                <a:tab pos="448309" algn="l"/>
              </a:tabLst>
            </a:pPr>
            <a:r>
              <a:rPr sz="2100" spc="-7" baseline="3968" dirty="0">
                <a:latin typeface="Arial MT"/>
                <a:cs typeface="Arial MT"/>
              </a:rPr>
              <a:t>Demonstrate opening</a:t>
            </a:r>
            <a:r>
              <a:rPr sz="2100" baseline="3968" dirty="0">
                <a:latin typeface="Arial MT"/>
                <a:cs typeface="Arial MT"/>
              </a:rPr>
              <a:t> </a:t>
            </a:r>
            <a:r>
              <a:rPr sz="2100" spc="-7" baseline="3968" dirty="0">
                <a:latin typeface="Arial MT"/>
                <a:cs typeface="Arial MT"/>
              </a:rPr>
              <a:t>the</a:t>
            </a:r>
            <a:r>
              <a:rPr sz="2100" baseline="3968" dirty="0">
                <a:latin typeface="Arial MT"/>
                <a:cs typeface="Arial MT"/>
              </a:rPr>
              <a:t> </a:t>
            </a:r>
            <a:r>
              <a:rPr sz="2100" spc="-7" baseline="3968" dirty="0">
                <a:latin typeface="Arial MT"/>
                <a:cs typeface="Arial MT"/>
              </a:rPr>
              <a:t>airway</a:t>
            </a:r>
            <a:r>
              <a:rPr sz="2100" baseline="3968" dirty="0">
                <a:latin typeface="Arial MT"/>
                <a:cs typeface="Arial MT"/>
              </a:rPr>
              <a:t> </a:t>
            </a:r>
            <a:r>
              <a:rPr sz="2100" spc="-7" baseline="3968" dirty="0">
                <a:latin typeface="Arial MT"/>
                <a:cs typeface="Arial MT"/>
              </a:rPr>
              <a:t>with</a:t>
            </a:r>
            <a:r>
              <a:rPr sz="2100" baseline="3968" dirty="0">
                <a:latin typeface="Arial MT"/>
                <a:cs typeface="Arial MT"/>
              </a:rPr>
              <a:t> </a:t>
            </a:r>
            <a:r>
              <a:rPr sz="2100" spc="-7" baseline="3968" dirty="0">
                <a:latin typeface="Arial MT"/>
                <a:cs typeface="Arial MT"/>
              </a:rPr>
              <a:t>the</a:t>
            </a:r>
            <a:r>
              <a:rPr sz="2100" baseline="3968" dirty="0">
                <a:latin typeface="Arial MT"/>
                <a:cs typeface="Arial MT"/>
              </a:rPr>
              <a:t> </a:t>
            </a:r>
            <a:r>
              <a:rPr sz="2100" spc="-7" baseline="3968" dirty="0">
                <a:latin typeface="Arial MT"/>
                <a:cs typeface="Arial MT"/>
              </a:rPr>
              <a:t>head-tilt/chin-lift</a:t>
            </a:r>
            <a:r>
              <a:rPr sz="2100" baseline="3968" dirty="0">
                <a:latin typeface="Arial MT"/>
                <a:cs typeface="Arial MT"/>
              </a:rPr>
              <a:t> </a:t>
            </a:r>
            <a:r>
              <a:rPr sz="2100" spc="-7" baseline="3968" dirty="0">
                <a:latin typeface="Arial MT"/>
                <a:cs typeface="Arial MT"/>
              </a:rPr>
              <a:t>or</a:t>
            </a:r>
            <a:r>
              <a:rPr sz="2100" baseline="3968" dirty="0">
                <a:latin typeface="Arial MT"/>
                <a:cs typeface="Arial MT"/>
              </a:rPr>
              <a:t> </a:t>
            </a:r>
            <a:r>
              <a:rPr sz="2100" spc="-7" baseline="3968" dirty="0">
                <a:latin typeface="Arial MT"/>
                <a:cs typeface="Arial MT"/>
              </a:rPr>
              <a:t>jaw-thrust </a:t>
            </a:r>
            <a:r>
              <a:rPr sz="2100" spc="-22" baseline="3968" dirty="0">
                <a:latin typeface="Arial MT"/>
                <a:cs typeface="Arial MT"/>
              </a:rPr>
              <a:t>maneuver.</a:t>
            </a:r>
            <a:endParaRPr sz="2100" baseline="3968" dirty="0">
              <a:latin typeface="Arial MT"/>
              <a:cs typeface="Arial MT"/>
            </a:endParaRPr>
          </a:p>
          <a:p>
            <a:pPr marL="447675" lvl="1" indent="-410209">
              <a:lnSpc>
                <a:spcPct val="100000"/>
              </a:lnSpc>
              <a:spcBef>
                <a:spcPts val="434"/>
              </a:spcBef>
              <a:buFont typeface="Arial"/>
              <a:buAutoNum type="arabicPeriod" startAt="4"/>
              <a:tabLst>
                <a:tab pos="447675" algn="l"/>
                <a:tab pos="448309" algn="l"/>
              </a:tabLst>
            </a:pPr>
            <a:r>
              <a:rPr sz="1400" spc="-5" dirty="0">
                <a:latin typeface="Arial MT"/>
                <a:cs typeface="Arial MT"/>
              </a:rPr>
              <a:t>Demonstrate the insertion</a:t>
            </a:r>
            <a:r>
              <a:rPr sz="1400" dirty="0">
                <a:latin typeface="Arial MT"/>
                <a:cs typeface="Arial MT"/>
              </a:rPr>
              <a:t> </a:t>
            </a:r>
            <a:r>
              <a:rPr sz="1400" spc="-5" dirty="0">
                <a:latin typeface="Arial MT"/>
                <a:cs typeface="Arial MT"/>
              </a:rPr>
              <a:t>of </a:t>
            </a:r>
            <a:r>
              <a:rPr sz="1400" dirty="0">
                <a:latin typeface="Arial MT"/>
                <a:cs typeface="Arial MT"/>
              </a:rPr>
              <a:t>a </a:t>
            </a:r>
            <a:r>
              <a:rPr sz="1400" spc="-5" dirty="0">
                <a:latin typeface="Arial MT"/>
                <a:cs typeface="Arial MT"/>
              </a:rPr>
              <a:t>nasopharyngeal</a:t>
            </a:r>
            <a:r>
              <a:rPr sz="1400" dirty="0">
                <a:latin typeface="Arial MT"/>
                <a:cs typeface="Arial MT"/>
              </a:rPr>
              <a:t> </a:t>
            </a:r>
            <a:r>
              <a:rPr sz="1400" spc="-5" dirty="0">
                <a:latin typeface="Arial MT"/>
                <a:cs typeface="Arial MT"/>
              </a:rPr>
              <a:t>airway</a:t>
            </a:r>
            <a:r>
              <a:rPr sz="1400" dirty="0">
                <a:latin typeface="Arial MT"/>
                <a:cs typeface="Arial MT"/>
              </a:rPr>
              <a:t> in</a:t>
            </a:r>
            <a:r>
              <a:rPr sz="1400" spc="-5" dirty="0">
                <a:latin typeface="Arial MT"/>
                <a:cs typeface="Arial MT"/>
              </a:rPr>
              <a:t> </a:t>
            </a:r>
            <a:r>
              <a:rPr sz="1400" dirty="0">
                <a:latin typeface="Arial MT"/>
                <a:cs typeface="Arial MT"/>
              </a:rPr>
              <a:t>a </a:t>
            </a:r>
            <a:r>
              <a:rPr sz="1400" spc="-5" dirty="0">
                <a:latin typeface="Arial MT"/>
                <a:cs typeface="Arial MT"/>
              </a:rPr>
              <a:t>casualty </a:t>
            </a:r>
            <a:r>
              <a:rPr sz="1400" dirty="0">
                <a:latin typeface="Arial MT"/>
                <a:cs typeface="Arial MT"/>
              </a:rPr>
              <a:t>in</a:t>
            </a:r>
            <a:r>
              <a:rPr sz="1400" spc="-30" dirty="0">
                <a:latin typeface="Arial MT"/>
                <a:cs typeface="Arial MT"/>
              </a:rPr>
              <a:t> </a:t>
            </a:r>
            <a:r>
              <a:rPr sz="1400" spc="-25" dirty="0">
                <a:latin typeface="Arial MT"/>
                <a:cs typeface="Arial MT"/>
              </a:rPr>
              <a:t>Tactical</a:t>
            </a:r>
            <a:r>
              <a:rPr sz="1400" dirty="0">
                <a:latin typeface="Arial MT"/>
                <a:cs typeface="Arial MT"/>
              </a:rPr>
              <a:t> </a:t>
            </a:r>
            <a:r>
              <a:rPr sz="1400" spc="-5" dirty="0">
                <a:latin typeface="Arial MT"/>
                <a:cs typeface="Arial MT"/>
              </a:rPr>
              <a:t>Field</a:t>
            </a:r>
            <a:r>
              <a:rPr sz="1400" dirty="0">
                <a:latin typeface="Arial MT"/>
                <a:cs typeface="Arial MT"/>
              </a:rPr>
              <a:t> </a:t>
            </a:r>
            <a:r>
              <a:rPr sz="1400" spc="-5" dirty="0">
                <a:latin typeface="Arial MT"/>
                <a:cs typeface="Arial MT"/>
              </a:rPr>
              <a:t>Care.</a:t>
            </a:r>
            <a:endParaRPr sz="1400" dirty="0">
              <a:latin typeface="Arial MT"/>
              <a:cs typeface="Arial MT"/>
            </a:endParaRPr>
          </a:p>
          <a:p>
            <a:pPr marL="447675" lvl="1" indent="-407034">
              <a:lnSpc>
                <a:spcPct val="100000"/>
              </a:lnSpc>
              <a:spcBef>
                <a:spcPts val="625"/>
              </a:spcBef>
              <a:buFont typeface="Arial"/>
              <a:buAutoNum type="arabicPeriod" startAt="4"/>
              <a:tabLst>
                <a:tab pos="447675" algn="l"/>
                <a:tab pos="448309" algn="l"/>
              </a:tabLst>
            </a:pPr>
            <a:r>
              <a:rPr sz="1400" spc="-5" dirty="0">
                <a:latin typeface="Arial MT"/>
                <a:cs typeface="Arial MT"/>
              </a:rPr>
              <a:t>Demonstrate airway</a:t>
            </a:r>
            <a:r>
              <a:rPr sz="1400" dirty="0">
                <a:latin typeface="Arial MT"/>
                <a:cs typeface="Arial MT"/>
              </a:rPr>
              <a:t> </a:t>
            </a:r>
            <a:r>
              <a:rPr sz="1400" spc="-5" dirty="0">
                <a:latin typeface="Arial MT"/>
                <a:cs typeface="Arial MT"/>
              </a:rPr>
              <a:t>management with</a:t>
            </a:r>
            <a:r>
              <a:rPr sz="1400" dirty="0">
                <a:latin typeface="Arial MT"/>
                <a:cs typeface="Arial MT"/>
              </a:rPr>
              <a:t> </a:t>
            </a:r>
            <a:r>
              <a:rPr sz="1400" spc="-5" dirty="0">
                <a:latin typeface="Arial MT"/>
                <a:cs typeface="Arial MT"/>
              </a:rPr>
              <a:t>Manual</a:t>
            </a:r>
            <a:r>
              <a:rPr sz="1400" spc="5" dirty="0">
                <a:latin typeface="Arial MT"/>
                <a:cs typeface="Arial MT"/>
              </a:rPr>
              <a:t> </a:t>
            </a:r>
            <a:r>
              <a:rPr sz="1400" spc="-5" dirty="0">
                <a:latin typeface="Arial MT"/>
                <a:cs typeface="Arial MT"/>
              </a:rPr>
              <a:t>Suction device</a:t>
            </a:r>
            <a:r>
              <a:rPr sz="1400" dirty="0">
                <a:latin typeface="Arial MT"/>
                <a:cs typeface="Arial MT"/>
              </a:rPr>
              <a:t> in</a:t>
            </a:r>
            <a:r>
              <a:rPr sz="1400" spc="-35" dirty="0">
                <a:latin typeface="Arial MT"/>
                <a:cs typeface="Arial MT"/>
              </a:rPr>
              <a:t> </a:t>
            </a:r>
            <a:r>
              <a:rPr sz="1400" spc="-25" dirty="0">
                <a:latin typeface="Arial MT"/>
                <a:cs typeface="Arial MT"/>
              </a:rPr>
              <a:t>Tactical</a:t>
            </a:r>
            <a:r>
              <a:rPr sz="1400" spc="5" dirty="0">
                <a:latin typeface="Arial MT"/>
                <a:cs typeface="Arial MT"/>
              </a:rPr>
              <a:t> </a:t>
            </a:r>
            <a:r>
              <a:rPr sz="1400" spc="-5" dirty="0">
                <a:latin typeface="Arial MT"/>
                <a:cs typeface="Arial MT"/>
              </a:rPr>
              <a:t>Field</a:t>
            </a:r>
            <a:r>
              <a:rPr sz="1400" dirty="0">
                <a:latin typeface="Arial MT"/>
                <a:cs typeface="Arial MT"/>
              </a:rPr>
              <a:t> </a:t>
            </a:r>
            <a:r>
              <a:rPr sz="1400" spc="-5" dirty="0">
                <a:latin typeface="Arial MT"/>
                <a:cs typeface="Arial MT"/>
              </a:rPr>
              <a:t>Care.</a:t>
            </a:r>
            <a:endParaRPr sz="1400" dirty="0">
              <a:latin typeface="Arial MT"/>
              <a:cs typeface="Arial MT"/>
            </a:endParaRPr>
          </a:p>
          <a:p>
            <a:pPr marL="447675" lvl="1" indent="-410209">
              <a:lnSpc>
                <a:spcPct val="100000"/>
              </a:lnSpc>
              <a:spcBef>
                <a:spcPts val="670"/>
              </a:spcBef>
              <a:buFont typeface="Arial"/>
              <a:buAutoNum type="arabicPeriod" startAt="4"/>
              <a:tabLst>
                <a:tab pos="447675" algn="l"/>
                <a:tab pos="448309" algn="l"/>
              </a:tabLst>
            </a:pPr>
            <a:r>
              <a:rPr sz="2100" spc="-7" baseline="1984" dirty="0">
                <a:latin typeface="Arial MT"/>
                <a:cs typeface="Arial MT"/>
              </a:rPr>
              <a:t>Demonstrate airway</a:t>
            </a:r>
            <a:r>
              <a:rPr sz="2100" baseline="1984" dirty="0">
                <a:latin typeface="Arial MT"/>
                <a:cs typeface="Arial MT"/>
              </a:rPr>
              <a:t> </a:t>
            </a:r>
            <a:r>
              <a:rPr sz="2100" spc="-7" baseline="1984" dirty="0">
                <a:latin typeface="Arial MT"/>
                <a:cs typeface="Arial MT"/>
              </a:rPr>
              <a:t>management</a:t>
            </a:r>
            <a:r>
              <a:rPr sz="2100" baseline="1984" dirty="0">
                <a:latin typeface="Arial MT"/>
                <a:cs typeface="Arial MT"/>
              </a:rPr>
              <a:t> </a:t>
            </a:r>
            <a:r>
              <a:rPr sz="2100" spc="-7" baseline="1984" dirty="0">
                <a:latin typeface="Arial MT"/>
                <a:cs typeface="Arial MT"/>
              </a:rPr>
              <a:t>with</a:t>
            </a:r>
            <a:r>
              <a:rPr sz="2100" baseline="1984" dirty="0">
                <a:latin typeface="Arial MT"/>
                <a:cs typeface="Arial MT"/>
              </a:rPr>
              <a:t> </a:t>
            </a:r>
            <a:r>
              <a:rPr sz="2100" spc="-7" baseline="1984" dirty="0">
                <a:latin typeface="Arial MT"/>
                <a:cs typeface="Arial MT"/>
              </a:rPr>
              <a:t>Mechanical</a:t>
            </a:r>
            <a:r>
              <a:rPr sz="2100" spc="7" baseline="1984" dirty="0">
                <a:latin typeface="Arial MT"/>
                <a:cs typeface="Arial MT"/>
              </a:rPr>
              <a:t> </a:t>
            </a:r>
            <a:r>
              <a:rPr sz="2100" spc="-7" baseline="1984" dirty="0">
                <a:latin typeface="Arial MT"/>
                <a:cs typeface="Arial MT"/>
              </a:rPr>
              <a:t>Suction</a:t>
            </a:r>
            <a:r>
              <a:rPr sz="2100" baseline="1984" dirty="0">
                <a:latin typeface="Arial MT"/>
                <a:cs typeface="Arial MT"/>
              </a:rPr>
              <a:t> </a:t>
            </a:r>
            <a:r>
              <a:rPr sz="2100" spc="-7" baseline="1984" dirty="0">
                <a:latin typeface="Arial MT"/>
                <a:cs typeface="Arial MT"/>
              </a:rPr>
              <a:t>device</a:t>
            </a:r>
            <a:r>
              <a:rPr sz="2100" baseline="1984" dirty="0">
                <a:latin typeface="Arial MT"/>
                <a:cs typeface="Arial MT"/>
              </a:rPr>
              <a:t> in</a:t>
            </a:r>
            <a:r>
              <a:rPr sz="2100" spc="-44" baseline="1984" dirty="0">
                <a:latin typeface="Arial MT"/>
                <a:cs typeface="Arial MT"/>
              </a:rPr>
              <a:t> </a:t>
            </a:r>
            <a:r>
              <a:rPr sz="2100" spc="-37" baseline="1984" dirty="0">
                <a:latin typeface="Arial MT"/>
                <a:cs typeface="Arial MT"/>
              </a:rPr>
              <a:t>Tactical</a:t>
            </a:r>
            <a:r>
              <a:rPr sz="2100" spc="7" baseline="1984" dirty="0">
                <a:latin typeface="Arial MT"/>
                <a:cs typeface="Arial MT"/>
              </a:rPr>
              <a:t> </a:t>
            </a:r>
            <a:r>
              <a:rPr sz="2100" spc="-7" baseline="1984" dirty="0">
                <a:latin typeface="Arial MT"/>
                <a:cs typeface="Arial MT"/>
              </a:rPr>
              <a:t>Field Care.</a:t>
            </a:r>
            <a:endParaRPr sz="2100" baseline="1984" dirty="0">
              <a:latin typeface="Arial MT"/>
              <a:cs typeface="Arial MT"/>
            </a:endParaRPr>
          </a:p>
          <a:p>
            <a:pPr marL="447675" lvl="1" indent="-410209">
              <a:lnSpc>
                <a:spcPct val="100000"/>
              </a:lnSpc>
              <a:spcBef>
                <a:spcPts val="650"/>
              </a:spcBef>
              <a:buFont typeface="Arial"/>
              <a:buAutoNum type="arabicPeriod" startAt="4"/>
              <a:tabLst>
                <a:tab pos="447675" algn="l"/>
                <a:tab pos="448309" algn="l"/>
              </a:tabLst>
            </a:pPr>
            <a:r>
              <a:rPr sz="2100" spc="-7" baseline="3968" dirty="0">
                <a:latin typeface="Arial MT"/>
                <a:cs typeface="Arial MT"/>
              </a:rPr>
              <a:t>Demonstrate the</a:t>
            </a:r>
            <a:r>
              <a:rPr sz="2100" baseline="3968" dirty="0">
                <a:latin typeface="Arial MT"/>
                <a:cs typeface="Arial MT"/>
              </a:rPr>
              <a:t> </a:t>
            </a:r>
            <a:r>
              <a:rPr sz="2100" spc="-7" baseline="3968" dirty="0">
                <a:latin typeface="Arial MT"/>
                <a:cs typeface="Arial MT"/>
              </a:rPr>
              <a:t>insertion</a:t>
            </a:r>
            <a:r>
              <a:rPr sz="2100" baseline="3968" dirty="0">
                <a:latin typeface="Arial MT"/>
                <a:cs typeface="Arial MT"/>
              </a:rPr>
              <a:t> </a:t>
            </a:r>
            <a:r>
              <a:rPr sz="2100" spc="-7" baseline="3968" dirty="0">
                <a:latin typeface="Arial MT"/>
                <a:cs typeface="Arial MT"/>
              </a:rPr>
              <a:t>of</a:t>
            </a:r>
            <a:r>
              <a:rPr sz="2100" baseline="3968" dirty="0">
                <a:latin typeface="Arial MT"/>
                <a:cs typeface="Arial MT"/>
              </a:rPr>
              <a:t> a </a:t>
            </a:r>
            <a:r>
              <a:rPr sz="2100" spc="-7" baseline="3968" dirty="0">
                <a:latin typeface="Arial MT"/>
                <a:cs typeface="Arial MT"/>
              </a:rPr>
              <a:t>CoTCCC-recommended extraglottic</a:t>
            </a:r>
            <a:r>
              <a:rPr sz="2100" baseline="3968" dirty="0">
                <a:latin typeface="Arial MT"/>
                <a:cs typeface="Arial MT"/>
              </a:rPr>
              <a:t> </a:t>
            </a:r>
            <a:r>
              <a:rPr sz="2100" spc="-7" baseline="3968" dirty="0">
                <a:latin typeface="Arial MT"/>
                <a:cs typeface="Arial MT"/>
              </a:rPr>
              <a:t>airway </a:t>
            </a:r>
            <a:r>
              <a:rPr sz="2100" baseline="3968" dirty="0">
                <a:latin typeface="Arial MT"/>
                <a:cs typeface="Arial MT"/>
              </a:rPr>
              <a:t>in a </a:t>
            </a:r>
            <a:r>
              <a:rPr sz="2100" spc="-7" baseline="3968" dirty="0">
                <a:latin typeface="Arial MT"/>
                <a:cs typeface="Arial MT"/>
              </a:rPr>
              <a:t>trauma</a:t>
            </a:r>
            <a:r>
              <a:rPr sz="2100" baseline="3968" dirty="0">
                <a:latin typeface="Arial MT"/>
                <a:cs typeface="Arial MT"/>
              </a:rPr>
              <a:t> </a:t>
            </a:r>
            <a:r>
              <a:rPr sz="2100" spc="-7" baseline="3968" dirty="0">
                <a:latin typeface="Arial MT"/>
                <a:cs typeface="Arial MT"/>
              </a:rPr>
              <a:t>casualty</a:t>
            </a:r>
            <a:r>
              <a:rPr sz="2100" baseline="3968" dirty="0">
                <a:latin typeface="Arial MT"/>
                <a:cs typeface="Arial MT"/>
              </a:rPr>
              <a:t> in</a:t>
            </a:r>
            <a:r>
              <a:rPr sz="2100" spc="-44" baseline="3968" dirty="0">
                <a:latin typeface="Arial MT"/>
                <a:cs typeface="Arial MT"/>
              </a:rPr>
              <a:t> </a:t>
            </a:r>
            <a:r>
              <a:rPr sz="2100" spc="-37" baseline="3968" dirty="0">
                <a:latin typeface="Arial MT"/>
                <a:cs typeface="Arial MT"/>
              </a:rPr>
              <a:t>Tactical</a:t>
            </a:r>
            <a:r>
              <a:rPr sz="2100" spc="7" baseline="3968" dirty="0">
                <a:latin typeface="Arial MT"/>
                <a:cs typeface="Arial MT"/>
              </a:rPr>
              <a:t> </a:t>
            </a:r>
            <a:r>
              <a:rPr sz="2100" spc="-7" baseline="3968" dirty="0">
                <a:latin typeface="Arial MT"/>
                <a:cs typeface="Arial MT"/>
              </a:rPr>
              <a:t>Field Care.</a:t>
            </a:r>
            <a:endParaRPr sz="2100" baseline="3968" dirty="0">
              <a:latin typeface="Arial MT"/>
              <a:cs typeface="Arial MT"/>
            </a:endParaRPr>
          </a:p>
        </p:txBody>
      </p:sp>
      <p:sp>
        <p:nvSpPr>
          <p:cNvPr id="32" name="object 32"/>
          <p:cNvSpPr txBox="1"/>
          <p:nvPr/>
        </p:nvSpPr>
        <p:spPr>
          <a:xfrm>
            <a:off x="1102917" y="5018532"/>
            <a:ext cx="9249410" cy="238760"/>
          </a:xfrm>
          <a:prstGeom prst="rect">
            <a:avLst/>
          </a:prstGeom>
        </p:spPr>
        <p:txBody>
          <a:bodyPr vert="horz" wrap="square" lIns="0" tIns="12700" rIns="0" bIns="0" rtlCol="0">
            <a:spAutoFit/>
          </a:bodyPr>
          <a:lstStyle/>
          <a:p>
            <a:pPr marL="12700">
              <a:lnSpc>
                <a:spcPct val="100000"/>
              </a:lnSpc>
              <a:spcBef>
                <a:spcPts val="100"/>
              </a:spcBef>
            </a:pPr>
            <a:r>
              <a:rPr sz="2100" b="1" spc="-7" baseline="1984" dirty="0">
                <a:latin typeface="Arial"/>
                <a:cs typeface="Arial"/>
              </a:rPr>
              <a:t>7.10</a:t>
            </a:r>
            <a:r>
              <a:rPr sz="2100" b="1" spc="187" baseline="1984" dirty="0">
                <a:latin typeface="Arial"/>
                <a:cs typeface="Arial"/>
              </a:rPr>
              <a:t> </a:t>
            </a:r>
            <a:r>
              <a:rPr sz="1400" spc="-5" dirty="0">
                <a:latin typeface="Arial MT"/>
                <a:cs typeface="Arial MT"/>
              </a:rPr>
              <a:t>Identify</a:t>
            </a:r>
            <a:r>
              <a:rPr sz="1400" spc="5" dirty="0">
                <a:latin typeface="Arial MT"/>
                <a:cs typeface="Arial MT"/>
              </a:rPr>
              <a:t> </a:t>
            </a:r>
            <a:r>
              <a:rPr sz="1400" spc="-5" dirty="0">
                <a:latin typeface="Arial MT"/>
                <a:cs typeface="Arial MT"/>
              </a:rPr>
              <a:t>the</a:t>
            </a:r>
            <a:r>
              <a:rPr sz="1400" dirty="0">
                <a:latin typeface="Arial MT"/>
                <a:cs typeface="Arial MT"/>
              </a:rPr>
              <a:t> </a:t>
            </a:r>
            <a:r>
              <a:rPr sz="1400" spc="-5" dirty="0">
                <a:latin typeface="Arial MT"/>
                <a:cs typeface="Arial MT"/>
              </a:rPr>
              <a:t>indications,</a:t>
            </a:r>
            <a:r>
              <a:rPr sz="1400" dirty="0">
                <a:latin typeface="Arial MT"/>
                <a:cs typeface="Arial MT"/>
              </a:rPr>
              <a:t> </a:t>
            </a:r>
            <a:r>
              <a:rPr sz="1400" spc="-5" dirty="0">
                <a:latin typeface="Arial MT"/>
                <a:cs typeface="Arial MT"/>
              </a:rPr>
              <a:t>contraindications,</a:t>
            </a:r>
            <a:r>
              <a:rPr sz="1400" dirty="0">
                <a:latin typeface="Arial MT"/>
                <a:cs typeface="Arial MT"/>
              </a:rPr>
              <a:t> </a:t>
            </a:r>
            <a:r>
              <a:rPr sz="1400" spc="-5" dirty="0">
                <a:latin typeface="Arial MT"/>
                <a:cs typeface="Arial MT"/>
              </a:rPr>
              <a:t>and</a:t>
            </a:r>
            <a:r>
              <a:rPr sz="1400" spc="5" dirty="0">
                <a:latin typeface="Arial MT"/>
                <a:cs typeface="Arial MT"/>
              </a:rPr>
              <a:t> </a:t>
            </a:r>
            <a:r>
              <a:rPr sz="1400" spc="-5" dirty="0">
                <a:latin typeface="Arial MT"/>
                <a:cs typeface="Arial MT"/>
              </a:rPr>
              <a:t>techniques</a:t>
            </a:r>
            <a:r>
              <a:rPr sz="1400" dirty="0">
                <a:latin typeface="Arial MT"/>
                <a:cs typeface="Arial MT"/>
              </a:rPr>
              <a:t> </a:t>
            </a:r>
            <a:r>
              <a:rPr sz="1400" spc="-5" dirty="0">
                <a:latin typeface="Arial MT"/>
                <a:cs typeface="Arial MT"/>
              </a:rPr>
              <a:t>for performing</a:t>
            </a:r>
            <a:r>
              <a:rPr sz="1400" dirty="0">
                <a:latin typeface="Arial MT"/>
                <a:cs typeface="Arial MT"/>
              </a:rPr>
              <a:t> </a:t>
            </a:r>
            <a:r>
              <a:rPr sz="1400" spc="-5" dirty="0">
                <a:latin typeface="Arial MT"/>
                <a:cs typeface="Arial MT"/>
              </a:rPr>
              <a:t>cricothyroidotomy</a:t>
            </a:r>
            <a:r>
              <a:rPr sz="1400" spc="5" dirty="0">
                <a:latin typeface="Arial MT"/>
                <a:cs typeface="Arial MT"/>
              </a:rPr>
              <a:t> </a:t>
            </a:r>
            <a:r>
              <a:rPr sz="1400" dirty="0">
                <a:latin typeface="Arial MT"/>
                <a:cs typeface="Arial MT"/>
              </a:rPr>
              <a:t>in</a:t>
            </a:r>
            <a:r>
              <a:rPr sz="1400" spc="-30" dirty="0">
                <a:latin typeface="Arial MT"/>
                <a:cs typeface="Arial MT"/>
              </a:rPr>
              <a:t> </a:t>
            </a:r>
            <a:r>
              <a:rPr sz="1400" spc="-25" dirty="0">
                <a:latin typeface="Arial MT"/>
                <a:cs typeface="Arial MT"/>
              </a:rPr>
              <a:t>Tactical</a:t>
            </a:r>
            <a:r>
              <a:rPr sz="1400" spc="5" dirty="0">
                <a:latin typeface="Arial MT"/>
                <a:cs typeface="Arial MT"/>
              </a:rPr>
              <a:t> </a:t>
            </a:r>
            <a:r>
              <a:rPr sz="1400" spc="-5" dirty="0">
                <a:latin typeface="Arial MT"/>
                <a:cs typeface="Arial MT"/>
              </a:rPr>
              <a:t>Field</a:t>
            </a:r>
            <a:r>
              <a:rPr sz="1400" spc="5" dirty="0">
                <a:latin typeface="Arial MT"/>
                <a:cs typeface="Arial MT"/>
              </a:rPr>
              <a:t> </a:t>
            </a:r>
            <a:r>
              <a:rPr sz="1400" spc="-5" dirty="0">
                <a:latin typeface="Arial MT"/>
                <a:cs typeface="Arial MT"/>
              </a:rPr>
              <a:t>Care.</a:t>
            </a:r>
            <a:endParaRPr sz="1400">
              <a:latin typeface="Arial MT"/>
              <a:cs typeface="Arial MT"/>
            </a:endParaRPr>
          </a:p>
        </p:txBody>
      </p:sp>
      <p:pic>
        <p:nvPicPr>
          <p:cNvPr id="43" name="Picture 42">
            <a:extLst>
              <a:ext uri="{FF2B5EF4-FFF2-40B4-BE49-F238E27FC236}">
                <a16:creationId xmlns:a16="http://schemas.microsoft.com/office/drawing/2014/main" id="{747D6072-9955-9AC8-CDDF-A3570A25DCF8}"/>
              </a:ext>
            </a:extLst>
          </p:cNvPr>
          <p:cNvPicPr>
            <a:picLocks noChangeAspect="1"/>
          </p:cNvPicPr>
          <p:nvPr/>
        </p:nvPicPr>
        <p:blipFill>
          <a:blip r:embed="rId19"/>
          <a:stretch>
            <a:fillRect/>
          </a:stretch>
        </p:blipFill>
        <p:spPr>
          <a:xfrm>
            <a:off x="24182" y="0"/>
            <a:ext cx="12167818" cy="6858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20"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p:txBody>
      </p:sp>
      <p:pic>
        <p:nvPicPr>
          <p:cNvPr id="3" name="object 3"/>
          <p:cNvPicPr/>
          <p:nvPr/>
        </p:nvPicPr>
        <p:blipFill>
          <a:blip r:embed="rId3" cstate="print"/>
          <a:stretch>
            <a:fillRect/>
          </a:stretch>
        </p:blipFill>
        <p:spPr>
          <a:xfrm>
            <a:off x="309069" y="255193"/>
            <a:ext cx="1173007" cy="656424"/>
          </a:xfrm>
          <a:prstGeom prst="rect">
            <a:avLst/>
          </a:prstGeom>
        </p:spPr>
      </p:pic>
      <p:grpSp>
        <p:nvGrpSpPr>
          <p:cNvPr id="4" name="object 4"/>
          <p:cNvGrpSpPr/>
          <p:nvPr/>
        </p:nvGrpSpPr>
        <p:grpSpPr>
          <a:xfrm>
            <a:off x="397381" y="1254505"/>
            <a:ext cx="11531600" cy="4741545"/>
            <a:chOff x="397381" y="1254505"/>
            <a:chExt cx="11531600" cy="4741545"/>
          </a:xfrm>
        </p:grpSpPr>
        <p:pic>
          <p:nvPicPr>
            <p:cNvPr id="5" name="object 5"/>
            <p:cNvPicPr/>
            <p:nvPr/>
          </p:nvPicPr>
          <p:blipFill>
            <a:blip r:embed="rId4" cstate="print"/>
            <a:stretch>
              <a:fillRect/>
            </a:stretch>
          </p:blipFill>
          <p:spPr>
            <a:xfrm>
              <a:off x="743563" y="2658325"/>
              <a:ext cx="170379" cy="170383"/>
            </a:xfrm>
            <a:prstGeom prst="rect">
              <a:avLst/>
            </a:prstGeom>
          </p:spPr>
        </p:pic>
        <p:pic>
          <p:nvPicPr>
            <p:cNvPr id="6" name="object 6"/>
            <p:cNvPicPr/>
            <p:nvPr/>
          </p:nvPicPr>
          <p:blipFill>
            <a:blip r:embed="rId5" cstate="print"/>
            <a:stretch>
              <a:fillRect/>
            </a:stretch>
          </p:blipFill>
          <p:spPr>
            <a:xfrm>
              <a:off x="737212" y="2651982"/>
              <a:ext cx="183079" cy="183079"/>
            </a:xfrm>
            <a:prstGeom prst="rect">
              <a:avLst/>
            </a:prstGeom>
          </p:spPr>
        </p:pic>
        <p:pic>
          <p:nvPicPr>
            <p:cNvPr id="7" name="object 7"/>
            <p:cNvPicPr/>
            <p:nvPr/>
          </p:nvPicPr>
          <p:blipFill>
            <a:blip r:embed="rId6" cstate="print"/>
            <a:stretch>
              <a:fillRect/>
            </a:stretch>
          </p:blipFill>
          <p:spPr>
            <a:xfrm>
              <a:off x="737212" y="2210288"/>
              <a:ext cx="183079" cy="183079"/>
            </a:xfrm>
            <a:prstGeom prst="rect">
              <a:avLst/>
            </a:prstGeom>
          </p:spPr>
        </p:pic>
        <p:pic>
          <p:nvPicPr>
            <p:cNvPr id="8" name="object 8"/>
            <p:cNvPicPr/>
            <p:nvPr/>
          </p:nvPicPr>
          <p:blipFill>
            <a:blip r:embed="rId7" cstate="print"/>
            <a:stretch>
              <a:fillRect/>
            </a:stretch>
          </p:blipFill>
          <p:spPr>
            <a:xfrm>
              <a:off x="737212" y="2944386"/>
              <a:ext cx="183079" cy="183079"/>
            </a:xfrm>
            <a:prstGeom prst="rect">
              <a:avLst/>
            </a:prstGeom>
          </p:spPr>
        </p:pic>
        <p:pic>
          <p:nvPicPr>
            <p:cNvPr id="9" name="object 9"/>
            <p:cNvPicPr/>
            <p:nvPr/>
          </p:nvPicPr>
          <p:blipFill>
            <a:blip r:embed="rId8" cstate="print"/>
            <a:stretch>
              <a:fillRect/>
            </a:stretch>
          </p:blipFill>
          <p:spPr>
            <a:xfrm>
              <a:off x="737212" y="3288442"/>
              <a:ext cx="183079" cy="183079"/>
            </a:xfrm>
            <a:prstGeom prst="rect">
              <a:avLst/>
            </a:prstGeom>
          </p:spPr>
        </p:pic>
        <p:pic>
          <p:nvPicPr>
            <p:cNvPr id="10" name="object 10"/>
            <p:cNvPicPr/>
            <p:nvPr/>
          </p:nvPicPr>
          <p:blipFill>
            <a:blip r:embed="rId9" cstate="print"/>
            <a:stretch>
              <a:fillRect/>
            </a:stretch>
          </p:blipFill>
          <p:spPr>
            <a:xfrm>
              <a:off x="737212" y="3599186"/>
              <a:ext cx="183079" cy="183079"/>
            </a:xfrm>
            <a:prstGeom prst="rect">
              <a:avLst/>
            </a:prstGeom>
          </p:spPr>
        </p:pic>
        <p:pic>
          <p:nvPicPr>
            <p:cNvPr id="11" name="object 11"/>
            <p:cNvPicPr/>
            <p:nvPr/>
          </p:nvPicPr>
          <p:blipFill>
            <a:blip r:embed="rId9" cstate="print"/>
            <a:stretch>
              <a:fillRect/>
            </a:stretch>
          </p:blipFill>
          <p:spPr>
            <a:xfrm>
              <a:off x="737212" y="5117560"/>
              <a:ext cx="183079" cy="183079"/>
            </a:xfrm>
            <a:prstGeom prst="rect">
              <a:avLst/>
            </a:prstGeom>
          </p:spPr>
        </p:pic>
        <p:pic>
          <p:nvPicPr>
            <p:cNvPr id="12" name="object 12"/>
            <p:cNvPicPr/>
            <p:nvPr/>
          </p:nvPicPr>
          <p:blipFill>
            <a:blip r:embed="rId9" cstate="print"/>
            <a:stretch>
              <a:fillRect/>
            </a:stretch>
          </p:blipFill>
          <p:spPr>
            <a:xfrm>
              <a:off x="737212" y="3903287"/>
              <a:ext cx="183079" cy="183079"/>
            </a:xfrm>
            <a:prstGeom prst="rect">
              <a:avLst/>
            </a:prstGeom>
          </p:spPr>
        </p:pic>
        <p:pic>
          <p:nvPicPr>
            <p:cNvPr id="13" name="object 13"/>
            <p:cNvPicPr/>
            <p:nvPr/>
          </p:nvPicPr>
          <p:blipFill>
            <a:blip r:embed="rId10" cstate="print"/>
            <a:stretch>
              <a:fillRect/>
            </a:stretch>
          </p:blipFill>
          <p:spPr>
            <a:xfrm>
              <a:off x="743563" y="4510214"/>
              <a:ext cx="170379" cy="170383"/>
            </a:xfrm>
            <a:prstGeom prst="rect">
              <a:avLst/>
            </a:prstGeom>
          </p:spPr>
        </p:pic>
        <p:pic>
          <p:nvPicPr>
            <p:cNvPr id="14" name="object 14"/>
            <p:cNvPicPr/>
            <p:nvPr/>
          </p:nvPicPr>
          <p:blipFill>
            <a:blip r:embed="rId5" cstate="print"/>
            <a:stretch>
              <a:fillRect/>
            </a:stretch>
          </p:blipFill>
          <p:spPr>
            <a:xfrm>
              <a:off x="737212" y="4503870"/>
              <a:ext cx="183079" cy="183079"/>
            </a:xfrm>
            <a:prstGeom prst="rect">
              <a:avLst/>
            </a:prstGeom>
          </p:spPr>
        </p:pic>
        <p:pic>
          <p:nvPicPr>
            <p:cNvPr id="15" name="object 15"/>
            <p:cNvPicPr/>
            <p:nvPr/>
          </p:nvPicPr>
          <p:blipFill>
            <a:blip r:embed="rId11" cstate="print"/>
            <a:stretch>
              <a:fillRect/>
            </a:stretch>
          </p:blipFill>
          <p:spPr>
            <a:xfrm>
              <a:off x="743563" y="4202442"/>
              <a:ext cx="170379" cy="170383"/>
            </a:xfrm>
            <a:prstGeom prst="rect">
              <a:avLst/>
            </a:prstGeom>
          </p:spPr>
        </p:pic>
        <p:pic>
          <p:nvPicPr>
            <p:cNvPr id="16" name="object 16"/>
            <p:cNvPicPr/>
            <p:nvPr/>
          </p:nvPicPr>
          <p:blipFill>
            <a:blip r:embed="rId12" cstate="print"/>
            <a:stretch>
              <a:fillRect/>
            </a:stretch>
          </p:blipFill>
          <p:spPr>
            <a:xfrm>
              <a:off x="737212" y="4196086"/>
              <a:ext cx="183079" cy="183079"/>
            </a:xfrm>
            <a:prstGeom prst="rect">
              <a:avLst/>
            </a:prstGeom>
          </p:spPr>
        </p:pic>
        <p:sp>
          <p:nvSpPr>
            <p:cNvPr id="17" name="object 17"/>
            <p:cNvSpPr/>
            <p:nvPr/>
          </p:nvSpPr>
          <p:spPr>
            <a:xfrm>
              <a:off x="411669" y="1268793"/>
              <a:ext cx="11503025" cy="4712970"/>
            </a:xfrm>
            <a:custGeom>
              <a:avLst/>
              <a:gdLst/>
              <a:ahLst/>
              <a:cxnLst/>
              <a:rect l="l" t="t" r="r" b="b"/>
              <a:pathLst>
                <a:path w="11503025" h="4712970">
                  <a:moveTo>
                    <a:pt x="0" y="150580"/>
                  </a:moveTo>
                  <a:lnTo>
                    <a:pt x="7676" y="102985"/>
                  </a:lnTo>
                  <a:lnTo>
                    <a:pt x="29053" y="61649"/>
                  </a:lnTo>
                  <a:lnTo>
                    <a:pt x="61649" y="29053"/>
                  </a:lnTo>
                  <a:lnTo>
                    <a:pt x="102985" y="7676"/>
                  </a:lnTo>
                  <a:lnTo>
                    <a:pt x="150580" y="0"/>
                  </a:lnTo>
                  <a:lnTo>
                    <a:pt x="11352406" y="0"/>
                  </a:lnTo>
                  <a:lnTo>
                    <a:pt x="11399979" y="7676"/>
                  </a:lnTo>
                  <a:lnTo>
                    <a:pt x="11441316" y="29053"/>
                  </a:lnTo>
                  <a:lnTo>
                    <a:pt x="11473928" y="61649"/>
                  </a:lnTo>
                  <a:lnTo>
                    <a:pt x="11495321" y="102985"/>
                  </a:lnTo>
                  <a:lnTo>
                    <a:pt x="11503006" y="150580"/>
                  </a:lnTo>
                  <a:lnTo>
                    <a:pt x="11503006" y="4562392"/>
                  </a:lnTo>
                  <a:lnTo>
                    <a:pt x="11495321" y="4609986"/>
                  </a:lnTo>
                  <a:lnTo>
                    <a:pt x="11473928" y="4651321"/>
                  </a:lnTo>
                  <a:lnTo>
                    <a:pt x="11441316" y="4683918"/>
                  </a:lnTo>
                  <a:lnTo>
                    <a:pt x="11399979" y="4705295"/>
                  </a:lnTo>
                  <a:lnTo>
                    <a:pt x="11352406" y="4712972"/>
                  </a:lnTo>
                  <a:lnTo>
                    <a:pt x="150580" y="4712972"/>
                  </a:lnTo>
                  <a:lnTo>
                    <a:pt x="102985" y="4705295"/>
                  </a:lnTo>
                  <a:lnTo>
                    <a:pt x="61649" y="4683918"/>
                  </a:lnTo>
                  <a:lnTo>
                    <a:pt x="29053" y="4651321"/>
                  </a:lnTo>
                  <a:lnTo>
                    <a:pt x="7676" y="4609986"/>
                  </a:lnTo>
                  <a:lnTo>
                    <a:pt x="0" y="4562392"/>
                  </a:lnTo>
                  <a:lnTo>
                    <a:pt x="0" y="150580"/>
                  </a:lnTo>
                  <a:close/>
                </a:path>
              </a:pathLst>
            </a:custGeom>
            <a:ln w="28575">
              <a:solidFill>
                <a:srgbClr val="D8D9D8"/>
              </a:solidFill>
            </a:ln>
          </p:spPr>
          <p:txBody>
            <a:bodyPr wrap="square" lIns="0" tIns="0" rIns="0" bIns="0" rtlCol="0"/>
            <a:lstStyle/>
            <a:p>
              <a:endParaRPr/>
            </a:p>
          </p:txBody>
        </p:sp>
        <p:sp>
          <p:nvSpPr>
            <p:cNvPr id="18" name="object 18"/>
            <p:cNvSpPr/>
            <p:nvPr/>
          </p:nvSpPr>
          <p:spPr>
            <a:xfrm>
              <a:off x="706456" y="2020087"/>
              <a:ext cx="10863580" cy="0"/>
            </a:xfrm>
            <a:custGeom>
              <a:avLst/>
              <a:gdLst/>
              <a:ahLst/>
              <a:cxnLst/>
              <a:rect l="l" t="t" r="r" b="b"/>
              <a:pathLst>
                <a:path w="10863580">
                  <a:moveTo>
                    <a:pt x="0" y="0"/>
                  </a:moveTo>
                  <a:lnTo>
                    <a:pt x="10863306" y="1"/>
                  </a:lnTo>
                </a:path>
              </a:pathLst>
            </a:custGeom>
            <a:ln w="28575">
              <a:solidFill>
                <a:srgbClr val="8A8C8C"/>
              </a:solidFill>
            </a:ln>
          </p:spPr>
          <p:txBody>
            <a:bodyPr wrap="square" lIns="0" tIns="0" rIns="0" bIns="0" rtlCol="0"/>
            <a:lstStyle/>
            <a:p>
              <a:endParaRPr/>
            </a:p>
          </p:txBody>
        </p:sp>
      </p:grpSp>
      <p:sp>
        <p:nvSpPr>
          <p:cNvPr id="19" name="object 19"/>
          <p:cNvSpPr txBox="1"/>
          <p:nvPr/>
        </p:nvSpPr>
        <p:spPr>
          <a:xfrm>
            <a:off x="685312" y="1418844"/>
            <a:ext cx="308610" cy="330200"/>
          </a:xfrm>
          <a:prstGeom prst="rect">
            <a:avLst/>
          </a:prstGeom>
        </p:spPr>
        <p:txBody>
          <a:bodyPr vert="horz" wrap="square" lIns="0" tIns="12700" rIns="0" bIns="0" rtlCol="0">
            <a:spAutoFit/>
          </a:bodyPr>
          <a:lstStyle/>
          <a:p>
            <a:pPr marL="12700">
              <a:lnSpc>
                <a:spcPct val="100000"/>
              </a:lnSpc>
              <a:spcBef>
                <a:spcPts val="100"/>
              </a:spcBef>
            </a:pPr>
            <a:r>
              <a:rPr sz="2000" b="1" dirty="0">
                <a:solidFill>
                  <a:srgbClr val="CD9147"/>
                </a:solidFill>
                <a:latin typeface="Arial"/>
                <a:cs typeface="Arial"/>
              </a:rPr>
              <a:t>07</a:t>
            </a:r>
            <a:endParaRPr sz="2000">
              <a:latin typeface="Arial"/>
              <a:cs typeface="Arial"/>
            </a:endParaRPr>
          </a:p>
        </p:txBody>
      </p:sp>
      <p:sp>
        <p:nvSpPr>
          <p:cNvPr id="20" name="object 20"/>
          <p:cNvSpPr txBox="1"/>
          <p:nvPr/>
        </p:nvSpPr>
        <p:spPr>
          <a:xfrm>
            <a:off x="1103471" y="747266"/>
            <a:ext cx="9491345" cy="1174750"/>
          </a:xfrm>
          <a:prstGeom prst="rect">
            <a:avLst/>
          </a:prstGeom>
        </p:spPr>
        <p:txBody>
          <a:bodyPr vert="horz" wrap="square" lIns="0" tIns="12700" rIns="0" bIns="0" rtlCol="0">
            <a:spAutoFit/>
          </a:bodyPr>
          <a:lstStyle/>
          <a:p>
            <a:pPr marL="570865" algn="ctr">
              <a:lnSpc>
                <a:spcPct val="100000"/>
              </a:lnSpc>
              <a:spcBef>
                <a:spcPts val="100"/>
              </a:spcBef>
            </a:pPr>
            <a:r>
              <a:rPr sz="2800" b="1" dirty="0">
                <a:solidFill>
                  <a:srgbClr val="505050"/>
                </a:solidFill>
                <a:latin typeface="Arial"/>
                <a:cs typeface="Arial"/>
              </a:rPr>
              <a:t>1</a:t>
            </a:r>
            <a:r>
              <a:rPr sz="2800" b="1" spc="-15" dirty="0">
                <a:solidFill>
                  <a:srgbClr val="505050"/>
                </a:solidFill>
                <a:latin typeface="Arial"/>
                <a:cs typeface="Arial"/>
              </a:rPr>
              <a:t> </a:t>
            </a:r>
            <a:r>
              <a:rPr sz="2800" b="1" dirty="0">
                <a:solidFill>
                  <a:srgbClr val="505050"/>
                </a:solidFill>
                <a:latin typeface="Arial"/>
                <a:cs typeface="Arial"/>
              </a:rPr>
              <a:t>x</a:t>
            </a:r>
            <a:r>
              <a:rPr sz="2800" b="1" spc="-130" dirty="0">
                <a:solidFill>
                  <a:srgbClr val="505050"/>
                </a:solidFill>
                <a:latin typeface="Arial"/>
                <a:cs typeface="Arial"/>
              </a:rPr>
              <a:t> </a:t>
            </a:r>
            <a:r>
              <a:rPr sz="2400" b="1" dirty="0">
                <a:solidFill>
                  <a:srgbClr val="BC8642"/>
                </a:solidFill>
                <a:latin typeface="Arial"/>
                <a:cs typeface="Arial"/>
              </a:rPr>
              <a:t>TERMINAL</a:t>
            </a:r>
            <a:r>
              <a:rPr sz="2400" b="1" spc="-65" dirty="0">
                <a:solidFill>
                  <a:srgbClr val="BC8642"/>
                </a:solidFill>
                <a:latin typeface="Arial"/>
                <a:cs typeface="Arial"/>
              </a:rPr>
              <a:t> </a:t>
            </a:r>
            <a:r>
              <a:rPr sz="2400" b="1" dirty="0">
                <a:solidFill>
                  <a:srgbClr val="BC8642"/>
                </a:solidFill>
                <a:latin typeface="Arial"/>
                <a:cs typeface="Arial"/>
              </a:rPr>
              <a:t>LEARNING</a:t>
            </a:r>
            <a:r>
              <a:rPr sz="2400" b="1" spc="-20" dirty="0">
                <a:solidFill>
                  <a:srgbClr val="BC8642"/>
                </a:solidFill>
                <a:latin typeface="Arial"/>
                <a:cs typeface="Arial"/>
              </a:rPr>
              <a:t> </a:t>
            </a:r>
            <a:r>
              <a:rPr sz="2400" b="1" spc="-5" dirty="0">
                <a:solidFill>
                  <a:srgbClr val="BC8642"/>
                </a:solidFill>
                <a:latin typeface="Arial"/>
                <a:cs typeface="Arial"/>
              </a:rPr>
              <a:t>OBJECTIVES</a:t>
            </a:r>
            <a:endParaRPr sz="2400" dirty="0">
              <a:latin typeface="Arial"/>
              <a:cs typeface="Arial"/>
            </a:endParaRPr>
          </a:p>
          <a:p>
            <a:pPr marL="12700" marR="5080">
              <a:lnSpc>
                <a:spcPts val="1700"/>
              </a:lnSpc>
              <a:spcBef>
                <a:spcPts val="2305"/>
              </a:spcBef>
            </a:pPr>
            <a:r>
              <a:rPr sz="1600" b="1" dirty="0">
                <a:solidFill>
                  <a:srgbClr val="2E3334"/>
                </a:solidFill>
                <a:latin typeface="Arial"/>
                <a:cs typeface="Arial"/>
              </a:rPr>
              <a:t>Given a</a:t>
            </a:r>
            <a:r>
              <a:rPr sz="1600" b="1" spc="5" dirty="0">
                <a:solidFill>
                  <a:srgbClr val="2E3334"/>
                </a:solidFill>
                <a:latin typeface="Arial"/>
                <a:cs typeface="Arial"/>
              </a:rPr>
              <a:t> </a:t>
            </a:r>
            <a:r>
              <a:rPr sz="1600" b="1" spc="-5" dirty="0">
                <a:solidFill>
                  <a:srgbClr val="2E3334"/>
                </a:solidFill>
                <a:latin typeface="Arial"/>
                <a:cs typeface="Arial"/>
              </a:rPr>
              <a:t>combat</a:t>
            </a:r>
            <a:r>
              <a:rPr sz="1600" b="1" spc="10" dirty="0">
                <a:solidFill>
                  <a:srgbClr val="2E3334"/>
                </a:solidFill>
                <a:latin typeface="Arial"/>
                <a:cs typeface="Arial"/>
              </a:rPr>
              <a:t> </a:t>
            </a:r>
            <a:r>
              <a:rPr sz="1600" b="1" spc="-5" dirty="0">
                <a:solidFill>
                  <a:srgbClr val="2E3334"/>
                </a:solidFill>
                <a:latin typeface="Arial"/>
                <a:cs typeface="Arial"/>
              </a:rPr>
              <a:t>or</a:t>
            </a:r>
            <a:r>
              <a:rPr sz="1600" b="1" spc="10" dirty="0">
                <a:solidFill>
                  <a:srgbClr val="2E3334"/>
                </a:solidFill>
                <a:latin typeface="Arial"/>
                <a:cs typeface="Arial"/>
              </a:rPr>
              <a:t> </a:t>
            </a:r>
            <a:r>
              <a:rPr sz="1600" b="1" spc="-5" dirty="0">
                <a:solidFill>
                  <a:srgbClr val="2E3334"/>
                </a:solidFill>
                <a:latin typeface="Arial"/>
                <a:cs typeface="Arial"/>
              </a:rPr>
              <a:t>noncombat</a:t>
            </a:r>
            <a:r>
              <a:rPr sz="1600" b="1" spc="10" dirty="0">
                <a:solidFill>
                  <a:srgbClr val="2E3334"/>
                </a:solidFill>
                <a:latin typeface="Arial"/>
                <a:cs typeface="Arial"/>
              </a:rPr>
              <a:t> </a:t>
            </a:r>
            <a:r>
              <a:rPr sz="1600" b="1" spc="-5" dirty="0">
                <a:solidFill>
                  <a:srgbClr val="2E3334"/>
                </a:solidFill>
                <a:latin typeface="Arial"/>
                <a:cs typeface="Arial"/>
              </a:rPr>
              <a:t>scenario,</a:t>
            </a:r>
            <a:r>
              <a:rPr sz="1600" b="1" spc="15" dirty="0">
                <a:solidFill>
                  <a:srgbClr val="2E3334"/>
                </a:solidFill>
                <a:latin typeface="Arial"/>
                <a:cs typeface="Arial"/>
              </a:rPr>
              <a:t> </a:t>
            </a:r>
            <a:r>
              <a:rPr sz="1600" b="1" spc="-5" dirty="0">
                <a:solidFill>
                  <a:srgbClr val="2E3334"/>
                </a:solidFill>
                <a:latin typeface="Arial"/>
                <a:cs typeface="Arial"/>
              </a:rPr>
              <a:t>perform</a:t>
            </a:r>
            <a:r>
              <a:rPr sz="1600" b="1" spc="5" dirty="0">
                <a:solidFill>
                  <a:srgbClr val="2E3334"/>
                </a:solidFill>
                <a:latin typeface="Arial"/>
                <a:cs typeface="Arial"/>
              </a:rPr>
              <a:t> </a:t>
            </a:r>
            <a:r>
              <a:rPr sz="1600" b="1" dirty="0">
                <a:solidFill>
                  <a:srgbClr val="2E3334"/>
                </a:solidFill>
                <a:latin typeface="Arial"/>
                <a:cs typeface="Arial"/>
              </a:rPr>
              <a:t>airway</a:t>
            </a:r>
            <a:r>
              <a:rPr sz="1600" b="1" spc="5" dirty="0">
                <a:solidFill>
                  <a:srgbClr val="2E3334"/>
                </a:solidFill>
                <a:latin typeface="Arial"/>
                <a:cs typeface="Arial"/>
              </a:rPr>
              <a:t> </a:t>
            </a:r>
            <a:r>
              <a:rPr sz="1600" b="1" spc="-5" dirty="0">
                <a:solidFill>
                  <a:srgbClr val="2E3334"/>
                </a:solidFill>
                <a:latin typeface="Arial"/>
                <a:cs typeface="Arial"/>
              </a:rPr>
              <a:t>management</a:t>
            </a:r>
            <a:r>
              <a:rPr sz="1600" b="1" spc="10" dirty="0">
                <a:solidFill>
                  <a:srgbClr val="2E3334"/>
                </a:solidFill>
                <a:latin typeface="Arial"/>
                <a:cs typeface="Arial"/>
              </a:rPr>
              <a:t> </a:t>
            </a:r>
            <a:r>
              <a:rPr sz="1600" b="1" spc="-5" dirty="0">
                <a:solidFill>
                  <a:srgbClr val="2E3334"/>
                </a:solidFill>
                <a:latin typeface="Arial"/>
                <a:cs typeface="Arial"/>
              </a:rPr>
              <a:t>during</a:t>
            </a:r>
            <a:r>
              <a:rPr sz="1600" b="1" spc="5" dirty="0">
                <a:solidFill>
                  <a:srgbClr val="2E3334"/>
                </a:solidFill>
                <a:latin typeface="Arial"/>
                <a:cs typeface="Arial"/>
              </a:rPr>
              <a:t> </a:t>
            </a:r>
            <a:r>
              <a:rPr sz="1600" b="1" spc="-20" dirty="0">
                <a:solidFill>
                  <a:srgbClr val="2E3334"/>
                </a:solidFill>
                <a:latin typeface="Arial"/>
                <a:cs typeface="Arial"/>
              </a:rPr>
              <a:t>Tactical</a:t>
            </a:r>
            <a:r>
              <a:rPr sz="1600" b="1" spc="10" dirty="0">
                <a:solidFill>
                  <a:srgbClr val="2E3334"/>
                </a:solidFill>
                <a:latin typeface="Arial"/>
                <a:cs typeface="Arial"/>
              </a:rPr>
              <a:t> </a:t>
            </a:r>
            <a:r>
              <a:rPr sz="1600" b="1" dirty="0">
                <a:solidFill>
                  <a:srgbClr val="2E3334"/>
                </a:solidFill>
                <a:latin typeface="Arial"/>
                <a:cs typeface="Arial"/>
              </a:rPr>
              <a:t>Field</a:t>
            </a:r>
            <a:r>
              <a:rPr sz="1600" b="1" spc="5" dirty="0">
                <a:solidFill>
                  <a:srgbClr val="2E3334"/>
                </a:solidFill>
                <a:latin typeface="Arial"/>
                <a:cs typeface="Arial"/>
              </a:rPr>
              <a:t> </a:t>
            </a:r>
            <a:r>
              <a:rPr sz="1600" b="1" spc="-5" dirty="0">
                <a:solidFill>
                  <a:srgbClr val="2E3334"/>
                </a:solidFill>
                <a:latin typeface="Arial"/>
                <a:cs typeface="Arial"/>
              </a:rPr>
              <a:t>Care</a:t>
            </a:r>
            <a:r>
              <a:rPr sz="1600" b="1" dirty="0">
                <a:solidFill>
                  <a:srgbClr val="2E3334"/>
                </a:solidFill>
                <a:latin typeface="Arial"/>
                <a:cs typeface="Arial"/>
              </a:rPr>
              <a:t> </a:t>
            </a:r>
            <a:r>
              <a:rPr sz="1600" b="1" spc="5" dirty="0">
                <a:solidFill>
                  <a:srgbClr val="2E3334"/>
                </a:solidFill>
                <a:latin typeface="Arial"/>
                <a:cs typeface="Arial"/>
              </a:rPr>
              <a:t>in </a:t>
            </a:r>
            <a:r>
              <a:rPr sz="1600" b="1" spc="-430" dirty="0">
                <a:solidFill>
                  <a:srgbClr val="2E3334"/>
                </a:solidFill>
                <a:latin typeface="Arial"/>
                <a:cs typeface="Arial"/>
              </a:rPr>
              <a:t> </a:t>
            </a:r>
            <a:r>
              <a:rPr sz="1600" b="1" spc="-5" dirty="0">
                <a:solidFill>
                  <a:srgbClr val="2E3334"/>
                </a:solidFill>
                <a:latin typeface="Arial"/>
                <a:cs typeface="Arial"/>
              </a:rPr>
              <a:t>accordance </a:t>
            </a:r>
            <a:r>
              <a:rPr sz="1600" b="1" dirty="0">
                <a:solidFill>
                  <a:srgbClr val="2E3334"/>
                </a:solidFill>
                <a:latin typeface="Arial"/>
                <a:cs typeface="Arial"/>
              </a:rPr>
              <a:t>with</a:t>
            </a:r>
            <a:r>
              <a:rPr sz="1600" b="1" spc="-5" dirty="0">
                <a:solidFill>
                  <a:srgbClr val="2E3334"/>
                </a:solidFill>
                <a:latin typeface="Arial"/>
                <a:cs typeface="Arial"/>
              </a:rPr>
              <a:t> </a:t>
            </a:r>
            <a:r>
              <a:rPr sz="1600" b="1" spc="-10" dirty="0">
                <a:solidFill>
                  <a:srgbClr val="2E3334"/>
                </a:solidFill>
                <a:latin typeface="Arial"/>
                <a:cs typeface="Arial"/>
              </a:rPr>
              <a:t>CoTCCC</a:t>
            </a:r>
            <a:r>
              <a:rPr sz="1600" b="1" spc="-5" dirty="0">
                <a:solidFill>
                  <a:srgbClr val="2E3334"/>
                </a:solidFill>
                <a:latin typeface="Arial"/>
                <a:cs typeface="Arial"/>
              </a:rPr>
              <a:t> Guidelines.</a:t>
            </a:r>
            <a:endParaRPr sz="1600" dirty="0">
              <a:latin typeface="Arial"/>
              <a:cs typeface="Arial"/>
            </a:endParaRPr>
          </a:p>
        </p:txBody>
      </p:sp>
      <p:pic>
        <p:nvPicPr>
          <p:cNvPr id="21" name="object 21"/>
          <p:cNvPicPr/>
          <p:nvPr/>
        </p:nvPicPr>
        <p:blipFill>
          <a:blip r:embed="rId13" cstate="print"/>
          <a:stretch>
            <a:fillRect/>
          </a:stretch>
        </p:blipFill>
        <p:spPr>
          <a:xfrm>
            <a:off x="3857806" y="6458580"/>
            <a:ext cx="213596" cy="213596"/>
          </a:xfrm>
          <a:prstGeom prst="rect">
            <a:avLst/>
          </a:prstGeom>
        </p:spPr>
      </p:pic>
      <p:grpSp>
        <p:nvGrpSpPr>
          <p:cNvPr id="22" name="object 22"/>
          <p:cNvGrpSpPr/>
          <p:nvPr/>
        </p:nvGrpSpPr>
        <p:grpSpPr>
          <a:xfrm>
            <a:off x="5697525" y="6459352"/>
            <a:ext cx="219075" cy="219075"/>
            <a:chOff x="5697525" y="6459352"/>
            <a:chExt cx="219075" cy="219075"/>
          </a:xfrm>
        </p:grpSpPr>
        <p:pic>
          <p:nvPicPr>
            <p:cNvPr id="23" name="object 23"/>
            <p:cNvPicPr/>
            <p:nvPr/>
          </p:nvPicPr>
          <p:blipFill>
            <a:blip r:embed="rId14" cstate="print"/>
            <a:stretch>
              <a:fillRect/>
            </a:stretch>
          </p:blipFill>
          <p:spPr>
            <a:xfrm>
              <a:off x="5703869" y="6465701"/>
              <a:ext cx="205974" cy="205974"/>
            </a:xfrm>
            <a:prstGeom prst="rect">
              <a:avLst/>
            </a:prstGeom>
          </p:spPr>
        </p:pic>
        <p:pic>
          <p:nvPicPr>
            <p:cNvPr id="24" name="object 24"/>
            <p:cNvPicPr/>
            <p:nvPr/>
          </p:nvPicPr>
          <p:blipFill>
            <a:blip r:embed="rId15" cstate="print"/>
            <a:stretch>
              <a:fillRect/>
            </a:stretch>
          </p:blipFill>
          <p:spPr>
            <a:xfrm>
              <a:off x="5697525" y="6459352"/>
              <a:ext cx="218675" cy="218675"/>
            </a:xfrm>
            <a:prstGeom prst="rect">
              <a:avLst/>
            </a:prstGeom>
          </p:spPr>
        </p:pic>
      </p:grpSp>
      <p:grpSp>
        <p:nvGrpSpPr>
          <p:cNvPr id="25" name="object 25"/>
          <p:cNvGrpSpPr/>
          <p:nvPr/>
        </p:nvGrpSpPr>
        <p:grpSpPr>
          <a:xfrm>
            <a:off x="737212" y="4817103"/>
            <a:ext cx="183515" cy="764540"/>
            <a:chOff x="737212" y="4817103"/>
            <a:chExt cx="183515" cy="764540"/>
          </a:xfrm>
        </p:grpSpPr>
        <p:pic>
          <p:nvPicPr>
            <p:cNvPr id="26" name="object 26"/>
            <p:cNvPicPr/>
            <p:nvPr/>
          </p:nvPicPr>
          <p:blipFill>
            <a:blip r:embed="rId8" cstate="print"/>
            <a:stretch>
              <a:fillRect/>
            </a:stretch>
          </p:blipFill>
          <p:spPr>
            <a:xfrm>
              <a:off x="737212" y="5398154"/>
              <a:ext cx="183079" cy="183079"/>
            </a:xfrm>
            <a:prstGeom prst="rect">
              <a:avLst/>
            </a:prstGeom>
          </p:spPr>
        </p:pic>
        <p:pic>
          <p:nvPicPr>
            <p:cNvPr id="27" name="object 27"/>
            <p:cNvPicPr/>
            <p:nvPr/>
          </p:nvPicPr>
          <p:blipFill>
            <a:blip r:embed="rId8" cstate="print"/>
            <a:stretch>
              <a:fillRect/>
            </a:stretch>
          </p:blipFill>
          <p:spPr>
            <a:xfrm>
              <a:off x="737212" y="4817103"/>
              <a:ext cx="183079" cy="183079"/>
            </a:xfrm>
            <a:prstGeom prst="rect">
              <a:avLst/>
            </a:prstGeom>
          </p:spPr>
        </p:pic>
      </p:grpSp>
      <p:sp>
        <p:nvSpPr>
          <p:cNvPr id="28" name="object 28"/>
          <p:cNvSpPr txBox="1"/>
          <p:nvPr/>
        </p:nvSpPr>
        <p:spPr>
          <a:xfrm>
            <a:off x="980869" y="2156460"/>
            <a:ext cx="10136505" cy="3646804"/>
          </a:xfrm>
          <a:prstGeom prst="rect">
            <a:avLst/>
          </a:prstGeom>
        </p:spPr>
        <p:txBody>
          <a:bodyPr vert="horz" wrap="square" lIns="0" tIns="36830" rIns="0" bIns="0" rtlCol="0">
            <a:spAutoFit/>
          </a:bodyPr>
          <a:lstStyle/>
          <a:p>
            <a:pPr marL="619760" marR="30480" lvl="1" indent="-582295">
              <a:lnSpc>
                <a:spcPts val="1510"/>
              </a:lnSpc>
              <a:spcBef>
                <a:spcPts val="290"/>
              </a:spcBef>
              <a:buFont typeface="Arial"/>
              <a:buAutoNum type="arabicPeriod" startAt="11"/>
              <a:tabLst>
                <a:tab pos="619760" algn="l"/>
                <a:tab pos="620395" algn="l"/>
              </a:tabLst>
            </a:pPr>
            <a:r>
              <a:rPr sz="2100" spc="-7" baseline="1984" dirty="0">
                <a:latin typeface="Arial MT"/>
                <a:cs typeface="Arial MT"/>
              </a:rPr>
              <a:t>Identify</a:t>
            </a:r>
            <a:r>
              <a:rPr sz="2100" baseline="1984" dirty="0">
                <a:latin typeface="Arial MT"/>
                <a:cs typeface="Arial MT"/>
              </a:rPr>
              <a:t> </a:t>
            </a:r>
            <a:r>
              <a:rPr sz="2100" spc="-7" baseline="1984" dirty="0">
                <a:latin typeface="Arial MT"/>
                <a:cs typeface="Arial MT"/>
              </a:rPr>
              <a:t>the</a:t>
            </a:r>
            <a:r>
              <a:rPr sz="2100" baseline="1984" dirty="0">
                <a:latin typeface="Arial MT"/>
                <a:cs typeface="Arial MT"/>
              </a:rPr>
              <a:t> </a:t>
            </a:r>
            <a:r>
              <a:rPr sz="2100" spc="-7" baseline="1984" dirty="0">
                <a:latin typeface="Arial MT"/>
                <a:cs typeface="Arial MT"/>
              </a:rPr>
              <a:t>indications,</a:t>
            </a:r>
            <a:r>
              <a:rPr sz="2100" spc="7" baseline="1984" dirty="0">
                <a:latin typeface="Arial MT"/>
                <a:cs typeface="Arial MT"/>
              </a:rPr>
              <a:t> </a:t>
            </a:r>
            <a:r>
              <a:rPr sz="2100" spc="-7" baseline="1984" dirty="0">
                <a:latin typeface="Arial MT"/>
                <a:cs typeface="Arial MT"/>
              </a:rPr>
              <a:t>contraindications,</a:t>
            </a:r>
            <a:r>
              <a:rPr sz="2100" baseline="1984" dirty="0">
                <a:latin typeface="Arial MT"/>
                <a:cs typeface="Arial MT"/>
              </a:rPr>
              <a:t> </a:t>
            </a:r>
            <a:r>
              <a:rPr sz="2100" spc="-7" baseline="1984" dirty="0">
                <a:latin typeface="Arial MT"/>
                <a:cs typeface="Arial MT"/>
              </a:rPr>
              <a:t>and</a:t>
            </a:r>
            <a:r>
              <a:rPr sz="2100" spc="7" baseline="1984" dirty="0">
                <a:latin typeface="Arial MT"/>
                <a:cs typeface="Arial MT"/>
              </a:rPr>
              <a:t> </a:t>
            </a:r>
            <a:r>
              <a:rPr sz="2100" spc="-7" baseline="1984" dirty="0">
                <a:latin typeface="Arial MT"/>
                <a:cs typeface="Arial MT"/>
              </a:rPr>
              <a:t>administration</a:t>
            </a:r>
            <a:r>
              <a:rPr sz="2100" baseline="1984" dirty="0">
                <a:latin typeface="Arial MT"/>
                <a:cs typeface="Arial MT"/>
              </a:rPr>
              <a:t> </a:t>
            </a:r>
            <a:r>
              <a:rPr sz="2100" spc="-7" baseline="1984" dirty="0">
                <a:latin typeface="Arial MT"/>
                <a:cs typeface="Arial MT"/>
              </a:rPr>
              <a:t>methods</a:t>
            </a:r>
            <a:r>
              <a:rPr sz="2100" spc="7" baseline="1984" dirty="0">
                <a:latin typeface="Arial MT"/>
                <a:cs typeface="Arial MT"/>
              </a:rPr>
              <a:t> </a:t>
            </a:r>
            <a:r>
              <a:rPr sz="2100" spc="-7" baseline="1984" dirty="0">
                <a:latin typeface="Arial MT"/>
                <a:cs typeface="Arial MT"/>
              </a:rPr>
              <a:t>of</a:t>
            </a:r>
            <a:r>
              <a:rPr sz="2100" baseline="1984" dirty="0">
                <a:latin typeface="Arial MT"/>
                <a:cs typeface="Arial MT"/>
              </a:rPr>
              <a:t> </a:t>
            </a:r>
            <a:r>
              <a:rPr sz="2100" spc="-7" baseline="1984" dirty="0">
                <a:latin typeface="Arial MT"/>
                <a:cs typeface="Arial MT"/>
              </a:rPr>
              <a:t>lidocaine</a:t>
            </a:r>
            <a:r>
              <a:rPr sz="2100" spc="7" baseline="1984" dirty="0">
                <a:latin typeface="Arial MT"/>
                <a:cs typeface="Arial MT"/>
              </a:rPr>
              <a:t> </a:t>
            </a:r>
            <a:r>
              <a:rPr sz="2100" spc="-7" baseline="1984" dirty="0">
                <a:latin typeface="Arial MT"/>
                <a:cs typeface="Arial MT"/>
              </a:rPr>
              <a:t>as</a:t>
            </a:r>
            <a:r>
              <a:rPr sz="2100" baseline="1984" dirty="0">
                <a:latin typeface="Arial MT"/>
                <a:cs typeface="Arial MT"/>
              </a:rPr>
              <a:t> a </a:t>
            </a:r>
            <a:r>
              <a:rPr sz="2100" spc="-7" baseline="1984" dirty="0">
                <a:latin typeface="Arial MT"/>
                <a:cs typeface="Arial MT"/>
              </a:rPr>
              <a:t>local</a:t>
            </a:r>
            <a:r>
              <a:rPr sz="2100" spc="15" baseline="1984" dirty="0">
                <a:latin typeface="Arial MT"/>
                <a:cs typeface="Arial MT"/>
              </a:rPr>
              <a:t> </a:t>
            </a:r>
            <a:r>
              <a:rPr sz="2100" spc="-7" baseline="1984" dirty="0">
                <a:latin typeface="Arial MT"/>
                <a:cs typeface="Arial MT"/>
              </a:rPr>
              <a:t>anesthesia</a:t>
            </a:r>
            <a:r>
              <a:rPr sz="2100" baseline="1984" dirty="0">
                <a:latin typeface="Arial MT"/>
                <a:cs typeface="Arial MT"/>
              </a:rPr>
              <a:t> </a:t>
            </a:r>
            <a:r>
              <a:rPr sz="2100" spc="-7" baseline="1984" dirty="0">
                <a:latin typeface="Arial MT"/>
                <a:cs typeface="Arial MT"/>
              </a:rPr>
              <a:t>when</a:t>
            </a:r>
            <a:r>
              <a:rPr sz="2100" spc="7" baseline="1984" dirty="0">
                <a:latin typeface="Arial MT"/>
                <a:cs typeface="Arial MT"/>
              </a:rPr>
              <a:t> </a:t>
            </a:r>
            <a:r>
              <a:rPr sz="2100" spc="-7" baseline="1984" dirty="0">
                <a:latin typeface="Arial MT"/>
                <a:cs typeface="Arial MT"/>
              </a:rPr>
              <a:t>performing </a:t>
            </a:r>
            <a:r>
              <a:rPr sz="2100" spc="-562" baseline="1984" dirty="0">
                <a:latin typeface="Arial MT"/>
                <a:cs typeface="Arial MT"/>
              </a:rPr>
              <a:t> </a:t>
            </a:r>
            <a:r>
              <a:rPr sz="1400" dirty="0">
                <a:latin typeface="Arial MT"/>
                <a:cs typeface="Arial MT"/>
              </a:rPr>
              <a:t>a</a:t>
            </a:r>
            <a:r>
              <a:rPr sz="1400" spc="-10" dirty="0">
                <a:latin typeface="Arial MT"/>
                <a:cs typeface="Arial MT"/>
              </a:rPr>
              <a:t> </a:t>
            </a:r>
            <a:r>
              <a:rPr sz="1400" spc="-5" dirty="0">
                <a:latin typeface="Arial MT"/>
                <a:cs typeface="Arial MT"/>
              </a:rPr>
              <a:t>cricothyroidotomy </a:t>
            </a:r>
            <a:r>
              <a:rPr sz="1400" dirty="0">
                <a:latin typeface="Arial MT"/>
                <a:cs typeface="Arial MT"/>
              </a:rPr>
              <a:t>in</a:t>
            </a:r>
            <a:r>
              <a:rPr sz="1400" spc="-35" dirty="0">
                <a:latin typeface="Arial MT"/>
                <a:cs typeface="Arial MT"/>
              </a:rPr>
              <a:t> </a:t>
            </a:r>
            <a:r>
              <a:rPr sz="1400" spc="-25" dirty="0">
                <a:latin typeface="Arial MT"/>
                <a:cs typeface="Arial MT"/>
              </a:rPr>
              <a:t>Tactical</a:t>
            </a:r>
            <a:r>
              <a:rPr sz="1400" dirty="0">
                <a:latin typeface="Arial MT"/>
                <a:cs typeface="Arial MT"/>
              </a:rPr>
              <a:t> </a:t>
            </a:r>
            <a:r>
              <a:rPr sz="1400" spc="-5" dirty="0">
                <a:latin typeface="Arial MT"/>
                <a:cs typeface="Arial MT"/>
              </a:rPr>
              <a:t>Field Care.</a:t>
            </a:r>
            <a:endParaRPr sz="1400" dirty="0">
              <a:latin typeface="Arial MT"/>
              <a:cs typeface="Arial MT"/>
            </a:endParaRPr>
          </a:p>
          <a:p>
            <a:pPr marL="619760" lvl="1" indent="-582295">
              <a:lnSpc>
                <a:spcPct val="100000"/>
              </a:lnSpc>
              <a:spcBef>
                <a:spcPts val="509"/>
              </a:spcBef>
              <a:buFont typeface="Arial"/>
              <a:buAutoNum type="arabicPeriod" startAt="11"/>
              <a:tabLst>
                <a:tab pos="619760" algn="l"/>
                <a:tab pos="620395" algn="l"/>
              </a:tabLst>
            </a:pPr>
            <a:r>
              <a:rPr sz="1400" spc="-5" dirty="0">
                <a:latin typeface="Arial MT"/>
                <a:cs typeface="Arial MT"/>
              </a:rPr>
              <a:t>Demonstrate surgical</a:t>
            </a:r>
            <a:r>
              <a:rPr sz="1400" spc="5" dirty="0">
                <a:latin typeface="Arial MT"/>
                <a:cs typeface="Arial MT"/>
              </a:rPr>
              <a:t> </a:t>
            </a:r>
            <a:r>
              <a:rPr sz="1400" spc="-5" dirty="0">
                <a:latin typeface="Arial MT"/>
                <a:cs typeface="Arial MT"/>
              </a:rPr>
              <a:t>cricothyroidotomy on</a:t>
            </a:r>
            <a:r>
              <a:rPr sz="1400" dirty="0">
                <a:latin typeface="Arial MT"/>
                <a:cs typeface="Arial MT"/>
              </a:rPr>
              <a:t> a </a:t>
            </a:r>
            <a:r>
              <a:rPr sz="1400" spc="-5" dirty="0">
                <a:latin typeface="Arial MT"/>
                <a:cs typeface="Arial MT"/>
              </a:rPr>
              <a:t>trauma casualty</a:t>
            </a:r>
            <a:r>
              <a:rPr sz="1400" dirty="0">
                <a:latin typeface="Arial MT"/>
                <a:cs typeface="Arial MT"/>
              </a:rPr>
              <a:t> in</a:t>
            </a:r>
            <a:r>
              <a:rPr sz="1400" spc="-35" dirty="0">
                <a:latin typeface="Arial MT"/>
                <a:cs typeface="Arial MT"/>
              </a:rPr>
              <a:t> </a:t>
            </a:r>
            <a:r>
              <a:rPr sz="1400" spc="-25" dirty="0">
                <a:latin typeface="Arial MT"/>
                <a:cs typeface="Arial MT"/>
              </a:rPr>
              <a:t>Tactical</a:t>
            </a:r>
            <a:r>
              <a:rPr sz="1400" spc="5" dirty="0">
                <a:latin typeface="Arial MT"/>
                <a:cs typeface="Arial MT"/>
              </a:rPr>
              <a:t> </a:t>
            </a:r>
            <a:r>
              <a:rPr sz="1400" spc="-5" dirty="0">
                <a:latin typeface="Arial MT"/>
                <a:cs typeface="Arial MT"/>
              </a:rPr>
              <a:t>Field</a:t>
            </a:r>
            <a:r>
              <a:rPr sz="1400" dirty="0">
                <a:latin typeface="Arial MT"/>
                <a:cs typeface="Arial MT"/>
              </a:rPr>
              <a:t> </a:t>
            </a:r>
            <a:r>
              <a:rPr sz="1400" spc="-5" dirty="0">
                <a:latin typeface="Arial MT"/>
                <a:cs typeface="Arial MT"/>
              </a:rPr>
              <a:t>Care.</a:t>
            </a:r>
            <a:endParaRPr sz="1400" dirty="0">
              <a:latin typeface="Arial MT"/>
              <a:cs typeface="Arial MT"/>
            </a:endParaRPr>
          </a:p>
          <a:p>
            <a:pPr marL="619760" lvl="1" indent="-582295">
              <a:lnSpc>
                <a:spcPct val="100000"/>
              </a:lnSpc>
              <a:spcBef>
                <a:spcPts val="720"/>
              </a:spcBef>
              <a:buFont typeface="Arial"/>
              <a:buAutoNum type="arabicPeriod" startAt="11"/>
              <a:tabLst>
                <a:tab pos="619760" algn="l"/>
                <a:tab pos="620395" algn="l"/>
              </a:tabLst>
            </a:pPr>
            <a:r>
              <a:rPr sz="1400" spc="-5" dirty="0">
                <a:latin typeface="Arial MT"/>
                <a:cs typeface="Arial MT"/>
              </a:rPr>
              <a:t>Identify</a:t>
            </a:r>
            <a:r>
              <a:rPr sz="1400" dirty="0">
                <a:latin typeface="Arial MT"/>
                <a:cs typeface="Arial MT"/>
              </a:rPr>
              <a:t> </a:t>
            </a:r>
            <a:r>
              <a:rPr sz="1400" spc="-5" dirty="0">
                <a:latin typeface="Arial MT"/>
                <a:cs typeface="Arial MT"/>
              </a:rPr>
              <a:t>the</a:t>
            </a:r>
            <a:r>
              <a:rPr sz="1400" dirty="0">
                <a:latin typeface="Arial MT"/>
                <a:cs typeface="Arial MT"/>
              </a:rPr>
              <a:t> </a:t>
            </a:r>
            <a:r>
              <a:rPr sz="1400" spc="-5" dirty="0">
                <a:latin typeface="Arial MT"/>
                <a:cs typeface="Arial MT"/>
              </a:rPr>
              <a:t>considerations,</a:t>
            </a:r>
            <a:r>
              <a:rPr sz="1400" spc="5" dirty="0">
                <a:latin typeface="Arial MT"/>
                <a:cs typeface="Arial MT"/>
              </a:rPr>
              <a:t> </a:t>
            </a:r>
            <a:r>
              <a:rPr sz="1400" spc="-5" dirty="0">
                <a:latin typeface="Arial MT"/>
                <a:cs typeface="Arial MT"/>
              </a:rPr>
              <a:t>indications,</a:t>
            </a:r>
            <a:r>
              <a:rPr sz="1400" dirty="0">
                <a:latin typeface="Arial MT"/>
                <a:cs typeface="Arial MT"/>
              </a:rPr>
              <a:t> </a:t>
            </a:r>
            <a:r>
              <a:rPr sz="1400" spc="-5" dirty="0">
                <a:latin typeface="Arial MT"/>
                <a:cs typeface="Arial MT"/>
              </a:rPr>
              <a:t>limitations,</a:t>
            </a:r>
            <a:r>
              <a:rPr sz="1400" spc="5" dirty="0">
                <a:latin typeface="Arial MT"/>
                <a:cs typeface="Arial MT"/>
              </a:rPr>
              <a:t> </a:t>
            </a:r>
            <a:r>
              <a:rPr sz="1400" spc="-5" dirty="0">
                <a:latin typeface="Arial MT"/>
                <a:cs typeface="Arial MT"/>
              </a:rPr>
              <a:t>and</a:t>
            </a:r>
            <a:r>
              <a:rPr sz="1400" dirty="0">
                <a:latin typeface="Arial MT"/>
                <a:cs typeface="Arial MT"/>
              </a:rPr>
              <a:t> </a:t>
            </a:r>
            <a:r>
              <a:rPr sz="1400" spc="-5" dirty="0">
                <a:latin typeface="Arial MT"/>
                <a:cs typeface="Arial MT"/>
              </a:rPr>
              <a:t>principles</a:t>
            </a:r>
            <a:r>
              <a:rPr sz="1400" spc="5" dirty="0">
                <a:latin typeface="Arial MT"/>
                <a:cs typeface="Arial MT"/>
              </a:rPr>
              <a:t> </a:t>
            </a:r>
            <a:r>
              <a:rPr sz="1400" spc="-5" dirty="0">
                <a:latin typeface="Arial MT"/>
                <a:cs typeface="Arial MT"/>
              </a:rPr>
              <a:t>of</a:t>
            </a:r>
            <a:r>
              <a:rPr sz="1400" dirty="0">
                <a:latin typeface="Arial MT"/>
                <a:cs typeface="Arial MT"/>
              </a:rPr>
              <a:t> </a:t>
            </a:r>
            <a:r>
              <a:rPr sz="1400" spc="-5" dirty="0">
                <a:latin typeface="Arial MT"/>
                <a:cs typeface="Arial MT"/>
              </a:rPr>
              <a:t>endotracheal</a:t>
            </a:r>
            <a:r>
              <a:rPr sz="1400" spc="10" dirty="0">
                <a:latin typeface="Arial MT"/>
                <a:cs typeface="Arial MT"/>
              </a:rPr>
              <a:t> </a:t>
            </a:r>
            <a:r>
              <a:rPr sz="1400" spc="-5" dirty="0">
                <a:latin typeface="Arial MT"/>
                <a:cs typeface="Arial MT"/>
              </a:rPr>
              <a:t>intubation</a:t>
            </a:r>
            <a:r>
              <a:rPr sz="1400" dirty="0">
                <a:latin typeface="Arial MT"/>
                <a:cs typeface="Arial MT"/>
              </a:rPr>
              <a:t> in</a:t>
            </a:r>
            <a:r>
              <a:rPr sz="1400" spc="-25" dirty="0">
                <a:latin typeface="Arial MT"/>
                <a:cs typeface="Arial MT"/>
              </a:rPr>
              <a:t> Tactical</a:t>
            </a:r>
            <a:r>
              <a:rPr sz="1400" spc="5" dirty="0">
                <a:latin typeface="Arial MT"/>
                <a:cs typeface="Arial MT"/>
              </a:rPr>
              <a:t> </a:t>
            </a:r>
            <a:r>
              <a:rPr sz="1400" spc="-5" dirty="0">
                <a:latin typeface="Arial MT"/>
                <a:cs typeface="Arial MT"/>
              </a:rPr>
              <a:t>Field</a:t>
            </a:r>
            <a:r>
              <a:rPr sz="1400" spc="5" dirty="0">
                <a:latin typeface="Arial MT"/>
                <a:cs typeface="Arial MT"/>
              </a:rPr>
              <a:t> </a:t>
            </a:r>
            <a:r>
              <a:rPr sz="1400" spc="-5" dirty="0">
                <a:latin typeface="Arial MT"/>
                <a:cs typeface="Arial MT"/>
              </a:rPr>
              <a:t>Care.</a:t>
            </a:r>
            <a:endParaRPr sz="1400" dirty="0">
              <a:latin typeface="Arial MT"/>
              <a:cs typeface="Arial MT"/>
            </a:endParaRPr>
          </a:p>
          <a:p>
            <a:pPr marL="619760" lvl="1" indent="-582295">
              <a:lnSpc>
                <a:spcPct val="100000"/>
              </a:lnSpc>
              <a:spcBef>
                <a:spcPts val="790"/>
              </a:spcBef>
              <a:buFont typeface="Arial"/>
              <a:buAutoNum type="arabicPeriod" startAt="11"/>
              <a:tabLst>
                <a:tab pos="619760" algn="l"/>
                <a:tab pos="620395" algn="l"/>
              </a:tabLst>
            </a:pPr>
            <a:r>
              <a:rPr sz="2100" spc="-7" baseline="1984" dirty="0">
                <a:latin typeface="Arial MT"/>
                <a:cs typeface="Arial MT"/>
              </a:rPr>
              <a:t>Demonstrate endotracheal</a:t>
            </a:r>
            <a:r>
              <a:rPr sz="2100" baseline="1984" dirty="0">
                <a:latin typeface="Arial MT"/>
                <a:cs typeface="Arial MT"/>
              </a:rPr>
              <a:t> </a:t>
            </a:r>
            <a:r>
              <a:rPr sz="2100" spc="-7" baseline="1984" dirty="0">
                <a:latin typeface="Arial MT"/>
                <a:cs typeface="Arial MT"/>
              </a:rPr>
              <a:t>intubation on </a:t>
            </a:r>
            <a:r>
              <a:rPr sz="2100" baseline="1984" dirty="0">
                <a:latin typeface="Arial MT"/>
                <a:cs typeface="Arial MT"/>
              </a:rPr>
              <a:t>a</a:t>
            </a:r>
            <a:r>
              <a:rPr sz="2100" spc="-7" baseline="1984" dirty="0">
                <a:latin typeface="Arial MT"/>
                <a:cs typeface="Arial MT"/>
              </a:rPr>
              <a:t> trauma</a:t>
            </a:r>
            <a:r>
              <a:rPr sz="2100" baseline="1984" dirty="0">
                <a:latin typeface="Arial MT"/>
                <a:cs typeface="Arial MT"/>
              </a:rPr>
              <a:t> </a:t>
            </a:r>
            <a:r>
              <a:rPr sz="2100" spc="-7" baseline="1984" dirty="0">
                <a:latin typeface="Arial MT"/>
                <a:cs typeface="Arial MT"/>
              </a:rPr>
              <a:t>casualty </a:t>
            </a:r>
            <a:r>
              <a:rPr sz="2100" baseline="1984" dirty="0">
                <a:latin typeface="Arial MT"/>
                <a:cs typeface="Arial MT"/>
              </a:rPr>
              <a:t>in</a:t>
            </a:r>
            <a:r>
              <a:rPr sz="2100" spc="-52" baseline="1984" dirty="0">
                <a:latin typeface="Arial MT"/>
                <a:cs typeface="Arial MT"/>
              </a:rPr>
              <a:t> </a:t>
            </a:r>
            <a:r>
              <a:rPr sz="2100" spc="-37" baseline="1984" dirty="0">
                <a:latin typeface="Arial MT"/>
                <a:cs typeface="Arial MT"/>
              </a:rPr>
              <a:t>Tactical</a:t>
            </a:r>
            <a:r>
              <a:rPr sz="2100" baseline="1984" dirty="0">
                <a:latin typeface="Arial MT"/>
                <a:cs typeface="Arial MT"/>
              </a:rPr>
              <a:t> </a:t>
            </a:r>
            <a:r>
              <a:rPr sz="2100" spc="-7" baseline="1984" dirty="0">
                <a:latin typeface="Arial MT"/>
                <a:cs typeface="Arial MT"/>
              </a:rPr>
              <a:t>Field Care.</a:t>
            </a:r>
            <a:endParaRPr sz="2100" baseline="1984" dirty="0">
              <a:latin typeface="Arial MT"/>
              <a:cs typeface="Arial MT"/>
            </a:endParaRPr>
          </a:p>
          <a:p>
            <a:pPr marL="619760" lvl="1" indent="-582295">
              <a:lnSpc>
                <a:spcPct val="100000"/>
              </a:lnSpc>
              <a:spcBef>
                <a:spcPts val="650"/>
              </a:spcBef>
              <a:buFont typeface="Arial"/>
              <a:buAutoNum type="arabicPeriod" startAt="11"/>
              <a:tabLst>
                <a:tab pos="619760" algn="l"/>
                <a:tab pos="620395" algn="l"/>
              </a:tabLst>
            </a:pPr>
            <a:r>
              <a:rPr sz="1400" spc="-5" dirty="0">
                <a:latin typeface="Arial MT"/>
                <a:cs typeface="Arial MT"/>
              </a:rPr>
              <a:t>Describe</a:t>
            </a:r>
            <a:r>
              <a:rPr sz="1400" dirty="0">
                <a:latin typeface="Arial MT"/>
                <a:cs typeface="Arial MT"/>
              </a:rPr>
              <a:t> </a:t>
            </a:r>
            <a:r>
              <a:rPr sz="1400" spc="-5" dirty="0">
                <a:latin typeface="Arial MT"/>
                <a:cs typeface="Arial MT"/>
              </a:rPr>
              <a:t>proper Bag</a:t>
            </a:r>
            <a:r>
              <a:rPr sz="1400" dirty="0">
                <a:latin typeface="Arial MT"/>
                <a:cs typeface="Arial MT"/>
              </a:rPr>
              <a:t> </a:t>
            </a:r>
            <a:r>
              <a:rPr sz="1400" spc="-25" dirty="0">
                <a:latin typeface="Arial MT"/>
                <a:cs typeface="Arial MT"/>
              </a:rPr>
              <a:t>Valve</a:t>
            </a:r>
            <a:r>
              <a:rPr sz="1400" dirty="0">
                <a:latin typeface="Arial MT"/>
                <a:cs typeface="Arial MT"/>
              </a:rPr>
              <a:t> </a:t>
            </a:r>
            <a:r>
              <a:rPr sz="1400" spc="-5" dirty="0">
                <a:latin typeface="Arial MT"/>
                <a:cs typeface="Arial MT"/>
              </a:rPr>
              <a:t>Mask</a:t>
            </a:r>
            <a:r>
              <a:rPr sz="1400" spc="5" dirty="0">
                <a:latin typeface="Arial MT"/>
                <a:cs typeface="Arial MT"/>
              </a:rPr>
              <a:t> </a:t>
            </a:r>
            <a:r>
              <a:rPr sz="1400" spc="-5" dirty="0">
                <a:latin typeface="Arial MT"/>
                <a:cs typeface="Arial MT"/>
              </a:rPr>
              <a:t>(BVM) technique</a:t>
            </a:r>
            <a:r>
              <a:rPr sz="1400" dirty="0">
                <a:latin typeface="Arial MT"/>
                <a:cs typeface="Arial MT"/>
              </a:rPr>
              <a:t> </a:t>
            </a:r>
            <a:r>
              <a:rPr sz="1400" spc="-5" dirty="0">
                <a:latin typeface="Arial MT"/>
                <a:cs typeface="Arial MT"/>
              </a:rPr>
              <a:t>for casualty</a:t>
            </a:r>
            <a:r>
              <a:rPr sz="1400" dirty="0">
                <a:latin typeface="Arial MT"/>
                <a:cs typeface="Arial MT"/>
              </a:rPr>
              <a:t> </a:t>
            </a:r>
            <a:r>
              <a:rPr sz="1400" spc="-5" dirty="0">
                <a:latin typeface="Arial MT"/>
                <a:cs typeface="Arial MT"/>
              </a:rPr>
              <a:t>ventilation</a:t>
            </a:r>
            <a:r>
              <a:rPr sz="1400" spc="5" dirty="0">
                <a:latin typeface="Arial MT"/>
                <a:cs typeface="Arial MT"/>
              </a:rPr>
              <a:t> </a:t>
            </a:r>
            <a:r>
              <a:rPr sz="1400" dirty="0">
                <a:latin typeface="Arial MT"/>
                <a:cs typeface="Arial MT"/>
              </a:rPr>
              <a:t>in</a:t>
            </a:r>
            <a:r>
              <a:rPr sz="1400" spc="-30" dirty="0">
                <a:latin typeface="Arial MT"/>
                <a:cs typeface="Arial MT"/>
              </a:rPr>
              <a:t> </a:t>
            </a:r>
            <a:r>
              <a:rPr sz="1400" spc="-25" dirty="0">
                <a:latin typeface="Arial MT"/>
                <a:cs typeface="Arial MT"/>
              </a:rPr>
              <a:t>Tactical</a:t>
            </a:r>
            <a:r>
              <a:rPr sz="1400" spc="5" dirty="0">
                <a:latin typeface="Arial MT"/>
                <a:cs typeface="Arial MT"/>
              </a:rPr>
              <a:t> </a:t>
            </a:r>
            <a:r>
              <a:rPr sz="1400" spc="-5" dirty="0">
                <a:latin typeface="Arial MT"/>
                <a:cs typeface="Arial MT"/>
              </a:rPr>
              <a:t>Field</a:t>
            </a:r>
            <a:r>
              <a:rPr sz="1400" dirty="0">
                <a:latin typeface="Arial MT"/>
                <a:cs typeface="Arial MT"/>
              </a:rPr>
              <a:t> </a:t>
            </a:r>
            <a:r>
              <a:rPr sz="1400" spc="-5" dirty="0">
                <a:latin typeface="Arial MT"/>
                <a:cs typeface="Arial MT"/>
              </a:rPr>
              <a:t>Care.</a:t>
            </a:r>
            <a:endParaRPr sz="1400" dirty="0">
              <a:latin typeface="Arial MT"/>
              <a:cs typeface="Arial MT"/>
            </a:endParaRPr>
          </a:p>
          <a:p>
            <a:pPr marL="619760" lvl="1" indent="-582295">
              <a:lnSpc>
                <a:spcPct val="100000"/>
              </a:lnSpc>
              <a:spcBef>
                <a:spcPts val="720"/>
              </a:spcBef>
              <a:buFont typeface="Arial"/>
              <a:buAutoNum type="arabicPeriod" startAt="11"/>
              <a:tabLst>
                <a:tab pos="619760" algn="l"/>
                <a:tab pos="620395" algn="l"/>
              </a:tabLst>
            </a:pPr>
            <a:r>
              <a:rPr sz="1400" spc="-5" dirty="0">
                <a:latin typeface="Arial MT"/>
                <a:cs typeface="Arial MT"/>
              </a:rPr>
              <a:t>Identify</a:t>
            </a:r>
            <a:r>
              <a:rPr sz="1400" dirty="0">
                <a:latin typeface="Arial MT"/>
                <a:cs typeface="Arial MT"/>
              </a:rPr>
              <a:t> </a:t>
            </a:r>
            <a:r>
              <a:rPr sz="1400" spc="-5" dirty="0">
                <a:latin typeface="Arial MT"/>
                <a:cs typeface="Arial MT"/>
              </a:rPr>
              <a:t>the</a:t>
            </a:r>
            <a:r>
              <a:rPr sz="1400" spc="5" dirty="0">
                <a:latin typeface="Arial MT"/>
                <a:cs typeface="Arial MT"/>
              </a:rPr>
              <a:t> </a:t>
            </a:r>
            <a:r>
              <a:rPr sz="1400" spc="-5" dirty="0">
                <a:latin typeface="Arial MT"/>
                <a:cs typeface="Arial MT"/>
              </a:rPr>
              <a:t>indications,</a:t>
            </a:r>
            <a:r>
              <a:rPr sz="1400" dirty="0">
                <a:latin typeface="Arial MT"/>
                <a:cs typeface="Arial MT"/>
              </a:rPr>
              <a:t> </a:t>
            </a:r>
            <a:r>
              <a:rPr sz="1400" spc="-5" dirty="0">
                <a:latin typeface="Arial MT"/>
                <a:cs typeface="Arial MT"/>
              </a:rPr>
              <a:t>considerations,</a:t>
            </a:r>
            <a:r>
              <a:rPr sz="1400" spc="5" dirty="0">
                <a:latin typeface="Arial MT"/>
                <a:cs typeface="Arial MT"/>
              </a:rPr>
              <a:t> </a:t>
            </a:r>
            <a:r>
              <a:rPr sz="1400" spc="-5" dirty="0">
                <a:latin typeface="Arial MT"/>
                <a:cs typeface="Arial MT"/>
              </a:rPr>
              <a:t>limitations,</a:t>
            </a:r>
            <a:r>
              <a:rPr sz="1400" dirty="0">
                <a:latin typeface="Arial MT"/>
                <a:cs typeface="Arial MT"/>
              </a:rPr>
              <a:t> </a:t>
            </a:r>
            <a:r>
              <a:rPr sz="1400" spc="-5" dirty="0">
                <a:latin typeface="Arial MT"/>
                <a:cs typeface="Arial MT"/>
              </a:rPr>
              <a:t>and</a:t>
            </a:r>
            <a:r>
              <a:rPr sz="1400" spc="5" dirty="0">
                <a:latin typeface="Arial MT"/>
                <a:cs typeface="Arial MT"/>
              </a:rPr>
              <a:t> </a:t>
            </a:r>
            <a:r>
              <a:rPr sz="1400" spc="-5" dirty="0">
                <a:latin typeface="Arial MT"/>
                <a:cs typeface="Arial MT"/>
              </a:rPr>
              <a:t>principles</a:t>
            </a:r>
            <a:r>
              <a:rPr sz="1400" dirty="0">
                <a:latin typeface="Arial MT"/>
                <a:cs typeface="Arial MT"/>
              </a:rPr>
              <a:t> </a:t>
            </a:r>
            <a:r>
              <a:rPr sz="1400" spc="-5" dirty="0">
                <a:latin typeface="Arial MT"/>
                <a:cs typeface="Arial MT"/>
              </a:rPr>
              <a:t>of</a:t>
            </a:r>
            <a:r>
              <a:rPr sz="1400" spc="5" dirty="0">
                <a:latin typeface="Arial MT"/>
                <a:cs typeface="Arial MT"/>
              </a:rPr>
              <a:t> </a:t>
            </a:r>
            <a:r>
              <a:rPr sz="1400" spc="-5" dirty="0">
                <a:latin typeface="Arial MT"/>
                <a:cs typeface="Arial MT"/>
              </a:rPr>
              <a:t>automated</a:t>
            </a:r>
            <a:r>
              <a:rPr sz="1400" spc="5" dirty="0">
                <a:latin typeface="Arial MT"/>
                <a:cs typeface="Arial MT"/>
              </a:rPr>
              <a:t> </a:t>
            </a:r>
            <a:r>
              <a:rPr sz="1400" spc="-5" dirty="0">
                <a:latin typeface="Arial MT"/>
                <a:cs typeface="Arial MT"/>
              </a:rPr>
              <a:t>ventilation</a:t>
            </a:r>
            <a:r>
              <a:rPr sz="1400" dirty="0">
                <a:latin typeface="Arial MT"/>
                <a:cs typeface="Arial MT"/>
              </a:rPr>
              <a:t> in</a:t>
            </a:r>
            <a:r>
              <a:rPr sz="1400" spc="-30" dirty="0">
                <a:latin typeface="Arial MT"/>
                <a:cs typeface="Arial MT"/>
              </a:rPr>
              <a:t> </a:t>
            </a:r>
            <a:r>
              <a:rPr sz="1400" spc="-25" dirty="0">
                <a:latin typeface="Arial MT"/>
                <a:cs typeface="Arial MT"/>
              </a:rPr>
              <a:t>Tactical</a:t>
            </a:r>
            <a:r>
              <a:rPr sz="1400" spc="10" dirty="0">
                <a:latin typeface="Arial MT"/>
                <a:cs typeface="Arial MT"/>
              </a:rPr>
              <a:t> </a:t>
            </a:r>
            <a:r>
              <a:rPr sz="1400" spc="-5" dirty="0">
                <a:latin typeface="Arial MT"/>
                <a:cs typeface="Arial MT"/>
              </a:rPr>
              <a:t>Field</a:t>
            </a:r>
            <a:r>
              <a:rPr sz="1400" spc="5" dirty="0">
                <a:latin typeface="Arial MT"/>
                <a:cs typeface="Arial MT"/>
              </a:rPr>
              <a:t> </a:t>
            </a:r>
            <a:r>
              <a:rPr sz="1400" spc="-5" dirty="0">
                <a:latin typeface="Arial MT"/>
                <a:cs typeface="Arial MT"/>
              </a:rPr>
              <a:t>Care.</a:t>
            </a:r>
            <a:endParaRPr sz="1400" dirty="0">
              <a:latin typeface="Arial MT"/>
              <a:cs typeface="Arial MT"/>
            </a:endParaRPr>
          </a:p>
          <a:p>
            <a:pPr marL="619760" lvl="1" indent="-582295">
              <a:lnSpc>
                <a:spcPct val="100000"/>
              </a:lnSpc>
              <a:spcBef>
                <a:spcPts val="745"/>
              </a:spcBef>
              <a:buFont typeface="Arial"/>
              <a:buAutoNum type="arabicPeriod" startAt="11"/>
              <a:tabLst>
                <a:tab pos="619760" algn="l"/>
                <a:tab pos="620395" algn="l"/>
              </a:tabLst>
            </a:pPr>
            <a:r>
              <a:rPr sz="1400" spc="-5" dirty="0">
                <a:latin typeface="Arial MT"/>
                <a:cs typeface="Arial MT"/>
              </a:rPr>
              <a:t>Demonstrate the</a:t>
            </a:r>
            <a:r>
              <a:rPr sz="1400" dirty="0">
                <a:latin typeface="Arial MT"/>
                <a:cs typeface="Arial MT"/>
              </a:rPr>
              <a:t> </a:t>
            </a:r>
            <a:r>
              <a:rPr sz="1400" spc="-5" dirty="0">
                <a:latin typeface="Arial MT"/>
                <a:cs typeface="Arial MT"/>
              </a:rPr>
              <a:t>application</a:t>
            </a:r>
            <a:r>
              <a:rPr sz="1400" dirty="0">
                <a:latin typeface="Arial MT"/>
                <a:cs typeface="Arial MT"/>
              </a:rPr>
              <a:t> </a:t>
            </a:r>
            <a:r>
              <a:rPr sz="1400" spc="-5" dirty="0">
                <a:latin typeface="Arial MT"/>
                <a:cs typeface="Arial MT"/>
              </a:rPr>
              <a:t>of</a:t>
            </a:r>
            <a:r>
              <a:rPr sz="1400" dirty="0">
                <a:latin typeface="Arial MT"/>
                <a:cs typeface="Arial MT"/>
              </a:rPr>
              <a:t> </a:t>
            </a:r>
            <a:r>
              <a:rPr sz="1400" spc="-5" dirty="0">
                <a:latin typeface="Arial MT"/>
                <a:cs typeface="Arial MT"/>
              </a:rPr>
              <a:t>automated ventilation</a:t>
            </a:r>
            <a:r>
              <a:rPr sz="1400" dirty="0">
                <a:latin typeface="Arial MT"/>
                <a:cs typeface="Arial MT"/>
              </a:rPr>
              <a:t> </a:t>
            </a:r>
            <a:r>
              <a:rPr sz="1400" spc="-5" dirty="0">
                <a:latin typeface="Arial MT"/>
                <a:cs typeface="Arial MT"/>
              </a:rPr>
              <a:t>to</a:t>
            </a:r>
            <a:r>
              <a:rPr sz="1400" dirty="0">
                <a:latin typeface="Arial MT"/>
                <a:cs typeface="Arial MT"/>
              </a:rPr>
              <a:t> a </a:t>
            </a:r>
            <a:r>
              <a:rPr sz="1400" spc="-5" dirty="0">
                <a:latin typeface="Arial MT"/>
                <a:cs typeface="Arial MT"/>
              </a:rPr>
              <a:t>trauma</a:t>
            </a:r>
            <a:r>
              <a:rPr sz="1400" dirty="0">
                <a:latin typeface="Arial MT"/>
                <a:cs typeface="Arial MT"/>
              </a:rPr>
              <a:t> </a:t>
            </a:r>
            <a:r>
              <a:rPr sz="1400" spc="-5" dirty="0">
                <a:latin typeface="Arial MT"/>
                <a:cs typeface="Arial MT"/>
              </a:rPr>
              <a:t>casualty </a:t>
            </a:r>
            <a:r>
              <a:rPr sz="1400" dirty="0">
                <a:latin typeface="Arial MT"/>
                <a:cs typeface="Arial MT"/>
              </a:rPr>
              <a:t>in</a:t>
            </a:r>
            <a:r>
              <a:rPr sz="1400" spc="-30" dirty="0">
                <a:latin typeface="Arial MT"/>
                <a:cs typeface="Arial MT"/>
              </a:rPr>
              <a:t> </a:t>
            </a:r>
            <a:r>
              <a:rPr sz="1400" spc="-25" dirty="0">
                <a:latin typeface="Arial MT"/>
                <a:cs typeface="Arial MT"/>
              </a:rPr>
              <a:t>Tactical</a:t>
            </a:r>
            <a:r>
              <a:rPr sz="1400" spc="5" dirty="0">
                <a:latin typeface="Arial MT"/>
                <a:cs typeface="Arial MT"/>
              </a:rPr>
              <a:t> </a:t>
            </a:r>
            <a:r>
              <a:rPr sz="1400" spc="-5" dirty="0">
                <a:latin typeface="Arial MT"/>
                <a:cs typeface="Arial MT"/>
              </a:rPr>
              <a:t>Field</a:t>
            </a:r>
            <a:r>
              <a:rPr sz="1400" dirty="0">
                <a:latin typeface="Arial MT"/>
                <a:cs typeface="Arial MT"/>
              </a:rPr>
              <a:t> </a:t>
            </a:r>
            <a:r>
              <a:rPr sz="1400" spc="-5" dirty="0">
                <a:latin typeface="Arial MT"/>
                <a:cs typeface="Arial MT"/>
              </a:rPr>
              <a:t>Care.</a:t>
            </a:r>
            <a:endParaRPr sz="1400" dirty="0">
              <a:latin typeface="Arial MT"/>
              <a:cs typeface="Arial MT"/>
            </a:endParaRPr>
          </a:p>
          <a:p>
            <a:pPr marL="619760" lvl="1" indent="-582295">
              <a:lnSpc>
                <a:spcPct val="100000"/>
              </a:lnSpc>
              <a:spcBef>
                <a:spcPts val="695"/>
              </a:spcBef>
              <a:buFont typeface="Arial"/>
              <a:buAutoNum type="arabicPeriod" startAt="11"/>
              <a:tabLst>
                <a:tab pos="619760" algn="l"/>
                <a:tab pos="620395" algn="l"/>
              </a:tabLst>
            </a:pPr>
            <a:r>
              <a:rPr sz="1400" spc="-5" dirty="0">
                <a:latin typeface="Arial MT"/>
                <a:cs typeface="Arial MT"/>
              </a:rPr>
              <a:t>Demonstrate the</a:t>
            </a:r>
            <a:r>
              <a:rPr sz="1400" dirty="0">
                <a:latin typeface="Arial MT"/>
                <a:cs typeface="Arial MT"/>
              </a:rPr>
              <a:t> </a:t>
            </a:r>
            <a:r>
              <a:rPr sz="1400" spc="-5" dirty="0">
                <a:latin typeface="Arial MT"/>
                <a:cs typeface="Arial MT"/>
              </a:rPr>
              <a:t>application</a:t>
            </a:r>
            <a:r>
              <a:rPr sz="1400" dirty="0">
                <a:latin typeface="Arial MT"/>
                <a:cs typeface="Arial MT"/>
              </a:rPr>
              <a:t> </a:t>
            </a:r>
            <a:r>
              <a:rPr sz="1400" spc="-5" dirty="0">
                <a:latin typeface="Arial MT"/>
                <a:cs typeface="Arial MT"/>
              </a:rPr>
              <a:t>of</a:t>
            </a:r>
            <a:r>
              <a:rPr sz="1400" dirty="0">
                <a:latin typeface="Arial MT"/>
                <a:cs typeface="Arial MT"/>
              </a:rPr>
              <a:t> </a:t>
            </a:r>
            <a:r>
              <a:rPr sz="1400" spc="-5" dirty="0">
                <a:latin typeface="Arial MT"/>
                <a:cs typeface="Arial MT"/>
              </a:rPr>
              <a:t>multimodal</a:t>
            </a:r>
            <a:r>
              <a:rPr sz="1400" spc="5" dirty="0">
                <a:latin typeface="Arial MT"/>
                <a:cs typeface="Arial MT"/>
              </a:rPr>
              <a:t> </a:t>
            </a:r>
            <a:r>
              <a:rPr sz="1400" spc="-5" dirty="0">
                <a:latin typeface="Arial MT"/>
                <a:cs typeface="Arial MT"/>
              </a:rPr>
              <a:t>ventilation</a:t>
            </a:r>
            <a:r>
              <a:rPr sz="1400" dirty="0">
                <a:latin typeface="Arial MT"/>
                <a:cs typeface="Arial MT"/>
              </a:rPr>
              <a:t> </a:t>
            </a:r>
            <a:r>
              <a:rPr sz="1400" spc="-5" dirty="0">
                <a:latin typeface="Arial MT"/>
                <a:cs typeface="Arial MT"/>
              </a:rPr>
              <a:t>to</a:t>
            </a:r>
            <a:r>
              <a:rPr sz="1400" dirty="0">
                <a:latin typeface="Arial MT"/>
                <a:cs typeface="Arial MT"/>
              </a:rPr>
              <a:t> a </a:t>
            </a:r>
            <a:r>
              <a:rPr sz="1400" spc="-5" dirty="0">
                <a:latin typeface="Arial MT"/>
                <a:cs typeface="Arial MT"/>
              </a:rPr>
              <a:t>trauma</a:t>
            </a:r>
            <a:r>
              <a:rPr sz="1400" dirty="0">
                <a:latin typeface="Arial MT"/>
                <a:cs typeface="Arial MT"/>
              </a:rPr>
              <a:t> </a:t>
            </a:r>
            <a:r>
              <a:rPr sz="1400" spc="-5" dirty="0">
                <a:latin typeface="Arial MT"/>
                <a:cs typeface="Arial MT"/>
              </a:rPr>
              <a:t>casualty</a:t>
            </a:r>
            <a:r>
              <a:rPr sz="1400" dirty="0">
                <a:latin typeface="Arial MT"/>
                <a:cs typeface="Arial MT"/>
              </a:rPr>
              <a:t> in</a:t>
            </a:r>
            <a:r>
              <a:rPr sz="1400" spc="-30" dirty="0">
                <a:latin typeface="Arial MT"/>
                <a:cs typeface="Arial MT"/>
              </a:rPr>
              <a:t> </a:t>
            </a:r>
            <a:r>
              <a:rPr sz="1400" spc="-25" dirty="0">
                <a:latin typeface="Arial MT"/>
                <a:cs typeface="Arial MT"/>
              </a:rPr>
              <a:t>Tactical</a:t>
            </a:r>
            <a:r>
              <a:rPr sz="1400" spc="5" dirty="0">
                <a:latin typeface="Arial MT"/>
                <a:cs typeface="Arial MT"/>
              </a:rPr>
              <a:t> </a:t>
            </a:r>
            <a:r>
              <a:rPr sz="1400" spc="-5" dirty="0">
                <a:latin typeface="Arial MT"/>
                <a:cs typeface="Arial MT"/>
              </a:rPr>
              <a:t>Field</a:t>
            </a:r>
            <a:r>
              <a:rPr sz="1400" dirty="0">
                <a:latin typeface="Arial MT"/>
                <a:cs typeface="Arial MT"/>
              </a:rPr>
              <a:t> </a:t>
            </a:r>
            <a:r>
              <a:rPr sz="1400" spc="-5" dirty="0">
                <a:latin typeface="Arial MT"/>
                <a:cs typeface="Arial MT"/>
              </a:rPr>
              <a:t>Care.</a:t>
            </a:r>
            <a:endParaRPr sz="1400" dirty="0">
              <a:latin typeface="Arial MT"/>
              <a:cs typeface="Arial MT"/>
            </a:endParaRPr>
          </a:p>
          <a:p>
            <a:pPr marL="619760" lvl="1" indent="-582295">
              <a:lnSpc>
                <a:spcPct val="100000"/>
              </a:lnSpc>
              <a:spcBef>
                <a:spcPts val="720"/>
              </a:spcBef>
              <a:buFont typeface="Arial"/>
              <a:buAutoNum type="arabicPeriod" startAt="11"/>
              <a:tabLst>
                <a:tab pos="619760" algn="l"/>
                <a:tab pos="620395" algn="l"/>
              </a:tabLst>
            </a:pPr>
            <a:r>
              <a:rPr sz="1400" spc="-5" dirty="0">
                <a:latin typeface="Arial MT"/>
                <a:cs typeface="Arial MT"/>
              </a:rPr>
              <a:t>Identify</a:t>
            </a:r>
            <a:r>
              <a:rPr sz="1400" dirty="0">
                <a:latin typeface="Arial MT"/>
                <a:cs typeface="Arial MT"/>
              </a:rPr>
              <a:t> </a:t>
            </a:r>
            <a:r>
              <a:rPr sz="1400" spc="-5" dirty="0">
                <a:latin typeface="Arial MT"/>
                <a:cs typeface="Arial MT"/>
              </a:rPr>
              <a:t>the</a:t>
            </a:r>
            <a:r>
              <a:rPr sz="1400" dirty="0">
                <a:latin typeface="Arial MT"/>
                <a:cs typeface="Arial MT"/>
              </a:rPr>
              <a:t> </a:t>
            </a:r>
            <a:r>
              <a:rPr sz="1400" spc="-5" dirty="0">
                <a:latin typeface="Arial MT"/>
                <a:cs typeface="Arial MT"/>
              </a:rPr>
              <a:t>considerations,</a:t>
            </a:r>
            <a:r>
              <a:rPr sz="1400" spc="5" dirty="0">
                <a:latin typeface="Arial MT"/>
                <a:cs typeface="Arial MT"/>
              </a:rPr>
              <a:t> </a:t>
            </a:r>
            <a:r>
              <a:rPr sz="1400" spc="-5" dirty="0">
                <a:latin typeface="Arial MT"/>
                <a:cs typeface="Arial MT"/>
              </a:rPr>
              <a:t>indications,</a:t>
            </a:r>
            <a:r>
              <a:rPr sz="1400" dirty="0">
                <a:latin typeface="Arial MT"/>
                <a:cs typeface="Arial MT"/>
              </a:rPr>
              <a:t> </a:t>
            </a:r>
            <a:r>
              <a:rPr sz="1400" spc="-5" dirty="0">
                <a:latin typeface="Arial MT"/>
                <a:cs typeface="Arial MT"/>
              </a:rPr>
              <a:t>and</a:t>
            </a:r>
            <a:r>
              <a:rPr sz="1400" dirty="0">
                <a:latin typeface="Arial MT"/>
                <a:cs typeface="Arial MT"/>
              </a:rPr>
              <a:t> </a:t>
            </a:r>
            <a:r>
              <a:rPr sz="1400" spc="-5" dirty="0">
                <a:latin typeface="Arial MT"/>
                <a:cs typeface="Arial MT"/>
              </a:rPr>
              <a:t>limitations</a:t>
            </a:r>
            <a:r>
              <a:rPr sz="1400" spc="5" dirty="0">
                <a:latin typeface="Arial MT"/>
                <a:cs typeface="Arial MT"/>
              </a:rPr>
              <a:t> </a:t>
            </a:r>
            <a:r>
              <a:rPr sz="1400" spc="-5" dirty="0">
                <a:latin typeface="Arial MT"/>
                <a:cs typeface="Arial MT"/>
              </a:rPr>
              <a:t>for oxygen</a:t>
            </a:r>
            <a:r>
              <a:rPr sz="1400" dirty="0">
                <a:latin typeface="Arial MT"/>
                <a:cs typeface="Arial MT"/>
              </a:rPr>
              <a:t> </a:t>
            </a:r>
            <a:r>
              <a:rPr sz="1400" spc="-5" dirty="0">
                <a:latin typeface="Arial MT"/>
                <a:cs typeface="Arial MT"/>
              </a:rPr>
              <a:t>administration</a:t>
            </a:r>
            <a:r>
              <a:rPr sz="1400" spc="5" dirty="0">
                <a:latin typeface="Arial MT"/>
                <a:cs typeface="Arial MT"/>
              </a:rPr>
              <a:t> </a:t>
            </a:r>
            <a:r>
              <a:rPr sz="1400" dirty="0">
                <a:latin typeface="Arial MT"/>
                <a:cs typeface="Arial MT"/>
              </a:rPr>
              <a:t>in</a:t>
            </a:r>
            <a:r>
              <a:rPr sz="1400" spc="-30" dirty="0">
                <a:latin typeface="Arial MT"/>
                <a:cs typeface="Arial MT"/>
              </a:rPr>
              <a:t> </a:t>
            </a:r>
            <a:r>
              <a:rPr sz="1400" spc="-25" dirty="0">
                <a:latin typeface="Arial MT"/>
                <a:cs typeface="Arial MT"/>
              </a:rPr>
              <a:t>Tactical</a:t>
            </a:r>
            <a:r>
              <a:rPr sz="1400" spc="5" dirty="0">
                <a:latin typeface="Arial MT"/>
                <a:cs typeface="Arial MT"/>
              </a:rPr>
              <a:t> </a:t>
            </a:r>
            <a:r>
              <a:rPr sz="1400" spc="-5" dirty="0">
                <a:latin typeface="Arial MT"/>
                <a:cs typeface="Arial MT"/>
              </a:rPr>
              <a:t>Field</a:t>
            </a:r>
            <a:r>
              <a:rPr sz="1400" spc="5" dirty="0">
                <a:latin typeface="Arial MT"/>
                <a:cs typeface="Arial MT"/>
              </a:rPr>
              <a:t> </a:t>
            </a:r>
            <a:r>
              <a:rPr sz="1400" spc="-5" dirty="0">
                <a:latin typeface="Arial MT"/>
                <a:cs typeface="Arial MT"/>
              </a:rPr>
              <a:t>Care.</a:t>
            </a:r>
            <a:endParaRPr sz="1400" dirty="0">
              <a:latin typeface="Arial MT"/>
              <a:cs typeface="Arial MT"/>
            </a:endParaRPr>
          </a:p>
          <a:p>
            <a:pPr marL="619760" lvl="1" indent="-582295">
              <a:lnSpc>
                <a:spcPct val="100000"/>
              </a:lnSpc>
              <a:spcBef>
                <a:spcPts val="790"/>
              </a:spcBef>
              <a:buFont typeface="Arial"/>
              <a:buAutoNum type="arabicPeriod" startAt="11"/>
              <a:tabLst>
                <a:tab pos="619760" algn="l"/>
                <a:tab pos="620395" algn="l"/>
              </a:tabLst>
            </a:pPr>
            <a:r>
              <a:rPr sz="2100" spc="-7" baseline="1984" dirty="0">
                <a:latin typeface="Arial MT"/>
                <a:cs typeface="Arial MT"/>
              </a:rPr>
              <a:t>Identify</a:t>
            </a:r>
            <a:r>
              <a:rPr sz="2100" baseline="1984" dirty="0">
                <a:latin typeface="Arial MT"/>
                <a:cs typeface="Arial MT"/>
              </a:rPr>
              <a:t> </a:t>
            </a:r>
            <a:r>
              <a:rPr sz="2100" spc="-7" baseline="1984" dirty="0">
                <a:latin typeface="Arial MT"/>
                <a:cs typeface="Arial MT"/>
              </a:rPr>
              <a:t>the</a:t>
            </a:r>
            <a:r>
              <a:rPr sz="2100" baseline="1984" dirty="0">
                <a:latin typeface="Arial MT"/>
                <a:cs typeface="Arial MT"/>
              </a:rPr>
              <a:t> </a:t>
            </a:r>
            <a:r>
              <a:rPr sz="2100" spc="-7" baseline="1984" dirty="0">
                <a:latin typeface="Arial MT"/>
                <a:cs typeface="Arial MT"/>
              </a:rPr>
              <a:t>importance,</a:t>
            </a:r>
            <a:r>
              <a:rPr sz="2100" spc="7" baseline="1984" dirty="0">
                <a:latin typeface="Arial MT"/>
                <a:cs typeface="Arial MT"/>
              </a:rPr>
              <a:t> </a:t>
            </a:r>
            <a:r>
              <a:rPr sz="2100" spc="-7" baseline="1984" dirty="0">
                <a:latin typeface="Arial MT"/>
                <a:cs typeface="Arial MT"/>
              </a:rPr>
              <a:t>considerations,</a:t>
            </a:r>
            <a:r>
              <a:rPr sz="2100" baseline="1984" dirty="0">
                <a:latin typeface="Arial MT"/>
                <a:cs typeface="Arial MT"/>
              </a:rPr>
              <a:t> </a:t>
            </a:r>
            <a:r>
              <a:rPr sz="2100" spc="-7" baseline="1984" dirty="0">
                <a:latin typeface="Arial MT"/>
                <a:cs typeface="Arial MT"/>
              </a:rPr>
              <a:t>limitations,</a:t>
            </a:r>
            <a:r>
              <a:rPr sz="2100" spc="7" baseline="1984" dirty="0">
                <a:latin typeface="Arial MT"/>
                <a:cs typeface="Arial MT"/>
              </a:rPr>
              <a:t> </a:t>
            </a:r>
            <a:r>
              <a:rPr sz="2100" spc="-7" baseline="1984" dirty="0">
                <a:latin typeface="Arial MT"/>
                <a:cs typeface="Arial MT"/>
              </a:rPr>
              <a:t>and</a:t>
            </a:r>
            <a:r>
              <a:rPr sz="2100" baseline="1984" dirty="0">
                <a:latin typeface="Arial MT"/>
                <a:cs typeface="Arial MT"/>
              </a:rPr>
              <a:t> </a:t>
            </a:r>
            <a:r>
              <a:rPr sz="2100" spc="-7" baseline="1984" dirty="0">
                <a:latin typeface="Arial MT"/>
                <a:cs typeface="Arial MT"/>
              </a:rPr>
              <a:t>application</a:t>
            </a:r>
            <a:r>
              <a:rPr sz="2100" spc="7" baseline="1984" dirty="0">
                <a:latin typeface="Arial MT"/>
                <a:cs typeface="Arial MT"/>
              </a:rPr>
              <a:t> </a:t>
            </a:r>
            <a:r>
              <a:rPr sz="2100" spc="-7" baseline="1984" dirty="0">
                <a:latin typeface="Arial MT"/>
                <a:cs typeface="Arial MT"/>
              </a:rPr>
              <a:t>of</a:t>
            </a:r>
            <a:r>
              <a:rPr sz="2100" baseline="1984" dirty="0">
                <a:latin typeface="Arial MT"/>
                <a:cs typeface="Arial MT"/>
              </a:rPr>
              <a:t> </a:t>
            </a:r>
            <a:r>
              <a:rPr sz="2100" spc="-7" baseline="1984" dirty="0">
                <a:latin typeface="Arial MT"/>
                <a:cs typeface="Arial MT"/>
              </a:rPr>
              <a:t>pulse</a:t>
            </a:r>
            <a:r>
              <a:rPr sz="2100" spc="7" baseline="1984" dirty="0">
                <a:latin typeface="Arial MT"/>
                <a:cs typeface="Arial MT"/>
              </a:rPr>
              <a:t> </a:t>
            </a:r>
            <a:r>
              <a:rPr sz="2100" spc="-7" baseline="1984" dirty="0">
                <a:latin typeface="Arial MT"/>
                <a:cs typeface="Arial MT"/>
              </a:rPr>
              <a:t>oximetry</a:t>
            </a:r>
            <a:r>
              <a:rPr sz="2100" baseline="1984" dirty="0">
                <a:latin typeface="Arial MT"/>
                <a:cs typeface="Arial MT"/>
              </a:rPr>
              <a:t> </a:t>
            </a:r>
            <a:r>
              <a:rPr sz="2100" spc="-7" baseline="1984" dirty="0">
                <a:latin typeface="Arial MT"/>
                <a:cs typeface="Arial MT"/>
              </a:rPr>
              <a:t>monitoring</a:t>
            </a:r>
            <a:r>
              <a:rPr sz="2100" baseline="1984" dirty="0">
                <a:latin typeface="Arial MT"/>
                <a:cs typeface="Arial MT"/>
              </a:rPr>
              <a:t> in</a:t>
            </a:r>
            <a:r>
              <a:rPr sz="2100" spc="-37" baseline="1984" dirty="0">
                <a:latin typeface="Arial MT"/>
                <a:cs typeface="Arial MT"/>
              </a:rPr>
              <a:t> Tactical</a:t>
            </a:r>
            <a:r>
              <a:rPr sz="2100" spc="7" baseline="1984" dirty="0">
                <a:latin typeface="Arial MT"/>
                <a:cs typeface="Arial MT"/>
              </a:rPr>
              <a:t> </a:t>
            </a:r>
            <a:r>
              <a:rPr sz="2100" spc="-7" baseline="1984" dirty="0">
                <a:latin typeface="Arial MT"/>
                <a:cs typeface="Arial MT"/>
              </a:rPr>
              <a:t>Field</a:t>
            </a:r>
            <a:r>
              <a:rPr sz="2100" spc="7" baseline="1984" dirty="0">
                <a:latin typeface="Arial MT"/>
                <a:cs typeface="Arial MT"/>
              </a:rPr>
              <a:t> </a:t>
            </a:r>
            <a:r>
              <a:rPr sz="2100" spc="-7" baseline="1984" dirty="0">
                <a:latin typeface="Arial MT"/>
                <a:cs typeface="Arial MT"/>
              </a:rPr>
              <a:t>Care.</a:t>
            </a:r>
            <a:endParaRPr sz="2100" baseline="1984" dirty="0">
              <a:latin typeface="Arial MT"/>
              <a:cs typeface="Arial MT"/>
            </a:endParaRPr>
          </a:p>
          <a:p>
            <a:pPr marL="619760" marR="354330" lvl="1" indent="-582295">
              <a:lnSpc>
                <a:spcPct val="101400"/>
              </a:lnSpc>
              <a:spcBef>
                <a:spcPts val="434"/>
              </a:spcBef>
              <a:buFont typeface="Arial"/>
              <a:buAutoNum type="arabicPeriod" startAt="11"/>
              <a:tabLst>
                <a:tab pos="619760" algn="l"/>
                <a:tab pos="620395" algn="l"/>
              </a:tabLst>
            </a:pPr>
            <a:r>
              <a:rPr sz="1400" spc="-5" dirty="0">
                <a:latin typeface="Arial MT"/>
                <a:cs typeface="Arial MT"/>
              </a:rPr>
              <a:t>Identify</a:t>
            </a:r>
            <a:r>
              <a:rPr sz="1400" dirty="0">
                <a:latin typeface="Arial MT"/>
                <a:cs typeface="Arial MT"/>
              </a:rPr>
              <a:t> </a:t>
            </a:r>
            <a:r>
              <a:rPr sz="1400" spc="-5" dirty="0">
                <a:latin typeface="Arial MT"/>
                <a:cs typeface="Arial MT"/>
              </a:rPr>
              <a:t>any</a:t>
            </a:r>
            <a:r>
              <a:rPr sz="1400" dirty="0">
                <a:latin typeface="Arial MT"/>
                <a:cs typeface="Arial MT"/>
              </a:rPr>
              <a:t> </a:t>
            </a:r>
            <a:r>
              <a:rPr sz="1400" spc="-5" dirty="0">
                <a:latin typeface="Arial MT"/>
                <a:cs typeface="Arial MT"/>
              </a:rPr>
              <a:t>evidence-based</a:t>
            </a:r>
            <a:r>
              <a:rPr sz="1400" spc="5" dirty="0">
                <a:latin typeface="Arial MT"/>
                <a:cs typeface="Arial MT"/>
              </a:rPr>
              <a:t> </a:t>
            </a:r>
            <a:r>
              <a:rPr sz="1400" spc="-5" dirty="0">
                <a:latin typeface="Arial MT"/>
                <a:cs typeface="Arial MT"/>
              </a:rPr>
              <a:t>medicine,</a:t>
            </a:r>
            <a:r>
              <a:rPr sz="1400" dirty="0">
                <a:latin typeface="Arial MT"/>
                <a:cs typeface="Arial MT"/>
              </a:rPr>
              <a:t> </a:t>
            </a:r>
            <a:r>
              <a:rPr sz="1400" spc="-5" dirty="0">
                <a:latin typeface="Arial MT"/>
                <a:cs typeface="Arial MT"/>
              </a:rPr>
              <a:t>best</a:t>
            </a:r>
            <a:r>
              <a:rPr sz="1400" spc="5" dirty="0">
                <a:latin typeface="Arial MT"/>
                <a:cs typeface="Arial MT"/>
              </a:rPr>
              <a:t> </a:t>
            </a:r>
            <a:r>
              <a:rPr sz="1400" spc="-5" dirty="0">
                <a:latin typeface="Arial MT"/>
                <a:cs typeface="Arial MT"/>
              </a:rPr>
              <a:t>practices,</a:t>
            </a:r>
            <a:r>
              <a:rPr sz="1400" dirty="0">
                <a:latin typeface="Arial MT"/>
                <a:cs typeface="Arial MT"/>
              </a:rPr>
              <a:t> </a:t>
            </a:r>
            <a:r>
              <a:rPr sz="1400" spc="-5" dirty="0">
                <a:latin typeface="Arial MT"/>
                <a:cs typeface="Arial MT"/>
              </a:rPr>
              <a:t>casualty</a:t>
            </a:r>
            <a:r>
              <a:rPr sz="1400" spc="5" dirty="0">
                <a:latin typeface="Arial MT"/>
                <a:cs typeface="Arial MT"/>
              </a:rPr>
              <a:t> </a:t>
            </a:r>
            <a:r>
              <a:rPr sz="1400" spc="-5" dirty="0">
                <a:latin typeface="Arial MT"/>
                <a:cs typeface="Arial MT"/>
              </a:rPr>
              <a:t>data,</a:t>
            </a:r>
            <a:r>
              <a:rPr sz="1400" dirty="0">
                <a:latin typeface="Arial MT"/>
                <a:cs typeface="Arial MT"/>
              </a:rPr>
              <a:t> </a:t>
            </a:r>
            <a:r>
              <a:rPr sz="1400" spc="-5" dirty="0">
                <a:latin typeface="Arial MT"/>
                <a:cs typeface="Arial MT"/>
              </a:rPr>
              <a:t>and</a:t>
            </a:r>
            <a:r>
              <a:rPr sz="1400" spc="5" dirty="0">
                <a:latin typeface="Arial MT"/>
                <a:cs typeface="Arial MT"/>
              </a:rPr>
              <a:t> </a:t>
            </a:r>
            <a:r>
              <a:rPr sz="1400" spc="-5" dirty="0">
                <a:latin typeface="Arial MT"/>
                <a:cs typeface="Arial MT"/>
              </a:rPr>
              <a:t>Subject</a:t>
            </a:r>
            <a:r>
              <a:rPr sz="1400" dirty="0">
                <a:latin typeface="Arial MT"/>
                <a:cs typeface="Arial MT"/>
              </a:rPr>
              <a:t> </a:t>
            </a:r>
            <a:r>
              <a:rPr sz="1400" spc="-5" dirty="0">
                <a:latin typeface="Arial MT"/>
                <a:cs typeface="Arial MT"/>
              </a:rPr>
              <a:t>Matter Expert</a:t>
            </a:r>
            <a:r>
              <a:rPr sz="1400" spc="5" dirty="0">
                <a:latin typeface="Arial MT"/>
                <a:cs typeface="Arial MT"/>
              </a:rPr>
              <a:t> </a:t>
            </a:r>
            <a:r>
              <a:rPr sz="1400" spc="-5" dirty="0">
                <a:latin typeface="Arial MT"/>
                <a:cs typeface="Arial MT"/>
              </a:rPr>
              <a:t>consensus</a:t>
            </a:r>
            <a:r>
              <a:rPr sz="1400" dirty="0">
                <a:latin typeface="Arial MT"/>
                <a:cs typeface="Arial MT"/>
              </a:rPr>
              <a:t> </a:t>
            </a:r>
            <a:r>
              <a:rPr sz="1400" spc="-5" dirty="0">
                <a:latin typeface="Arial MT"/>
                <a:cs typeface="Arial MT"/>
              </a:rPr>
              <a:t>on</a:t>
            </a:r>
            <a:r>
              <a:rPr sz="1400" spc="5" dirty="0">
                <a:latin typeface="Arial MT"/>
                <a:cs typeface="Arial MT"/>
              </a:rPr>
              <a:t> </a:t>
            </a:r>
            <a:r>
              <a:rPr sz="1400" spc="-5" dirty="0">
                <a:latin typeface="Arial MT"/>
                <a:cs typeface="Arial MT"/>
              </a:rPr>
              <a:t>airway </a:t>
            </a:r>
            <a:r>
              <a:rPr sz="1400" spc="-375" dirty="0">
                <a:latin typeface="Arial MT"/>
                <a:cs typeface="Arial MT"/>
              </a:rPr>
              <a:t> </a:t>
            </a:r>
            <a:r>
              <a:rPr sz="1400" spc="-5" dirty="0">
                <a:latin typeface="Arial MT"/>
                <a:cs typeface="Arial MT"/>
              </a:rPr>
              <a:t>management</a:t>
            </a:r>
            <a:r>
              <a:rPr sz="1400" spc="-10" dirty="0">
                <a:latin typeface="Arial MT"/>
                <a:cs typeface="Arial MT"/>
              </a:rPr>
              <a:t> </a:t>
            </a:r>
            <a:r>
              <a:rPr sz="1400" spc="-5" dirty="0">
                <a:latin typeface="Arial MT"/>
                <a:cs typeface="Arial MT"/>
              </a:rPr>
              <a:t>techniques </a:t>
            </a:r>
            <a:r>
              <a:rPr sz="1400" dirty="0">
                <a:latin typeface="Arial MT"/>
                <a:cs typeface="Arial MT"/>
              </a:rPr>
              <a:t>in</a:t>
            </a:r>
            <a:r>
              <a:rPr sz="1400" spc="-35" dirty="0">
                <a:latin typeface="Arial MT"/>
                <a:cs typeface="Arial MT"/>
              </a:rPr>
              <a:t> </a:t>
            </a:r>
            <a:r>
              <a:rPr sz="1400" spc="-25" dirty="0">
                <a:latin typeface="Arial MT"/>
                <a:cs typeface="Arial MT"/>
              </a:rPr>
              <a:t>Tactical</a:t>
            </a:r>
            <a:r>
              <a:rPr sz="1400" dirty="0">
                <a:latin typeface="Arial MT"/>
                <a:cs typeface="Arial MT"/>
              </a:rPr>
              <a:t> </a:t>
            </a:r>
            <a:r>
              <a:rPr sz="1400" spc="-5" dirty="0">
                <a:latin typeface="Arial MT"/>
                <a:cs typeface="Arial MT"/>
              </a:rPr>
              <a:t>Field Care.</a:t>
            </a:r>
            <a:endParaRPr sz="1400" dirty="0">
              <a:latin typeface="Arial MT"/>
              <a:cs typeface="Arial MT"/>
            </a:endParaRPr>
          </a:p>
        </p:txBody>
      </p:sp>
      <p:sp>
        <p:nvSpPr>
          <p:cNvPr id="29" name="object 29"/>
          <p:cNvSpPr txBox="1"/>
          <p:nvPr/>
        </p:nvSpPr>
        <p:spPr>
          <a:xfrm>
            <a:off x="3090278" y="6060087"/>
            <a:ext cx="6085840" cy="422909"/>
          </a:xfrm>
          <a:prstGeom prst="rect">
            <a:avLst/>
          </a:prstGeom>
        </p:spPr>
        <p:txBody>
          <a:bodyPr vert="horz" wrap="square" lIns="0" tIns="0" rIns="0" bIns="0" rtlCol="0">
            <a:spAutoFit/>
          </a:bodyPr>
          <a:lstStyle/>
          <a:p>
            <a:pPr marL="12700">
              <a:lnSpc>
                <a:spcPts val="3195"/>
              </a:lnSpc>
            </a:pPr>
            <a:r>
              <a:rPr sz="2800" b="1" dirty="0">
                <a:solidFill>
                  <a:srgbClr val="505050"/>
                </a:solidFill>
                <a:latin typeface="Arial"/>
                <a:cs typeface="Arial"/>
              </a:rPr>
              <a:t>21</a:t>
            </a:r>
            <a:r>
              <a:rPr sz="2800" b="1" spc="-15" dirty="0">
                <a:solidFill>
                  <a:srgbClr val="505050"/>
                </a:solidFill>
                <a:latin typeface="Arial"/>
                <a:cs typeface="Arial"/>
              </a:rPr>
              <a:t> </a:t>
            </a:r>
            <a:r>
              <a:rPr sz="2800" b="1" dirty="0">
                <a:solidFill>
                  <a:srgbClr val="505050"/>
                </a:solidFill>
                <a:latin typeface="Arial"/>
                <a:cs typeface="Arial"/>
              </a:rPr>
              <a:t>x</a:t>
            </a:r>
            <a:r>
              <a:rPr sz="2800" b="1" spc="-125" dirty="0">
                <a:solidFill>
                  <a:srgbClr val="505050"/>
                </a:solidFill>
                <a:latin typeface="Arial"/>
                <a:cs typeface="Arial"/>
              </a:rPr>
              <a:t> </a:t>
            </a:r>
            <a:r>
              <a:rPr sz="2400" b="1" spc="-5" dirty="0">
                <a:solidFill>
                  <a:srgbClr val="BC8642"/>
                </a:solidFill>
                <a:latin typeface="Arial"/>
                <a:cs typeface="Arial"/>
              </a:rPr>
              <a:t>ENABLING</a:t>
            </a:r>
            <a:r>
              <a:rPr sz="2400" b="1" spc="-25" dirty="0">
                <a:solidFill>
                  <a:srgbClr val="BC8642"/>
                </a:solidFill>
                <a:latin typeface="Arial"/>
                <a:cs typeface="Arial"/>
              </a:rPr>
              <a:t> </a:t>
            </a:r>
            <a:r>
              <a:rPr sz="2400" b="1" spc="-5" dirty="0">
                <a:solidFill>
                  <a:srgbClr val="BC8642"/>
                </a:solidFill>
                <a:latin typeface="Arial"/>
                <a:cs typeface="Arial"/>
              </a:rPr>
              <a:t>LEARNING</a:t>
            </a:r>
            <a:r>
              <a:rPr sz="2400" b="1" spc="-30" dirty="0">
                <a:solidFill>
                  <a:srgbClr val="BC8642"/>
                </a:solidFill>
                <a:latin typeface="Arial"/>
                <a:cs typeface="Arial"/>
              </a:rPr>
              <a:t> </a:t>
            </a:r>
            <a:r>
              <a:rPr sz="2400" b="1" spc="-5" dirty="0">
                <a:solidFill>
                  <a:srgbClr val="BC8642"/>
                </a:solidFill>
                <a:latin typeface="Arial"/>
                <a:cs typeface="Arial"/>
              </a:rPr>
              <a:t>OBJECTIVES</a:t>
            </a:r>
            <a:endParaRPr sz="2400">
              <a:latin typeface="Arial"/>
              <a:cs typeface="Arial"/>
            </a:endParaRPr>
          </a:p>
        </p:txBody>
      </p:sp>
      <p:sp>
        <p:nvSpPr>
          <p:cNvPr id="30" name="object 30"/>
          <p:cNvSpPr txBox="1"/>
          <p:nvPr/>
        </p:nvSpPr>
        <p:spPr>
          <a:xfrm>
            <a:off x="717814" y="6417240"/>
            <a:ext cx="167005" cy="309245"/>
          </a:xfrm>
          <a:prstGeom prst="rect">
            <a:avLst/>
          </a:prstGeom>
        </p:spPr>
        <p:txBody>
          <a:bodyPr vert="horz" wrap="square" lIns="0" tIns="0" rIns="0" bIns="0" rtlCol="0">
            <a:spAutoFit/>
          </a:bodyPr>
          <a:lstStyle/>
          <a:p>
            <a:pPr marL="12700">
              <a:lnSpc>
                <a:spcPts val="2310"/>
              </a:lnSpc>
            </a:pPr>
            <a:r>
              <a:rPr sz="2000" b="1" dirty="0">
                <a:solidFill>
                  <a:srgbClr val="BC8642"/>
                </a:solidFill>
                <a:latin typeface="Arial"/>
                <a:cs typeface="Arial"/>
              </a:rPr>
              <a:t>#</a:t>
            </a:r>
            <a:endParaRPr sz="2000">
              <a:latin typeface="Arial"/>
              <a:cs typeface="Arial"/>
            </a:endParaRPr>
          </a:p>
        </p:txBody>
      </p:sp>
      <p:sp>
        <p:nvSpPr>
          <p:cNvPr id="31" name="object 31"/>
          <p:cNvSpPr txBox="1"/>
          <p:nvPr/>
        </p:nvSpPr>
        <p:spPr>
          <a:xfrm>
            <a:off x="991999" y="6461838"/>
            <a:ext cx="2647315" cy="224154"/>
          </a:xfrm>
          <a:prstGeom prst="rect">
            <a:avLst/>
          </a:prstGeom>
        </p:spPr>
        <p:txBody>
          <a:bodyPr vert="horz" wrap="square" lIns="0" tIns="0" rIns="0" bIns="0" rtlCol="0">
            <a:spAutoFit/>
          </a:bodyPr>
          <a:lstStyle/>
          <a:p>
            <a:pPr marL="12700">
              <a:lnSpc>
                <a:spcPts val="1645"/>
              </a:lnSpc>
            </a:pPr>
            <a:r>
              <a:rPr sz="1400" dirty="0">
                <a:solidFill>
                  <a:srgbClr val="2E3334"/>
                </a:solidFill>
                <a:latin typeface="Arial MT"/>
                <a:cs typeface="Arial MT"/>
              </a:rPr>
              <a:t>=</a:t>
            </a:r>
            <a:r>
              <a:rPr sz="1400" spc="-30" dirty="0">
                <a:solidFill>
                  <a:srgbClr val="2E3334"/>
                </a:solidFill>
                <a:latin typeface="Arial MT"/>
                <a:cs typeface="Arial MT"/>
              </a:rPr>
              <a:t> </a:t>
            </a:r>
            <a:r>
              <a:rPr sz="1400" b="1" spc="-20" dirty="0">
                <a:solidFill>
                  <a:srgbClr val="2E3334"/>
                </a:solidFill>
                <a:latin typeface="Arial"/>
                <a:cs typeface="Arial"/>
              </a:rPr>
              <a:t>Terminal</a:t>
            </a:r>
            <a:r>
              <a:rPr sz="1400" b="1" spc="-25" dirty="0">
                <a:solidFill>
                  <a:srgbClr val="2E3334"/>
                </a:solidFill>
                <a:latin typeface="Arial"/>
                <a:cs typeface="Arial"/>
              </a:rPr>
              <a:t> </a:t>
            </a:r>
            <a:r>
              <a:rPr sz="1400" b="1" spc="-5" dirty="0">
                <a:solidFill>
                  <a:srgbClr val="2E3334"/>
                </a:solidFill>
                <a:latin typeface="Arial"/>
                <a:cs typeface="Arial"/>
              </a:rPr>
              <a:t>Learning</a:t>
            </a:r>
            <a:r>
              <a:rPr sz="1400" b="1" spc="-30" dirty="0">
                <a:solidFill>
                  <a:srgbClr val="2E3334"/>
                </a:solidFill>
                <a:latin typeface="Arial"/>
                <a:cs typeface="Arial"/>
              </a:rPr>
              <a:t> </a:t>
            </a:r>
            <a:r>
              <a:rPr sz="1400" b="1" spc="-5" dirty="0">
                <a:solidFill>
                  <a:srgbClr val="2E3334"/>
                </a:solidFill>
                <a:latin typeface="Arial"/>
                <a:cs typeface="Arial"/>
              </a:rPr>
              <a:t>Objectives</a:t>
            </a:r>
            <a:endParaRPr sz="1400">
              <a:latin typeface="Arial"/>
              <a:cs typeface="Arial"/>
            </a:endParaRPr>
          </a:p>
        </p:txBody>
      </p:sp>
      <p:sp>
        <p:nvSpPr>
          <p:cNvPr id="32" name="object 32"/>
          <p:cNvSpPr txBox="1"/>
          <p:nvPr/>
        </p:nvSpPr>
        <p:spPr>
          <a:xfrm>
            <a:off x="4119168" y="6461838"/>
            <a:ext cx="1411605" cy="224154"/>
          </a:xfrm>
          <a:prstGeom prst="rect">
            <a:avLst/>
          </a:prstGeom>
        </p:spPr>
        <p:txBody>
          <a:bodyPr vert="horz" wrap="square" lIns="0" tIns="0" rIns="0" bIns="0" rtlCol="0">
            <a:spAutoFit/>
          </a:bodyPr>
          <a:lstStyle/>
          <a:p>
            <a:pPr marL="12700">
              <a:lnSpc>
                <a:spcPts val="1645"/>
              </a:lnSpc>
            </a:pPr>
            <a:r>
              <a:rPr sz="1400" dirty="0">
                <a:solidFill>
                  <a:srgbClr val="2E3334"/>
                </a:solidFill>
                <a:latin typeface="Arial MT"/>
                <a:cs typeface="Arial MT"/>
              </a:rPr>
              <a:t>=</a:t>
            </a:r>
            <a:r>
              <a:rPr sz="1400" spc="-40" dirty="0">
                <a:solidFill>
                  <a:srgbClr val="2E3334"/>
                </a:solidFill>
                <a:latin typeface="Arial MT"/>
                <a:cs typeface="Arial MT"/>
              </a:rPr>
              <a:t> </a:t>
            </a:r>
            <a:r>
              <a:rPr sz="1400" spc="-5" dirty="0">
                <a:solidFill>
                  <a:srgbClr val="2E3334"/>
                </a:solidFill>
                <a:latin typeface="Arial MT"/>
                <a:cs typeface="Arial MT"/>
              </a:rPr>
              <a:t>Cognitive</a:t>
            </a:r>
            <a:r>
              <a:rPr sz="1400" spc="-35" dirty="0">
                <a:solidFill>
                  <a:srgbClr val="2E3334"/>
                </a:solidFill>
                <a:latin typeface="Arial MT"/>
                <a:cs typeface="Arial MT"/>
              </a:rPr>
              <a:t> </a:t>
            </a:r>
            <a:r>
              <a:rPr sz="1400" spc="-5" dirty="0">
                <a:solidFill>
                  <a:srgbClr val="2E3334"/>
                </a:solidFill>
                <a:latin typeface="Arial MT"/>
                <a:cs typeface="Arial MT"/>
              </a:rPr>
              <a:t>ELOs</a:t>
            </a:r>
            <a:endParaRPr sz="1400">
              <a:latin typeface="Arial MT"/>
              <a:cs typeface="Arial MT"/>
            </a:endParaRPr>
          </a:p>
        </p:txBody>
      </p:sp>
      <p:sp>
        <p:nvSpPr>
          <p:cNvPr id="33" name="object 33"/>
          <p:cNvSpPr txBox="1"/>
          <p:nvPr/>
        </p:nvSpPr>
        <p:spPr>
          <a:xfrm>
            <a:off x="5999721" y="6461838"/>
            <a:ext cx="1686560" cy="224154"/>
          </a:xfrm>
          <a:prstGeom prst="rect">
            <a:avLst/>
          </a:prstGeom>
        </p:spPr>
        <p:txBody>
          <a:bodyPr vert="horz" wrap="square" lIns="0" tIns="0" rIns="0" bIns="0" rtlCol="0">
            <a:spAutoFit/>
          </a:bodyPr>
          <a:lstStyle/>
          <a:p>
            <a:pPr marL="12700">
              <a:lnSpc>
                <a:spcPts val="1645"/>
              </a:lnSpc>
            </a:pPr>
            <a:r>
              <a:rPr sz="1400" dirty="0">
                <a:solidFill>
                  <a:srgbClr val="2E3334"/>
                </a:solidFill>
                <a:latin typeface="Arial MT"/>
                <a:cs typeface="Arial MT"/>
              </a:rPr>
              <a:t>=</a:t>
            </a:r>
            <a:r>
              <a:rPr sz="1400" spc="-45" dirty="0">
                <a:solidFill>
                  <a:srgbClr val="2E3334"/>
                </a:solidFill>
                <a:latin typeface="Arial MT"/>
                <a:cs typeface="Arial MT"/>
              </a:rPr>
              <a:t> </a:t>
            </a:r>
            <a:r>
              <a:rPr sz="1400" spc="-5" dirty="0">
                <a:solidFill>
                  <a:srgbClr val="2E3334"/>
                </a:solidFill>
                <a:latin typeface="Arial MT"/>
                <a:cs typeface="Arial MT"/>
              </a:rPr>
              <a:t>Performance</a:t>
            </a:r>
            <a:r>
              <a:rPr sz="1400" spc="-35" dirty="0">
                <a:solidFill>
                  <a:srgbClr val="2E3334"/>
                </a:solidFill>
                <a:latin typeface="Arial MT"/>
                <a:cs typeface="Arial MT"/>
              </a:rPr>
              <a:t> </a:t>
            </a:r>
            <a:r>
              <a:rPr sz="1400" spc="-5" dirty="0">
                <a:solidFill>
                  <a:srgbClr val="2E3334"/>
                </a:solidFill>
                <a:latin typeface="Arial MT"/>
                <a:cs typeface="Arial MT"/>
              </a:rPr>
              <a:t>ELOs</a:t>
            </a:r>
            <a:endParaRPr sz="1400">
              <a:latin typeface="Arial MT"/>
              <a:cs typeface="Arial MT"/>
            </a:endParaRPr>
          </a:p>
        </p:txBody>
      </p:sp>
      <p:sp>
        <p:nvSpPr>
          <p:cNvPr id="34" name="object 34"/>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35" name="object 35"/>
          <p:cNvSpPr txBox="1"/>
          <p:nvPr/>
        </p:nvSpPr>
        <p:spPr>
          <a:xfrm>
            <a:off x="11699684" y="6567128"/>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dirty="0">
                <a:latin typeface="Arial MT"/>
                <a:cs typeface="Arial MT"/>
              </a:rPr>
              <a:t>4</a:t>
            </a:fld>
            <a:endParaRPr sz="1200">
              <a:latin typeface="Arial MT"/>
              <a:cs typeface="Arial MT"/>
            </a:endParaRPr>
          </a:p>
        </p:txBody>
      </p:sp>
      <p:pic>
        <p:nvPicPr>
          <p:cNvPr id="41" name="Picture 40">
            <a:extLst>
              <a:ext uri="{FF2B5EF4-FFF2-40B4-BE49-F238E27FC236}">
                <a16:creationId xmlns:a16="http://schemas.microsoft.com/office/drawing/2014/main" id="{589660A1-1ECD-9532-28BD-1395D1412A68}"/>
              </a:ext>
            </a:extLst>
          </p:cNvPr>
          <p:cNvPicPr>
            <a:picLocks noChangeAspect="1"/>
          </p:cNvPicPr>
          <p:nvPr/>
        </p:nvPicPr>
        <p:blipFill>
          <a:blip r:embed="rId16"/>
          <a:stretch>
            <a:fillRect/>
          </a:stretch>
        </p:blipFill>
        <p:spPr>
          <a:xfrm>
            <a:off x="1" y="0"/>
            <a:ext cx="12192000" cy="6858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20"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p:txBody>
      </p:sp>
      <p:pic>
        <p:nvPicPr>
          <p:cNvPr id="3" name="object 3"/>
          <p:cNvPicPr/>
          <p:nvPr/>
        </p:nvPicPr>
        <p:blipFill>
          <a:blip r:embed="rId3" cstate="print"/>
          <a:stretch>
            <a:fillRect/>
          </a:stretch>
        </p:blipFill>
        <p:spPr>
          <a:xfrm>
            <a:off x="309069" y="255193"/>
            <a:ext cx="1173007" cy="656424"/>
          </a:xfrm>
          <a:prstGeom prst="rect">
            <a:avLst/>
          </a:prstGeom>
        </p:spPr>
      </p:pic>
      <p:pic>
        <p:nvPicPr>
          <p:cNvPr id="4" name="object 4"/>
          <p:cNvPicPr/>
          <p:nvPr/>
        </p:nvPicPr>
        <p:blipFill>
          <a:blip r:embed="rId4" cstate="print"/>
          <a:stretch>
            <a:fillRect/>
          </a:stretch>
        </p:blipFill>
        <p:spPr>
          <a:xfrm>
            <a:off x="655319" y="1408175"/>
            <a:ext cx="11003280" cy="5102352"/>
          </a:xfrm>
          <a:prstGeom prst="rect">
            <a:avLst/>
          </a:prstGeom>
        </p:spPr>
      </p:pic>
      <p:graphicFrame>
        <p:nvGraphicFramePr>
          <p:cNvPr id="5" name="object 5"/>
          <p:cNvGraphicFramePr>
            <a:graphicFrameLocks noGrp="1"/>
          </p:cNvGraphicFramePr>
          <p:nvPr/>
        </p:nvGraphicFramePr>
        <p:xfrm>
          <a:off x="827532" y="1520826"/>
          <a:ext cx="10652759" cy="4869584"/>
        </p:xfrm>
        <a:graphic>
          <a:graphicData uri="http://schemas.openxmlformats.org/drawingml/2006/table">
            <a:tbl>
              <a:tblPr firstRow="1" bandRow="1">
                <a:tableStyleId>{2D5ABB26-0587-4C30-8999-92F81FD0307C}</a:tableStyleId>
              </a:tblPr>
              <a:tblGrid>
                <a:gridCol w="1074420">
                  <a:extLst>
                    <a:ext uri="{9D8B030D-6E8A-4147-A177-3AD203B41FA5}">
                      <a16:colId xmlns:a16="http://schemas.microsoft.com/office/drawing/2014/main" val="20000"/>
                    </a:ext>
                  </a:extLst>
                </a:gridCol>
                <a:gridCol w="5692139">
                  <a:extLst>
                    <a:ext uri="{9D8B030D-6E8A-4147-A177-3AD203B41FA5}">
                      <a16:colId xmlns:a16="http://schemas.microsoft.com/office/drawing/2014/main" val="20001"/>
                    </a:ext>
                  </a:extLst>
                </a:gridCol>
                <a:gridCol w="3886200">
                  <a:extLst>
                    <a:ext uri="{9D8B030D-6E8A-4147-A177-3AD203B41FA5}">
                      <a16:colId xmlns:a16="http://schemas.microsoft.com/office/drawing/2014/main" val="20002"/>
                    </a:ext>
                  </a:extLst>
                </a:gridCol>
              </a:tblGrid>
              <a:tr h="752142">
                <a:tc>
                  <a:txBody>
                    <a:bodyPr/>
                    <a:lstStyle/>
                    <a:p>
                      <a:pPr marL="91440" marR="83820" indent="60960">
                        <a:lnSpc>
                          <a:spcPts val="1900"/>
                        </a:lnSpc>
                        <a:spcBef>
                          <a:spcPts val="1120"/>
                        </a:spcBef>
                      </a:pPr>
                      <a:r>
                        <a:rPr sz="1600" b="1" spc="-5" dirty="0">
                          <a:latin typeface="Arial"/>
                          <a:cs typeface="Arial"/>
                        </a:rPr>
                        <a:t>Level of </a:t>
                      </a:r>
                      <a:r>
                        <a:rPr sz="1600" b="1" dirty="0">
                          <a:latin typeface="Arial"/>
                          <a:cs typeface="Arial"/>
                        </a:rPr>
                        <a:t> </a:t>
                      </a:r>
                      <a:r>
                        <a:rPr sz="1600" b="1" spc="-5" dirty="0">
                          <a:latin typeface="Arial"/>
                          <a:cs typeface="Arial"/>
                        </a:rPr>
                        <a:t>Ev</a:t>
                      </a:r>
                      <a:r>
                        <a:rPr sz="1600" b="1" spc="5" dirty="0">
                          <a:latin typeface="Arial"/>
                          <a:cs typeface="Arial"/>
                        </a:rPr>
                        <a:t>i</a:t>
                      </a:r>
                      <a:r>
                        <a:rPr sz="1600" b="1" spc="-5" dirty="0">
                          <a:latin typeface="Arial"/>
                          <a:cs typeface="Arial"/>
                        </a:rPr>
                        <a:t>denc</a:t>
                      </a:r>
                      <a:r>
                        <a:rPr sz="1600" b="1" dirty="0">
                          <a:latin typeface="Arial"/>
                          <a:cs typeface="Arial"/>
                        </a:rPr>
                        <a:t>e</a:t>
                      </a:r>
                      <a:endParaRPr sz="1600">
                        <a:latin typeface="Arial"/>
                        <a:cs typeface="Arial"/>
                      </a:endParaRPr>
                    </a:p>
                  </a:txBody>
                  <a:tcPr marL="0" marR="0" marT="142240" marB="0">
                    <a:lnR w="19050">
                      <a:solidFill>
                        <a:srgbClr val="000000"/>
                      </a:solidFill>
                      <a:prstDash val="solid"/>
                    </a:lnR>
                    <a:lnB w="19050">
                      <a:solidFill>
                        <a:srgbClr val="000000"/>
                      </a:solidFill>
                      <a:prstDash val="solid"/>
                    </a:lnB>
                    <a:solidFill>
                      <a:srgbClr val="D1D2D4"/>
                    </a:solidFill>
                  </a:tcPr>
                </a:tc>
                <a:tc>
                  <a:txBody>
                    <a:bodyPr/>
                    <a:lstStyle/>
                    <a:p>
                      <a:pPr>
                        <a:lnSpc>
                          <a:spcPct val="100000"/>
                        </a:lnSpc>
                        <a:spcBef>
                          <a:spcPts val="45"/>
                        </a:spcBef>
                      </a:pPr>
                      <a:endParaRPr sz="1700">
                        <a:latin typeface="Times New Roman"/>
                        <a:cs typeface="Times New Roman"/>
                      </a:endParaRPr>
                    </a:p>
                    <a:p>
                      <a:pPr marL="125730">
                        <a:lnSpc>
                          <a:spcPct val="100000"/>
                        </a:lnSpc>
                      </a:pPr>
                      <a:r>
                        <a:rPr sz="1600" b="1" spc="-10" dirty="0">
                          <a:latin typeface="Arial"/>
                          <a:cs typeface="Arial"/>
                        </a:rPr>
                        <a:t>AHA</a:t>
                      </a:r>
                      <a:r>
                        <a:rPr sz="1600" b="1" spc="-65" dirty="0">
                          <a:latin typeface="Arial"/>
                          <a:cs typeface="Arial"/>
                        </a:rPr>
                        <a:t> </a:t>
                      </a:r>
                      <a:r>
                        <a:rPr sz="1600" b="1" spc="-5" dirty="0">
                          <a:latin typeface="Arial"/>
                          <a:cs typeface="Arial"/>
                        </a:rPr>
                        <a:t>Recommendation</a:t>
                      </a:r>
                      <a:r>
                        <a:rPr sz="1600" b="1" dirty="0">
                          <a:latin typeface="Arial"/>
                          <a:cs typeface="Arial"/>
                        </a:rPr>
                        <a:t> </a:t>
                      </a:r>
                      <a:r>
                        <a:rPr sz="1600" b="1" spc="-5" dirty="0">
                          <a:latin typeface="Arial"/>
                          <a:cs typeface="Arial"/>
                        </a:rPr>
                        <a:t>System</a:t>
                      </a:r>
                      <a:r>
                        <a:rPr sz="1600" b="1" dirty="0">
                          <a:latin typeface="Arial"/>
                          <a:cs typeface="Arial"/>
                        </a:rPr>
                        <a:t> </a:t>
                      </a:r>
                      <a:r>
                        <a:rPr sz="1600" b="1" spc="-15" dirty="0">
                          <a:latin typeface="Arial"/>
                          <a:cs typeface="Arial"/>
                        </a:rPr>
                        <a:t>Terminology</a:t>
                      </a:r>
                      <a:r>
                        <a:rPr sz="1600" b="1" dirty="0">
                          <a:latin typeface="Arial"/>
                          <a:cs typeface="Arial"/>
                        </a:rPr>
                        <a:t> </a:t>
                      </a:r>
                      <a:r>
                        <a:rPr sz="1600" b="1" spc="-5" dirty="0">
                          <a:latin typeface="Arial"/>
                          <a:cs typeface="Arial"/>
                        </a:rPr>
                        <a:t>Explanation</a:t>
                      </a:r>
                      <a:endParaRPr sz="1600">
                        <a:latin typeface="Arial"/>
                        <a:cs typeface="Arial"/>
                      </a:endParaRPr>
                    </a:p>
                  </a:txBody>
                  <a:tcPr marL="0" marR="0" marT="5715" marB="0">
                    <a:lnL w="19050">
                      <a:solidFill>
                        <a:srgbClr val="000000"/>
                      </a:solidFill>
                      <a:prstDash val="solid"/>
                    </a:lnL>
                    <a:lnR w="19050">
                      <a:solidFill>
                        <a:srgbClr val="000000"/>
                      </a:solidFill>
                      <a:prstDash val="solid"/>
                    </a:lnR>
                    <a:lnB w="19050">
                      <a:solidFill>
                        <a:srgbClr val="000000"/>
                      </a:solidFill>
                      <a:prstDash val="solid"/>
                    </a:lnB>
                    <a:solidFill>
                      <a:srgbClr val="D1D2D4"/>
                    </a:solidFill>
                  </a:tcPr>
                </a:tc>
                <a:tc>
                  <a:txBody>
                    <a:bodyPr/>
                    <a:lstStyle/>
                    <a:p>
                      <a:pPr>
                        <a:lnSpc>
                          <a:spcPct val="100000"/>
                        </a:lnSpc>
                        <a:spcBef>
                          <a:spcPts val="45"/>
                        </a:spcBef>
                      </a:pPr>
                      <a:endParaRPr sz="1700">
                        <a:latin typeface="Times New Roman"/>
                        <a:cs typeface="Times New Roman"/>
                      </a:endParaRPr>
                    </a:p>
                    <a:p>
                      <a:pPr marL="165735">
                        <a:lnSpc>
                          <a:spcPct val="100000"/>
                        </a:lnSpc>
                      </a:pPr>
                      <a:r>
                        <a:rPr sz="1600" b="1" spc="-5" dirty="0">
                          <a:latin typeface="Arial"/>
                          <a:cs typeface="Arial"/>
                        </a:rPr>
                        <a:t>Why</a:t>
                      </a:r>
                      <a:r>
                        <a:rPr sz="1600" b="1" dirty="0">
                          <a:latin typeface="Arial"/>
                          <a:cs typeface="Arial"/>
                        </a:rPr>
                        <a:t> the</a:t>
                      </a:r>
                      <a:r>
                        <a:rPr sz="1600" b="1" spc="-60" dirty="0">
                          <a:latin typeface="Arial"/>
                          <a:cs typeface="Arial"/>
                        </a:rPr>
                        <a:t> </a:t>
                      </a:r>
                      <a:r>
                        <a:rPr sz="1600" b="1" spc="-10" dirty="0">
                          <a:latin typeface="Arial"/>
                          <a:cs typeface="Arial"/>
                        </a:rPr>
                        <a:t>AHA</a:t>
                      </a:r>
                      <a:r>
                        <a:rPr sz="1600" b="1" spc="-60" dirty="0">
                          <a:latin typeface="Arial"/>
                          <a:cs typeface="Arial"/>
                        </a:rPr>
                        <a:t> </a:t>
                      </a:r>
                      <a:r>
                        <a:rPr sz="1600" b="1" spc="-5" dirty="0">
                          <a:latin typeface="Arial"/>
                          <a:cs typeface="Arial"/>
                        </a:rPr>
                        <a:t>Classification</a:t>
                      </a:r>
                      <a:r>
                        <a:rPr sz="1600" b="1" dirty="0">
                          <a:latin typeface="Arial"/>
                          <a:cs typeface="Arial"/>
                        </a:rPr>
                        <a:t> </a:t>
                      </a:r>
                      <a:r>
                        <a:rPr sz="1600" b="1" spc="-5" dirty="0">
                          <a:latin typeface="Arial"/>
                          <a:cs typeface="Arial"/>
                        </a:rPr>
                        <a:t>System?</a:t>
                      </a:r>
                      <a:endParaRPr sz="1600">
                        <a:latin typeface="Arial"/>
                        <a:cs typeface="Arial"/>
                      </a:endParaRPr>
                    </a:p>
                  </a:txBody>
                  <a:tcPr marL="0" marR="0" marT="5715" marB="0">
                    <a:lnL w="19050">
                      <a:solidFill>
                        <a:srgbClr val="000000"/>
                      </a:solidFill>
                      <a:prstDash val="solid"/>
                    </a:lnL>
                    <a:lnB w="19050">
                      <a:solidFill>
                        <a:srgbClr val="000000"/>
                      </a:solidFill>
                      <a:prstDash val="solid"/>
                    </a:lnB>
                    <a:solidFill>
                      <a:srgbClr val="D1D2D4"/>
                    </a:solidFill>
                  </a:tcPr>
                </a:tc>
                <a:extLst>
                  <a:ext uri="{0D108BD9-81ED-4DB2-BD59-A6C34878D82A}">
                    <a16:rowId xmlns:a16="http://schemas.microsoft.com/office/drawing/2014/main" val="10000"/>
                  </a:ext>
                </a:extLst>
              </a:tr>
              <a:tr h="825537">
                <a:tc>
                  <a:txBody>
                    <a:bodyPr/>
                    <a:lstStyle/>
                    <a:p>
                      <a:pPr>
                        <a:lnSpc>
                          <a:spcPct val="100000"/>
                        </a:lnSpc>
                        <a:spcBef>
                          <a:spcPts val="40"/>
                        </a:spcBef>
                      </a:pPr>
                      <a:endParaRPr sz="2050">
                        <a:latin typeface="Times New Roman"/>
                        <a:cs typeface="Times New Roman"/>
                      </a:endParaRPr>
                    </a:p>
                    <a:p>
                      <a:pPr algn="ctr">
                        <a:lnSpc>
                          <a:spcPct val="100000"/>
                        </a:lnSpc>
                      </a:pPr>
                      <a:r>
                        <a:rPr sz="1400" b="1" dirty="0">
                          <a:latin typeface="Arial"/>
                          <a:cs typeface="Arial"/>
                        </a:rPr>
                        <a:t>A</a:t>
                      </a:r>
                      <a:endParaRPr sz="1400">
                        <a:latin typeface="Arial"/>
                        <a:cs typeface="Arial"/>
                      </a:endParaRPr>
                    </a:p>
                  </a:txBody>
                  <a:tcPr marL="0" marR="0" marT="5080" marB="0">
                    <a:lnR w="19050">
                      <a:solidFill>
                        <a:srgbClr val="000000"/>
                      </a:solidFill>
                      <a:prstDash val="solid"/>
                    </a:lnR>
                    <a:lnT w="19050">
                      <a:solidFill>
                        <a:srgbClr val="000000"/>
                      </a:solidFill>
                      <a:prstDash val="solid"/>
                    </a:lnT>
                    <a:lnB w="19050">
                      <a:solidFill>
                        <a:srgbClr val="000000"/>
                      </a:solidFill>
                      <a:prstDash val="solid"/>
                    </a:lnB>
                    <a:solidFill>
                      <a:srgbClr val="3D6FB8"/>
                    </a:solidFill>
                  </a:tcPr>
                </a:tc>
                <a:tc>
                  <a:txBody>
                    <a:bodyPr/>
                    <a:lstStyle/>
                    <a:p>
                      <a:pPr>
                        <a:lnSpc>
                          <a:spcPct val="100000"/>
                        </a:lnSpc>
                      </a:pPr>
                      <a:endParaRPr sz="1450">
                        <a:latin typeface="Times New Roman"/>
                        <a:cs typeface="Times New Roman"/>
                      </a:endParaRPr>
                    </a:p>
                    <a:p>
                      <a:pPr marL="287655" marR="723265">
                        <a:lnSpc>
                          <a:spcPts val="1610"/>
                        </a:lnSpc>
                      </a:pPr>
                      <a:r>
                        <a:rPr sz="1400" spc="-5" dirty="0">
                          <a:latin typeface="Arial MT"/>
                          <a:cs typeface="Arial MT"/>
                        </a:rPr>
                        <a:t>Evidence from multiple</a:t>
                      </a:r>
                      <a:r>
                        <a:rPr sz="1400" dirty="0">
                          <a:latin typeface="Arial MT"/>
                          <a:cs typeface="Arial MT"/>
                        </a:rPr>
                        <a:t> </a:t>
                      </a:r>
                      <a:r>
                        <a:rPr sz="1400" spc="-5" dirty="0">
                          <a:latin typeface="Arial MT"/>
                          <a:cs typeface="Arial MT"/>
                        </a:rPr>
                        <a:t>randomized</a:t>
                      </a:r>
                      <a:r>
                        <a:rPr sz="1400" dirty="0">
                          <a:latin typeface="Arial MT"/>
                          <a:cs typeface="Arial MT"/>
                        </a:rPr>
                        <a:t> </a:t>
                      </a:r>
                      <a:r>
                        <a:rPr sz="1400" spc="-5" dirty="0">
                          <a:latin typeface="Arial MT"/>
                          <a:cs typeface="Arial MT"/>
                        </a:rPr>
                        <a:t>clinical</a:t>
                      </a:r>
                      <a:r>
                        <a:rPr sz="1400" spc="5" dirty="0">
                          <a:latin typeface="Arial MT"/>
                          <a:cs typeface="Arial MT"/>
                        </a:rPr>
                        <a:t> </a:t>
                      </a:r>
                      <a:r>
                        <a:rPr sz="1400" spc="-5" dirty="0">
                          <a:latin typeface="Arial MT"/>
                          <a:cs typeface="Arial MT"/>
                        </a:rPr>
                        <a:t>trials</a:t>
                      </a:r>
                      <a:r>
                        <a:rPr sz="1400" dirty="0">
                          <a:latin typeface="Arial MT"/>
                          <a:cs typeface="Arial MT"/>
                        </a:rPr>
                        <a:t> </a:t>
                      </a:r>
                      <a:r>
                        <a:rPr sz="1400" spc="-5" dirty="0">
                          <a:latin typeface="Arial MT"/>
                          <a:cs typeface="Arial MT"/>
                        </a:rPr>
                        <a:t>(RCT) with </a:t>
                      </a:r>
                      <a:r>
                        <a:rPr sz="1400" spc="-375" dirty="0">
                          <a:latin typeface="Arial MT"/>
                          <a:cs typeface="Arial MT"/>
                        </a:rPr>
                        <a:t> </a:t>
                      </a:r>
                      <a:r>
                        <a:rPr sz="1400" spc="-5" dirty="0">
                          <a:latin typeface="Arial MT"/>
                          <a:cs typeface="Arial MT"/>
                        </a:rPr>
                        <a:t>concordant</a:t>
                      </a:r>
                      <a:r>
                        <a:rPr sz="1400" spc="-10" dirty="0">
                          <a:latin typeface="Arial MT"/>
                          <a:cs typeface="Arial MT"/>
                        </a:rPr>
                        <a:t> </a:t>
                      </a:r>
                      <a:r>
                        <a:rPr sz="1400" spc="-5" dirty="0">
                          <a:latin typeface="Arial MT"/>
                          <a:cs typeface="Arial MT"/>
                        </a:rPr>
                        <a:t>results</a:t>
                      </a:r>
                      <a:r>
                        <a:rPr sz="1400" spc="-10" dirty="0">
                          <a:latin typeface="Arial MT"/>
                          <a:cs typeface="Arial MT"/>
                        </a:rPr>
                        <a:t> </a:t>
                      </a:r>
                      <a:r>
                        <a:rPr sz="1400" spc="-5" dirty="0">
                          <a:latin typeface="Arial MT"/>
                          <a:cs typeface="Arial MT"/>
                        </a:rPr>
                        <a:t>or</a:t>
                      </a:r>
                      <a:r>
                        <a:rPr sz="1400" spc="-15" dirty="0">
                          <a:latin typeface="Arial MT"/>
                          <a:cs typeface="Arial MT"/>
                        </a:rPr>
                        <a:t> </a:t>
                      </a:r>
                      <a:r>
                        <a:rPr sz="1400" spc="-5" dirty="0">
                          <a:latin typeface="Arial MT"/>
                          <a:cs typeface="Arial MT"/>
                        </a:rPr>
                        <a:t>from</a:t>
                      </a:r>
                      <a:r>
                        <a:rPr sz="1400" spc="-10" dirty="0">
                          <a:latin typeface="Arial MT"/>
                          <a:cs typeface="Arial MT"/>
                        </a:rPr>
                        <a:t> </a:t>
                      </a:r>
                      <a:r>
                        <a:rPr sz="1400" b="1" spc="-5" dirty="0">
                          <a:latin typeface="Arial"/>
                          <a:cs typeface="Arial"/>
                        </a:rPr>
                        <a:t>HIGH-QUALITY </a:t>
                      </a:r>
                      <a:r>
                        <a:rPr sz="1400" spc="-5" dirty="0">
                          <a:latin typeface="Arial MT"/>
                          <a:cs typeface="Arial MT"/>
                        </a:rPr>
                        <a:t>meta-analyses.</a:t>
                      </a:r>
                      <a:endParaRPr sz="1400">
                        <a:latin typeface="Arial MT"/>
                        <a:cs typeface="Arial MT"/>
                      </a:endParaRPr>
                    </a:p>
                  </a:txBody>
                  <a:tcPr marL="0" marR="0" marT="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3D6FB8"/>
                    </a:solidFill>
                  </a:tcPr>
                </a:tc>
                <a:tc rowSpan="5">
                  <a:txBody>
                    <a:bodyPr/>
                    <a:lstStyle/>
                    <a:p>
                      <a:pPr marL="573405" marR="426084" indent="-285750">
                        <a:lnSpc>
                          <a:spcPct val="100000"/>
                        </a:lnSpc>
                        <a:spcBef>
                          <a:spcPts val="855"/>
                        </a:spcBef>
                        <a:buSzPct val="125000"/>
                        <a:buChar char="•"/>
                        <a:tabLst>
                          <a:tab pos="573405" algn="l"/>
                          <a:tab pos="574040" algn="l"/>
                        </a:tabLst>
                      </a:pPr>
                      <a:r>
                        <a:rPr sz="1600" spc="-5" dirty="0">
                          <a:latin typeface="Arial MT"/>
                          <a:cs typeface="Arial MT"/>
                        </a:rPr>
                        <a:t>The level of</a:t>
                      </a:r>
                      <a:r>
                        <a:rPr sz="1600" spc="5" dirty="0">
                          <a:latin typeface="Arial MT"/>
                          <a:cs typeface="Arial MT"/>
                        </a:rPr>
                        <a:t> </a:t>
                      </a:r>
                      <a:r>
                        <a:rPr sz="1600" spc="-5" dirty="0">
                          <a:latin typeface="Arial MT"/>
                          <a:cs typeface="Arial MT"/>
                        </a:rPr>
                        <a:t>evidence </a:t>
                      </a:r>
                      <a:r>
                        <a:rPr sz="1600" dirty="0">
                          <a:latin typeface="Arial MT"/>
                          <a:cs typeface="Arial MT"/>
                        </a:rPr>
                        <a:t> </a:t>
                      </a:r>
                      <a:r>
                        <a:rPr sz="1600" spc="-5" dirty="0">
                          <a:latin typeface="Arial MT"/>
                          <a:cs typeface="Arial MT"/>
                        </a:rPr>
                        <a:t>recommendations </a:t>
                      </a:r>
                      <a:r>
                        <a:rPr sz="1600" spc="-10" dirty="0">
                          <a:latin typeface="Arial MT"/>
                          <a:cs typeface="Arial MT"/>
                        </a:rPr>
                        <a:t>allow </a:t>
                      </a:r>
                      <a:r>
                        <a:rPr sz="1600" spc="-5" dirty="0">
                          <a:latin typeface="Arial MT"/>
                          <a:cs typeface="Arial MT"/>
                        </a:rPr>
                        <a:t>readers </a:t>
                      </a:r>
                      <a:r>
                        <a:rPr sz="1600" spc="-430" dirty="0">
                          <a:latin typeface="Arial MT"/>
                          <a:cs typeface="Arial MT"/>
                        </a:rPr>
                        <a:t> </a:t>
                      </a:r>
                      <a:r>
                        <a:rPr sz="1600" dirty="0">
                          <a:latin typeface="Arial MT"/>
                          <a:cs typeface="Arial MT"/>
                        </a:rPr>
                        <a:t>to </a:t>
                      </a:r>
                      <a:r>
                        <a:rPr sz="1600" spc="-5" dirty="0">
                          <a:latin typeface="Arial MT"/>
                          <a:cs typeface="Arial MT"/>
                        </a:rPr>
                        <a:t>quickly glean information on </a:t>
                      </a:r>
                      <a:r>
                        <a:rPr sz="1600" dirty="0">
                          <a:latin typeface="Arial MT"/>
                          <a:cs typeface="Arial MT"/>
                        </a:rPr>
                        <a:t> the</a:t>
                      </a:r>
                      <a:r>
                        <a:rPr sz="1600" spc="-5" dirty="0">
                          <a:latin typeface="Arial MT"/>
                          <a:cs typeface="Arial MT"/>
                        </a:rPr>
                        <a:t> strength,</a:t>
                      </a:r>
                      <a:r>
                        <a:rPr sz="1600" spc="5" dirty="0">
                          <a:latin typeface="Arial MT"/>
                          <a:cs typeface="Arial MT"/>
                        </a:rPr>
                        <a:t> </a:t>
                      </a:r>
                      <a:r>
                        <a:rPr sz="1600" spc="-15" dirty="0">
                          <a:latin typeface="Arial MT"/>
                          <a:cs typeface="Arial MT"/>
                        </a:rPr>
                        <a:t>certainty,</a:t>
                      </a:r>
                      <a:r>
                        <a:rPr sz="1600" spc="5" dirty="0">
                          <a:latin typeface="Arial MT"/>
                          <a:cs typeface="Arial MT"/>
                        </a:rPr>
                        <a:t> </a:t>
                      </a:r>
                      <a:r>
                        <a:rPr sz="1600" spc="-5" dirty="0">
                          <a:latin typeface="Arial MT"/>
                          <a:cs typeface="Arial MT"/>
                        </a:rPr>
                        <a:t>and </a:t>
                      </a:r>
                      <a:r>
                        <a:rPr sz="1600" dirty="0">
                          <a:latin typeface="Arial MT"/>
                          <a:cs typeface="Arial MT"/>
                        </a:rPr>
                        <a:t> </a:t>
                      </a:r>
                      <a:r>
                        <a:rPr sz="1600" spc="-5" dirty="0">
                          <a:latin typeface="Arial MT"/>
                          <a:cs typeface="Arial MT"/>
                        </a:rPr>
                        <a:t>quality of</a:t>
                      </a:r>
                      <a:r>
                        <a:rPr sz="1600" dirty="0">
                          <a:latin typeface="Arial MT"/>
                          <a:cs typeface="Arial MT"/>
                        </a:rPr>
                        <a:t> </a:t>
                      </a:r>
                      <a:r>
                        <a:rPr sz="1600" spc="-5" dirty="0">
                          <a:latin typeface="Arial MT"/>
                          <a:cs typeface="Arial MT"/>
                        </a:rPr>
                        <a:t>evidence</a:t>
                      </a:r>
                      <a:r>
                        <a:rPr sz="1600" spc="-10" dirty="0">
                          <a:latin typeface="Arial MT"/>
                          <a:cs typeface="Arial MT"/>
                        </a:rPr>
                        <a:t> </a:t>
                      </a:r>
                      <a:r>
                        <a:rPr sz="1600" spc="-5" dirty="0">
                          <a:latin typeface="Arial MT"/>
                          <a:cs typeface="Arial MT"/>
                        </a:rPr>
                        <a:t>supporting </a:t>
                      </a:r>
                      <a:r>
                        <a:rPr sz="1600" dirty="0">
                          <a:latin typeface="Arial MT"/>
                          <a:cs typeface="Arial MT"/>
                        </a:rPr>
                        <a:t> </a:t>
                      </a:r>
                      <a:r>
                        <a:rPr sz="1600" spc="-5" dirty="0">
                          <a:latin typeface="Arial MT"/>
                          <a:cs typeface="Arial MT"/>
                        </a:rPr>
                        <a:t>each recommendation.</a:t>
                      </a:r>
                      <a:endParaRPr sz="1600">
                        <a:latin typeface="Arial MT"/>
                        <a:cs typeface="Arial MT"/>
                      </a:endParaRPr>
                    </a:p>
                    <a:p>
                      <a:pPr>
                        <a:lnSpc>
                          <a:spcPct val="100000"/>
                        </a:lnSpc>
                        <a:spcBef>
                          <a:spcPts val="15"/>
                        </a:spcBef>
                        <a:buFont typeface="Arial MT"/>
                        <a:buChar char="•"/>
                      </a:pPr>
                      <a:endParaRPr sz="1600">
                        <a:latin typeface="Times New Roman"/>
                        <a:cs typeface="Times New Roman"/>
                      </a:endParaRPr>
                    </a:p>
                    <a:p>
                      <a:pPr marL="573405" marR="300990" indent="-285750">
                        <a:lnSpc>
                          <a:spcPct val="100800"/>
                        </a:lnSpc>
                        <a:buSzPct val="125000"/>
                        <a:buChar char="•"/>
                        <a:tabLst>
                          <a:tab pos="573405" algn="l"/>
                          <a:tab pos="574040" algn="l"/>
                        </a:tabLst>
                      </a:pPr>
                      <a:r>
                        <a:rPr sz="1600" dirty="0">
                          <a:latin typeface="Arial MT"/>
                          <a:cs typeface="Arial MT"/>
                        </a:rPr>
                        <a:t>A </a:t>
                      </a:r>
                      <a:r>
                        <a:rPr sz="1600" spc="-5" dirty="0">
                          <a:latin typeface="Arial MT"/>
                          <a:cs typeface="Arial MT"/>
                        </a:rPr>
                        <a:t>recommendation with Level of </a:t>
                      </a:r>
                      <a:r>
                        <a:rPr sz="1600" dirty="0">
                          <a:latin typeface="Arial MT"/>
                          <a:cs typeface="Arial MT"/>
                        </a:rPr>
                        <a:t> </a:t>
                      </a:r>
                      <a:r>
                        <a:rPr sz="1600" spc="-5" dirty="0">
                          <a:latin typeface="Arial MT"/>
                          <a:cs typeface="Arial MT"/>
                        </a:rPr>
                        <a:t>Evidence (LOE) </a:t>
                      </a:r>
                      <a:r>
                        <a:rPr sz="1600" dirty="0">
                          <a:latin typeface="Arial MT"/>
                          <a:cs typeface="Arial MT"/>
                        </a:rPr>
                        <a:t>C </a:t>
                      </a:r>
                      <a:r>
                        <a:rPr sz="1600" spc="-5" dirty="0">
                          <a:latin typeface="Arial MT"/>
                          <a:cs typeface="Arial MT"/>
                        </a:rPr>
                        <a:t>does not imply </a:t>
                      </a:r>
                      <a:r>
                        <a:rPr sz="1600" spc="-430" dirty="0">
                          <a:latin typeface="Arial MT"/>
                          <a:cs typeface="Arial MT"/>
                        </a:rPr>
                        <a:t> </a:t>
                      </a:r>
                      <a:r>
                        <a:rPr sz="1600" spc="-5" dirty="0">
                          <a:latin typeface="Arial MT"/>
                          <a:cs typeface="Arial MT"/>
                        </a:rPr>
                        <a:t>that</a:t>
                      </a:r>
                      <a:r>
                        <a:rPr sz="1600" spc="110" dirty="0">
                          <a:latin typeface="Arial MT"/>
                          <a:cs typeface="Arial MT"/>
                        </a:rPr>
                        <a:t> </a:t>
                      </a:r>
                      <a:r>
                        <a:rPr sz="1600" dirty="0">
                          <a:latin typeface="Arial MT"/>
                          <a:cs typeface="Arial MT"/>
                        </a:rPr>
                        <a:t>the</a:t>
                      </a:r>
                      <a:r>
                        <a:rPr sz="1600" spc="100" dirty="0">
                          <a:latin typeface="Arial MT"/>
                          <a:cs typeface="Arial MT"/>
                        </a:rPr>
                        <a:t> </a:t>
                      </a:r>
                      <a:r>
                        <a:rPr sz="1600" spc="-5" dirty="0">
                          <a:latin typeface="Arial MT"/>
                          <a:cs typeface="Arial MT"/>
                        </a:rPr>
                        <a:t>recommendation</a:t>
                      </a:r>
                      <a:r>
                        <a:rPr sz="1600" spc="100" dirty="0">
                          <a:latin typeface="Arial MT"/>
                          <a:cs typeface="Arial MT"/>
                        </a:rPr>
                        <a:t> </a:t>
                      </a:r>
                      <a:r>
                        <a:rPr sz="1600" spc="-5" dirty="0">
                          <a:latin typeface="Arial MT"/>
                          <a:cs typeface="Arial MT"/>
                        </a:rPr>
                        <a:t>is </a:t>
                      </a:r>
                      <a:r>
                        <a:rPr sz="1600" dirty="0">
                          <a:latin typeface="Arial MT"/>
                          <a:cs typeface="Arial MT"/>
                        </a:rPr>
                        <a:t> </a:t>
                      </a:r>
                      <a:r>
                        <a:rPr sz="1600" spc="-5" dirty="0">
                          <a:latin typeface="Arial MT"/>
                          <a:cs typeface="Arial MT"/>
                        </a:rPr>
                        <a:t>weak.</a:t>
                      </a:r>
                      <a:endParaRPr sz="1600">
                        <a:latin typeface="Arial MT"/>
                        <a:cs typeface="Arial MT"/>
                      </a:endParaRPr>
                    </a:p>
                    <a:p>
                      <a:pPr>
                        <a:lnSpc>
                          <a:spcPct val="100000"/>
                        </a:lnSpc>
                        <a:spcBef>
                          <a:spcPts val="15"/>
                        </a:spcBef>
                        <a:buFont typeface="Arial MT"/>
                        <a:buChar char="•"/>
                      </a:pPr>
                      <a:endParaRPr sz="1600">
                        <a:latin typeface="Times New Roman"/>
                        <a:cs typeface="Times New Roman"/>
                      </a:endParaRPr>
                    </a:p>
                    <a:p>
                      <a:pPr marL="573405" marR="344805" indent="-285750">
                        <a:lnSpc>
                          <a:spcPct val="100800"/>
                        </a:lnSpc>
                        <a:buSzPct val="125000"/>
                        <a:buChar char="•"/>
                        <a:tabLst>
                          <a:tab pos="573405" algn="l"/>
                          <a:tab pos="574040" algn="l"/>
                        </a:tabLst>
                      </a:pPr>
                      <a:r>
                        <a:rPr sz="1600" spc="-5" dirty="0">
                          <a:latin typeface="Arial MT"/>
                          <a:cs typeface="Arial MT"/>
                        </a:rPr>
                        <a:t>Although,</a:t>
                      </a:r>
                      <a:r>
                        <a:rPr sz="1600" dirty="0">
                          <a:latin typeface="Arial MT"/>
                          <a:cs typeface="Arial MT"/>
                        </a:rPr>
                        <a:t> </a:t>
                      </a:r>
                      <a:r>
                        <a:rPr sz="1600" spc="-50" dirty="0">
                          <a:latin typeface="Arial MT"/>
                          <a:cs typeface="Arial MT"/>
                        </a:rPr>
                        <a:t>RCTs</a:t>
                      </a:r>
                      <a:r>
                        <a:rPr sz="1600" dirty="0">
                          <a:latin typeface="Arial MT"/>
                          <a:cs typeface="Arial MT"/>
                        </a:rPr>
                        <a:t> </a:t>
                      </a:r>
                      <a:r>
                        <a:rPr sz="1600" spc="-5" dirty="0">
                          <a:latin typeface="Arial MT"/>
                          <a:cs typeface="Arial MT"/>
                        </a:rPr>
                        <a:t>are </a:t>
                      </a:r>
                      <a:r>
                        <a:rPr sz="1600" spc="-10" dirty="0">
                          <a:latin typeface="Arial MT"/>
                          <a:cs typeface="Arial MT"/>
                        </a:rPr>
                        <a:t>unavailable, </a:t>
                      </a:r>
                      <a:r>
                        <a:rPr sz="1600" spc="-5" dirty="0">
                          <a:latin typeface="Arial MT"/>
                          <a:cs typeface="Arial MT"/>
                        </a:rPr>
                        <a:t> there</a:t>
                      </a:r>
                      <a:r>
                        <a:rPr sz="1600" spc="-10" dirty="0">
                          <a:latin typeface="Arial MT"/>
                          <a:cs typeface="Arial MT"/>
                        </a:rPr>
                        <a:t> </a:t>
                      </a:r>
                      <a:r>
                        <a:rPr sz="1600" spc="-5" dirty="0">
                          <a:latin typeface="Arial MT"/>
                          <a:cs typeface="Arial MT"/>
                        </a:rPr>
                        <a:t>may</a:t>
                      </a:r>
                      <a:r>
                        <a:rPr sz="1600" dirty="0">
                          <a:latin typeface="Arial MT"/>
                          <a:cs typeface="Arial MT"/>
                        </a:rPr>
                        <a:t> </a:t>
                      </a:r>
                      <a:r>
                        <a:rPr sz="1600" spc="-5" dirty="0">
                          <a:latin typeface="Arial MT"/>
                          <a:cs typeface="Arial MT"/>
                        </a:rPr>
                        <a:t>be</a:t>
                      </a:r>
                      <a:r>
                        <a:rPr sz="1600" spc="-10" dirty="0">
                          <a:latin typeface="Arial MT"/>
                          <a:cs typeface="Arial MT"/>
                        </a:rPr>
                        <a:t> </a:t>
                      </a:r>
                      <a:r>
                        <a:rPr sz="1600" dirty="0">
                          <a:latin typeface="Arial MT"/>
                          <a:cs typeface="Arial MT"/>
                        </a:rPr>
                        <a:t>a</a:t>
                      </a:r>
                      <a:r>
                        <a:rPr sz="1600" spc="-5" dirty="0">
                          <a:latin typeface="Arial MT"/>
                          <a:cs typeface="Arial MT"/>
                        </a:rPr>
                        <a:t> very clear</a:t>
                      </a:r>
                      <a:r>
                        <a:rPr sz="1600" spc="5" dirty="0">
                          <a:latin typeface="Arial MT"/>
                          <a:cs typeface="Arial MT"/>
                        </a:rPr>
                        <a:t> </a:t>
                      </a:r>
                      <a:r>
                        <a:rPr sz="1600" spc="-5" dirty="0">
                          <a:latin typeface="Arial MT"/>
                          <a:cs typeface="Arial MT"/>
                        </a:rPr>
                        <a:t>clinical </a:t>
                      </a:r>
                      <a:r>
                        <a:rPr sz="1600" spc="-430" dirty="0">
                          <a:latin typeface="Arial MT"/>
                          <a:cs typeface="Arial MT"/>
                        </a:rPr>
                        <a:t> </a:t>
                      </a:r>
                      <a:r>
                        <a:rPr sz="1600" spc="-5" dirty="0">
                          <a:latin typeface="Arial MT"/>
                          <a:cs typeface="Arial MT"/>
                        </a:rPr>
                        <a:t>consensus that</a:t>
                      </a:r>
                      <a:r>
                        <a:rPr sz="1600" spc="5" dirty="0">
                          <a:latin typeface="Arial MT"/>
                          <a:cs typeface="Arial MT"/>
                        </a:rPr>
                        <a:t> </a:t>
                      </a:r>
                      <a:r>
                        <a:rPr sz="1600" dirty="0">
                          <a:latin typeface="Arial MT"/>
                          <a:cs typeface="Arial MT"/>
                        </a:rPr>
                        <a:t>a</a:t>
                      </a:r>
                      <a:r>
                        <a:rPr sz="1600" spc="-10" dirty="0">
                          <a:latin typeface="Arial MT"/>
                          <a:cs typeface="Arial MT"/>
                        </a:rPr>
                        <a:t> </a:t>
                      </a:r>
                      <a:r>
                        <a:rPr sz="1600" spc="-5" dirty="0">
                          <a:latin typeface="Arial MT"/>
                          <a:cs typeface="Arial MT"/>
                        </a:rPr>
                        <a:t>particular</a:t>
                      </a:r>
                      <a:r>
                        <a:rPr sz="1600" spc="5" dirty="0">
                          <a:latin typeface="Arial MT"/>
                          <a:cs typeface="Arial MT"/>
                        </a:rPr>
                        <a:t> </a:t>
                      </a:r>
                      <a:r>
                        <a:rPr sz="1600" dirty="0">
                          <a:latin typeface="Arial MT"/>
                          <a:cs typeface="Arial MT"/>
                        </a:rPr>
                        <a:t>test </a:t>
                      </a:r>
                      <a:r>
                        <a:rPr sz="1600" spc="5" dirty="0">
                          <a:latin typeface="Arial MT"/>
                          <a:cs typeface="Arial MT"/>
                        </a:rPr>
                        <a:t> </a:t>
                      </a:r>
                      <a:r>
                        <a:rPr sz="1600" spc="-5" dirty="0">
                          <a:latin typeface="Arial MT"/>
                          <a:cs typeface="Arial MT"/>
                        </a:rPr>
                        <a:t>or</a:t>
                      </a:r>
                      <a:r>
                        <a:rPr sz="1600" dirty="0">
                          <a:latin typeface="Arial MT"/>
                          <a:cs typeface="Arial MT"/>
                        </a:rPr>
                        <a:t> </a:t>
                      </a:r>
                      <a:r>
                        <a:rPr sz="1600" spc="-5" dirty="0">
                          <a:latin typeface="Arial MT"/>
                          <a:cs typeface="Arial MT"/>
                        </a:rPr>
                        <a:t>therapy</a:t>
                      </a:r>
                      <a:r>
                        <a:rPr sz="1600" dirty="0">
                          <a:latin typeface="Arial MT"/>
                          <a:cs typeface="Arial MT"/>
                        </a:rPr>
                        <a:t> </a:t>
                      </a:r>
                      <a:r>
                        <a:rPr sz="1600" spc="-5" dirty="0">
                          <a:latin typeface="Arial MT"/>
                          <a:cs typeface="Arial MT"/>
                        </a:rPr>
                        <a:t>is</a:t>
                      </a:r>
                      <a:r>
                        <a:rPr sz="1600" dirty="0">
                          <a:latin typeface="Arial MT"/>
                          <a:cs typeface="Arial MT"/>
                        </a:rPr>
                        <a:t> </a:t>
                      </a:r>
                      <a:r>
                        <a:rPr sz="1600" spc="-5" dirty="0">
                          <a:latin typeface="Arial MT"/>
                          <a:cs typeface="Arial MT"/>
                        </a:rPr>
                        <a:t>useful or</a:t>
                      </a:r>
                      <a:r>
                        <a:rPr sz="1600" spc="5" dirty="0">
                          <a:latin typeface="Arial MT"/>
                          <a:cs typeface="Arial MT"/>
                        </a:rPr>
                        <a:t> </a:t>
                      </a:r>
                      <a:r>
                        <a:rPr sz="1600" spc="-5" dirty="0">
                          <a:latin typeface="Arial MT"/>
                          <a:cs typeface="Arial MT"/>
                        </a:rPr>
                        <a:t>effective.</a:t>
                      </a:r>
                      <a:endParaRPr sz="1600">
                        <a:latin typeface="Arial MT"/>
                        <a:cs typeface="Arial MT"/>
                      </a:endParaRPr>
                    </a:p>
                  </a:txBody>
                  <a:tcPr marL="0" marR="0" marT="108585" marB="0">
                    <a:lnL w="19050">
                      <a:solidFill>
                        <a:srgbClr val="000000"/>
                      </a:solidFill>
                      <a:prstDash val="solid"/>
                    </a:lnL>
                    <a:lnT w="19050">
                      <a:solidFill>
                        <a:srgbClr val="000000"/>
                      </a:solidFill>
                      <a:prstDash val="solid"/>
                    </a:lnT>
                    <a:solidFill>
                      <a:srgbClr val="FFFFFF"/>
                    </a:solidFill>
                  </a:tcPr>
                </a:tc>
                <a:extLst>
                  <a:ext uri="{0D108BD9-81ED-4DB2-BD59-A6C34878D82A}">
                    <a16:rowId xmlns:a16="http://schemas.microsoft.com/office/drawing/2014/main" val="10001"/>
                  </a:ext>
                </a:extLst>
              </a:tr>
              <a:tr h="856080">
                <a:tc>
                  <a:txBody>
                    <a:bodyPr/>
                    <a:lstStyle/>
                    <a:p>
                      <a:pPr>
                        <a:lnSpc>
                          <a:spcPct val="100000"/>
                        </a:lnSpc>
                        <a:spcBef>
                          <a:spcPts val="50"/>
                        </a:spcBef>
                      </a:pPr>
                      <a:endParaRPr sz="2150">
                        <a:latin typeface="Times New Roman"/>
                        <a:cs typeface="Times New Roman"/>
                      </a:endParaRPr>
                    </a:p>
                    <a:p>
                      <a:pPr algn="ctr">
                        <a:lnSpc>
                          <a:spcPct val="100000"/>
                        </a:lnSpc>
                      </a:pPr>
                      <a:r>
                        <a:rPr sz="1400" b="1" spc="-5" dirty="0">
                          <a:latin typeface="Arial"/>
                          <a:cs typeface="Arial"/>
                        </a:rPr>
                        <a:t>B-R</a:t>
                      </a:r>
                      <a:endParaRPr sz="1400">
                        <a:latin typeface="Arial"/>
                        <a:cs typeface="Arial"/>
                      </a:endParaRPr>
                    </a:p>
                  </a:txBody>
                  <a:tcPr marL="0" marR="0" marT="6350" marB="0">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marL="287655" marR="727075">
                        <a:lnSpc>
                          <a:spcPct val="98600"/>
                        </a:lnSpc>
                        <a:spcBef>
                          <a:spcPts val="865"/>
                        </a:spcBef>
                      </a:pPr>
                      <a:r>
                        <a:rPr sz="1400" spc="-5" dirty="0">
                          <a:latin typeface="Arial MT"/>
                          <a:cs typeface="Arial MT"/>
                        </a:rPr>
                        <a:t>Evidence from moderate-quality trials, or </a:t>
                      </a:r>
                      <a:r>
                        <a:rPr sz="1400" dirty="0">
                          <a:latin typeface="Arial MT"/>
                          <a:cs typeface="Arial MT"/>
                        </a:rPr>
                        <a:t>a </a:t>
                      </a:r>
                      <a:r>
                        <a:rPr sz="1400" spc="-5" dirty="0">
                          <a:latin typeface="Arial MT"/>
                          <a:cs typeface="Arial MT"/>
                        </a:rPr>
                        <a:t>meta-analysis of </a:t>
                      </a:r>
                      <a:r>
                        <a:rPr sz="1400" spc="-375" dirty="0">
                          <a:latin typeface="Arial MT"/>
                          <a:cs typeface="Arial MT"/>
                        </a:rPr>
                        <a:t> </a:t>
                      </a:r>
                      <a:r>
                        <a:rPr sz="1400" spc="-5" dirty="0">
                          <a:latin typeface="Arial MT"/>
                          <a:cs typeface="Arial MT"/>
                        </a:rPr>
                        <a:t>moderate quality (RCT) followed by an </a:t>
                      </a:r>
                      <a:r>
                        <a:rPr sz="1400" dirty="0">
                          <a:latin typeface="Arial MT"/>
                          <a:cs typeface="Arial MT"/>
                        </a:rPr>
                        <a:t>R </a:t>
                      </a:r>
                      <a:r>
                        <a:rPr sz="1400" spc="-5" dirty="0">
                          <a:latin typeface="Arial MT"/>
                          <a:cs typeface="Arial MT"/>
                        </a:rPr>
                        <a:t>to denote </a:t>
                      </a:r>
                      <a:r>
                        <a:rPr sz="1400" dirty="0">
                          <a:latin typeface="Arial MT"/>
                          <a:cs typeface="Arial MT"/>
                        </a:rPr>
                        <a:t> </a:t>
                      </a:r>
                      <a:r>
                        <a:rPr sz="1400" b="1" spc="-5" dirty="0">
                          <a:latin typeface="Arial"/>
                          <a:cs typeface="Arial"/>
                        </a:rPr>
                        <a:t>RANDOMIZED </a:t>
                      </a:r>
                      <a:r>
                        <a:rPr sz="1400" spc="-5" dirty="0">
                          <a:latin typeface="Arial MT"/>
                          <a:cs typeface="Arial MT"/>
                        </a:rPr>
                        <a:t>studies</a:t>
                      </a:r>
                      <a:endParaRPr sz="1400">
                        <a:latin typeface="Arial MT"/>
                        <a:cs typeface="Arial MT"/>
                      </a:endParaRPr>
                    </a:p>
                  </a:txBody>
                  <a:tcPr marL="0" marR="0" marT="10985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vMerge="1">
                  <a:txBody>
                    <a:bodyPr/>
                    <a:lstStyle/>
                    <a:p>
                      <a:endParaRPr/>
                    </a:p>
                  </a:txBody>
                  <a:tcPr marL="0" marR="0" marT="108585" marB="0">
                    <a:lnL w="19050">
                      <a:solidFill>
                        <a:srgbClr val="000000"/>
                      </a:solidFill>
                      <a:prstDash val="solid"/>
                    </a:lnL>
                    <a:lnT w="19050">
                      <a:solidFill>
                        <a:srgbClr val="000000"/>
                      </a:solidFill>
                      <a:prstDash val="solid"/>
                    </a:lnT>
                    <a:solidFill>
                      <a:srgbClr val="FFFFFF"/>
                    </a:solidFill>
                  </a:tcPr>
                </a:tc>
                <a:extLst>
                  <a:ext uri="{0D108BD9-81ED-4DB2-BD59-A6C34878D82A}">
                    <a16:rowId xmlns:a16="http://schemas.microsoft.com/office/drawing/2014/main" val="10002"/>
                  </a:ext>
                </a:extLst>
              </a:tr>
              <a:tr h="856080">
                <a:tc>
                  <a:txBody>
                    <a:bodyPr/>
                    <a:lstStyle/>
                    <a:p>
                      <a:pPr>
                        <a:lnSpc>
                          <a:spcPct val="100000"/>
                        </a:lnSpc>
                        <a:spcBef>
                          <a:spcPts val="50"/>
                        </a:spcBef>
                      </a:pPr>
                      <a:endParaRPr sz="2150">
                        <a:latin typeface="Times New Roman"/>
                        <a:cs typeface="Times New Roman"/>
                      </a:endParaRPr>
                    </a:p>
                    <a:p>
                      <a:pPr algn="ctr">
                        <a:lnSpc>
                          <a:spcPct val="100000"/>
                        </a:lnSpc>
                      </a:pPr>
                      <a:r>
                        <a:rPr sz="1400" b="1" spc="-5" dirty="0">
                          <a:latin typeface="Arial"/>
                          <a:cs typeface="Arial"/>
                        </a:rPr>
                        <a:t>B-NR</a:t>
                      </a:r>
                      <a:endParaRPr sz="1400">
                        <a:latin typeface="Arial"/>
                        <a:cs typeface="Arial"/>
                      </a:endParaRPr>
                    </a:p>
                  </a:txBody>
                  <a:tcPr marL="0" marR="0" marT="6350" marB="0">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marL="287655" marR="347980">
                        <a:lnSpc>
                          <a:spcPct val="98600"/>
                        </a:lnSpc>
                        <a:spcBef>
                          <a:spcPts val="870"/>
                        </a:spcBef>
                      </a:pPr>
                      <a:r>
                        <a:rPr sz="1400" spc="-5" dirty="0">
                          <a:latin typeface="Arial MT"/>
                          <a:cs typeface="Arial MT"/>
                        </a:rPr>
                        <a:t>Evidence from moderate-quality trials, or </a:t>
                      </a:r>
                      <a:r>
                        <a:rPr sz="1400" dirty="0">
                          <a:latin typeface="Arial MT"/>
                          <a:cs typeface="Arial MT"/>
                        </a:rPr>
                        <a:t>a </a:t>
                      </a:r>
                      <a:r>
                        <a:rPr sz="1400" spc="-5" dirty="0">
                          <a:latin typeface="Arial MT"/>
                          <a:cs typeface="Arial MT"/>
                        </a:rPr>
                        <a:t>meta-analysis of </a:t>
                      </a:r>
                      <a:r>
                        <a:rPr sz="1400" dirty="0">
                          <a:latin typeface="Arial MT"/>
                          <a:cs typeface="Arial MT"/>
                        </a:rPr>
                        <a:t> </a:t>
                      </a:r>
                      <a:r>
                        <a:rPr sz="1400" spc="-5" dirty="0">
                          <a:latin typeface="Arial MT"/>
                          <a:cs typeface="Arial MT"/>
                        </a:rPr>
                        <a:t>moderate quality followed by </a:t>
                      </a:r>
                      <a:r>
                        <a:rPr sz="1400" dirty="0">
                          <a:latin typeface="Arial MT"/>
                          <a:cs typeface="Arial MT"/>
                        </a:rPr>
                        <a:t>NR </a:t>
                      </a:r>
                      <a:r>
                        <a:rPr sz="1400" spc="-5" dirty="0">
                          <a:latin typeface="Arial MT"/>
                          <a:cs typeface="Arial MT"/>
                        </a:rPr>
                        <a:t>to denote </a:t>
                      </a:r>
                      <a:r>
                        <a:rPr sz="1400" b="1" spc="-5" dirty="0">
                          <a:latin typeface="Arial"/>
                          <a:cs typeface="Arial"/>
                        </a:rPr>
                        <a:t>NON-RANDOMIZED </a:t>
                      </a:r>
                      <a:r>
                        <a:rPr sz="1400" b="1" spc="-375" dirty="0">
                          <a:latin typeface="Arial"/>
                          <a:cs typeface="Arial"/>
                        </a:rPr>
                        <a:t> </a:t>
                      </a:r>
                      <a:r>
                        <a:rPr sz="1400" spc="-5" dirty="0">
                          <a:latin typeface="Arial MT"/>
                          <a:cs typeface="Arial MT"/>
                        </a:rPr>
                        <a:t>studies</a:t>
                      </a:r>
                      <a:endParaRPr sz="1400">
                        <a:latin typeface="Arial MT"/>
                        <a:cs typeface="Arial MT"/>
                      </a:endParaRPr>
                    </a:p>
                  </a:txBody>
                  <a:tcPr marL="0" marR="0" marT="11049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vMerge="1">
                  <a:txBody>
                    <a:bodyPr/>
                    <a:lstStyle/>
                    <a:p>
                      <a:endParaRPr/>
                    </a:p>
                  </a:txBody>
                  <a:tcPr marL="0" marR="0" marT="108585" marB="0">
                    <a:lnL w="19050">
                      <a:solidFill>
                        <a:srgbClr val="000000"/>
                      </a:solidFill>
                      <a:prstDash val="solid"/>
                    </a:lnL>
                    <a:lnT w="19050">
                      <a:solidFill>
                        <a:srgbClr val="000000"/>
                      </a:solidFill>
                      <a:prstDash val="solid"/>
                    </a:lnT>
                    <a:solidFill>
                      <a:srgbClr val="FFFFFF"/>
                    </a:solidFill>
                  </a:tcPr>
                </a:tc>
                <a:extLst>
                  <a:ext uri="{0D108BD9-81ED-4DB2-BD59-A6C34878D82A}">
                    <a16:rowId xmlns:a16="http://schemas.microsoft.com/office/drawing/2014/main" val="10003"/>
                  </a:ext>
                </a:extLst>
              </a:tr>
              <a:tr h="642720">
                <a:tc>
                  <a:txBody>
                    <a:bodyPr/>
                    <a:lstStyle/>
                    <a:p>
                      <a:pPr>
                        <a:lnSpc>
                          <a:spcPct val="100000"/>
                        </a:lnSpc>
                        <a:spcBef>
                          <a:spcPts val="20"/>
                        </a:spcBef>
                      </a:pPr>
                      <a:endParaRPr sz="1450">
                        <a:latin typeface="Times New Roman"/>
                        <a:cs typeface="Times New Roman"/>
                      </a:endParaRPr>
                    </a:p>
                    <a:p>
                      <a:pPr algn="ctr">
                        <a:lnSpc>
                          <a:spcPct val="100000"/>
                        </a:lnSpc>
                      </a:pPr>
                      <a:r>
                        <a:rPr sz="1400" b="1" spc="-10" dirty="0">
                          <a:latin typeface="Arial"/>
                          <a:cs typeface="Arial"/>
                        </a:rPr>
                        <a:t>C-LD</a:t>
                      </a:r>
                      <a:endParaRPr sz="1400">
                        <a:latin typeface="Arial"/>
                        <a:cs typeface="Arial"/>
                      </a:endParaRPr>
                    </a:p>
                  </a:txBody>
                  <a:tcPr marL="0" marR="0" marT="2540" marB="0">
                    <a:lnR w="19050">
                      <a:solidFill>
                        <a:srgbClr val="000000"/>
                      </a:solidFill>
                      <a:prstDash val="solid"/>
                    </a:lnR>
                    <a:lnT w="19050">
                      <a:solidFill>
                        <a:srgbClr val="000000"/>
                      </a:solidFill>
                      <a:prstDash val="solid"/>
                    </a:lnT>
                    <a:lnB w="19050">
                      <a:solidFill>
                        <a:srgbClr val="000000"/>
                      </a:solidFill>
                      <a:prstDash val="solid"/>
                    </a:lnB>
                    <a:solidFill>
                      <a:srgbClr val="A1C1E7"/>
                    </a:solidFill>
                  </a:tcPr>
                </a:tc>
                <a:tc>
                  <a:txBody>
                    <a:bodyPr/>
                    <a:lstStyle/>
                    <a:p>
                      <a:pPr marL="287655" marR="931544">
                        <a:lnSpc>
                          <a:spcPts val="1610"/>
                        </a:lnSpc>
                        <a:spcBef>
                          <a:spcPts val="960"/>
                        </a:spcBef>
                      </a:pPr>
                      <a:r>
                        <a:rPr sz="1400" spc="-5" dirty="0">
                          <a:latin typeface="Arial MT"/>
                          <a:cs typeface="Arial MT"/>
                        </a:rPr>
                        <a:t>There </a:t>
                      </a:r>
                      <a:r>
                        <a:rPr sz="1400" dirty="0">
                          <a:latin typeface="Arial MT"/>
                          <a:cs typeface="Arial MT"/>
                        </a:rPr>
                        <a:t>is </a:t>
                      </a:r>
                      <a:r>
                        <a:rPr sz="1400" spc="-5" dirty="0">
                          <a:latin typeface="Arial MT"/>
                          <a:cs typeface="Arial MT"/>
                        </a:rPr>
                        <a:t>no convincing evidence and </a:t>
                      </a:r>
                      <a:r>
                        <a:rPr sz="1400" dirty="0">
                          <a:latin typeface="Arial MT"/>
                          <a:cs typeface="Arial MT"/>
                        </a:rPr>
                        <a:t>is </a:t>
                      </a:r>
                      <a:r>
                        <a:rPr sz="1400" spc="-5" dirty="0">
                          <a:latin typeface="Arial MT"/>
                          <a:cs typeface="Arial MT"/>
                        </a:rPr>
                        <a:t>followed by LD to </a:t>
                      </a:r>
                      <a:r>
                        <a:rPr sz="1400" spc="-375" dirty="0">
                          <a:latin typeface="Arial MT"/>
                          <a:cs typeface="Arial MT"/>
                        </a:rPr>
                        <a:t> </a:t>
                      </a:r>
                      <a:r>
                        <a:rPr sz="1400" spc="-5" dirty="0">
                          <a:latin typeface="Arial MT"/>
                          <a:cs typeface="Arial MT"/>
                        </a:rPr>
                        <a:t>indicate</a:t>
                      </a:r>
                      <a:r>
                        <a:rPr sz="1400" spc="-15" dirty="0">
                          <a:latin typeface="Arial MT"/>
                          <a:cs typeface="Arial MT"/>
                        </a:rPr>
                        <a:t> </a:t>
                      </a:r>
                      <a:r>
                        <a:rPr sz="1400" b="1" spc="-5" dirty="0">
                          <a:latin typeface="Arial"/>
                          <a:cs typeface="Arial"/>
                        </a:rPr>
                        <a:t>LIMITED</a:t>
                      </a:r>
                      <a:r>
                        <a:rPr sz="1400" b="1" dirty="0">
                          <a:latin typeface="Arial"/>
                          <a:cs typeface="Arial"/>
                        </a:rPr>
                        <a:t> </a:t>
                      </a:r>
                      <a:r>
                        <a:rPr sz="1400" b="1" spc="-55" dirty="0">
                          <a:latin typeface="Arial"/>
                          <a:cs typeface="Arial"/>
                        </a:rPr>
                        <a:t>DATA</a:t>
                      </a:r>
                      <a:endParaRPr sz="1400">
                        <a:latin typeface="Arial"/>
                        <a:cs typeface="Arial"/>
                      </a:endParaRPr>
                    </a:p>
                  </a:txBody>
                  <a:tcPr marL="0" marR="0" marT="12192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A1C1E7"/>
                    </a:solidFill>
                  </a:tcPr>
                </a:tc>
                <a:tc vMerge="1">
                  <a:txBody>
                    <a:bodyPr/>
                    <a:lstStyle/>
                    <a:p>
                      <a:endParaRPr/>
                    </a:p>
                  </a:txBody>
                  <a:tcPr marL="0" marR="0" marT="108585" marB="0">
                    <a:lnL w="19050">
                      <a:solidFill>
                        <a:srgbClr val="000000"/>
                      </a:solidFill>
                      <a:prstDash val="solid"/>
                    </a:lnL>
                    <a:lnT w="19050">
                      <a:solidFill>
                        <a:srgbClr val="000000"/>
                      </a:solidFill>
                      <a:prstDash val="solid"/>
                    </a:lnT>
                    <a:solidFill>
                      <a:srgbClr val="FFFFFF"/>
                    </a:solidFill>
                  </a:tcPr>
                </a:tc>
                <a:extLst>
                  <a:ext uri="{0D108BD9-81ED-4DB2-BD59-A6C34878D82A}">
                    <a16:rowId xmlns:a16="http://schemas.microsoft.com/office/drawing/2014/main" val="10004"/>
                  </a:ext>
                </a:extLst>
              </a:tr>
              <a:tr h="937025">
                <a:tc>
                  <a:txBody>
                    <a:bodyPr/>
                    <a:lstStyle/>
                    <a:p>
                      <a:pPr>
                        <a:lnSpc>
                          <a:spcPct val="100000"/>
                        </a:lnSpc>
                      </a:pPr>
                      <a:endParaRPr sz="1500">
                        <a:latin typeface="Times New Roman"/>
                        <a:cs typeface="Times New Roman"/>
                      </a:endParaRPr>
                    </a:p>
                    <a:p>
                      <a:pPr marL="635" algn="ctr">
                        <a:lnSpc>
                          <a:spcPct val="100000"/>
                        </a:lnSpc>
                        <a:spcBef>
                          <a:spcPts val="1120"/>
                        </a:spcBef>
                      </a:pPr>
                      <a:r>
                        <a:rPr sz="1400" b="1" spc="-5" dirty="0">
                          <a:latin typeface="Arial"/>
                          <a:cs typeface="Arial"/>
                        </a:rPr>
                        <a:t>C-EO</a:t>
                      </a:r>
                      <a:endParaRPr sz="1400">
                        <a:latin typeface="Arial"/>
                        <a:cs typeface="Arial"/>
                      </a:endParaRPr>
                    </a:p>
                  </a:txBody>
                  <a:tcPr marL="0" marR="0" marT="0" marB="0">
                    <a:lnR w="19050">
                      <a:solidFill>
                        <a:srgbClr val="000000"/>
                      </a:solidFill>
                      <a:prstDash val="solid"/>
                    </a:lnR>
                    <a:lnT w="19050">
                      <a:solidFill>
                        <a:srgbClr val="000000"/>
                      </a:solidFill>
                      <a:prstDash val="solid"/>
                    </a:lnT>
                    <a:solidFill>
                      <a:srgbClr val="A1C1E7"/>
                    </a:solidFill>
                  </a:tcPr>
                </a:tc>
                <a:tc>
                  <a:txBody>
                    <a:bodyPr/>
                    <a:lstStyle/>
                    <a:p>
                      <a:pPr marL="287655" marR="664845">
                        <a:lnSpc>
                          <a:spcPct val="98600"/>
                        </a:lnSpc>
                        <a:spcBef>
                          <a:spcPts val="1185"/>
                        </a:spcBef>
                      </a:pPr>
                      <a:r>
                        <a:rPr sz="1400" spc="-5" dirty="0">
                          <a:latin typeface="Arial MT"/>
                          <a:cs typeface="Arial MT"/>
                        </a:rPr>
                        <a:t>There </a:t>
                      </a:r>
                      <a:r>
                        <a:rPr sz="1400" dirty="0">
                          <a:latin typeface="Arial MT"/>
                          <a:cs typeface="Arial MT"/>
                        </a:rPr>
                        <a:t>is </a:t>
                      </a:r>
                      <a:r>
                        <a:rPr sz="1400" spc="-5" dirty="0">
                          <a:latin typeface="Arial MT"/>
                          <a:cs typeface="Arial MT"/>
                        </a:rPr>
                        <a:t>no convincing evidence and </a:t>
                      </a:r>
                      <a:r>
                        <a:rPr sz="1400" dirty="0">
                          <a:latin typeface="Arial MT"/>
                          <a:cs typeface="Arial MT"/>
                        </a:rPr>
                        <a:t>is </a:t>
                      </a:r>
                      <a:r>
                        <a:rPr sz="1400" spc="-5" dirty="0">
                          <a:latin typeface="Arial MT"/>
                          <a:cs typeface="Arial MT"/>
                        </a:rPr>
                        <a:t>followed by </a:t>
                      </a:r>
                      <a:r>
                        <a:rPr sz="1400" dirty="0">
                          <a:latin typeface="Arial MT"/>
                          <a:cs typeface="Arial MT"/>
                        </a:rPr>
                        <a:t>EO if </a:t>
                      </a:r>
                      <a:r>
                        <a:rPr sz="1400" spc="-5" dirty="0">
                          <a:latin typeface="Arial MT"/>
                          <a:cs typeface="Arial MT"/>
                        </a:rPr>
                        <a:t>the </a:t>
                      </a:r>
                      <a:r>
                        <a:rPr sz="1400" spc="-375" dirty="0">
                          <a:latin typeface="Arial MT"/>
                          <a:cs typeface="Arial MT"/>
                        </a:rPr>
                        <a:t> </a:t>
                      </a:r>
                      <a:r>
                        <a:rPr sz="1400" spc="-5" dirty="0">
                          <a:latin typeface="Arial MT"/>
                          <a:cs typeface="Arial MT"/>
                        </a:rPr>
                        <a:t>consensus </a:t>
                      </a:r>
                      <a:r>
                        <a:rPr sz="1400" dirty="0">
                          <a:latin typeface="Arial MT"/>
                          <a:cs typeface="Arial MT"/>
                        </a:rPr>
                        <a:t>is </a:t>
                      </a:r>
                      <a:r>
                        <a:rPr sz="1400" spc="-5" dirty="0">
                          <a:latin typeface="Arial MT"/>
                          <a:cs typeface="Arial MT"/>
                        </a:rPr>
                        <a:t>based on </a:t>
                      </a:r>
                      <a:r>
                        <a:rPr sz="1400" b="1" dirty="0">
                          <a:latin typeface="Arial"/>
                          <a:cs typeface="Arial"/>
                        </a:rPr>
                        <a:t>EXPERT </a:t>
                      </a:r>
                      <a:r>
                        <a:rPr sz="1400" b="1" spc="-5" dirty="0">
                          <a:latin typeface="Arial"/>
                          <a:cs typeface="Arial"/>
                        </a:rPr>
                        <a:t>OPINION</a:t>
                      </a:r>
                      <a:r>
                        <a:rPr sz="1400" spc="-5" dirty="0">
                          <a:latin typeface="Arial MT"/>
                          <a:cs typeface="Arial MT"/>
                        </a:rPr>
                        <a:t>, case studies or </a:t>
                      </a:r>
                      <a:r>
                        <a:rPr sz="1400" dirty="0">
                          <a:latin typeface="Arial MT"/>
                          <a:cs typeface="Arial MT"/>
                        </a:rPr>
                        <a:t> </a:t>
                      </a:r>
                      <a:r>
                        <a:rPr sz="1400" spc="-5" dirty="0">
                          <a:latin typeface="Arial MT"/>
                          <a:cs typeface="Arial MT"/>
                        </a:rPr>
                        <a:t>standards</a:t>
                      </a:r>
                      <a:r>
                        <a:rPr sz="1400" spc="-10" dirty="0">
                          <a:latin typeface="Arial MT"/>
                          <a:cs typeface="Arial MT"/>
                        </a:rPr>
                        <a:t> </a:t>
                      </a:r>
                      <a:r>
                        <a:rPr sz="1400" spc="-5" dirty="0">
                          <a:latin typeface="Arial MT"/>
                          <a:cs typeface="Arial MT"/>
                        </a:rPr>
                        <a:t>of care.</a:t>
                      </a:r>
                      <a:endParaRPr sz="1400">
                        <a:latin typeface="Arial MT"/>
                        <a:cs typeface="Arial MT"/>
                      </a:endParaRPr>
                    </a:p>
                  </a:txBody>
                  <a:tcPr marL="0" marR="0" marT="150495" marB="0">
                    <a:lnL w="19050">
                      <a:solidFill>
                        <a:srgbClr val="000000"/>
                      </a:solidFill>
                      <a:prstDash val="solid"/>
                    </a:lnL>
                    <a:lnR w="19050">
                      <a:solidFill>
                        <a:srgbClr val="000000"/>
                      </a:solidFill>
                      <a:prstDash val="solid"/>
                    </a:lnR>
                    <a:lnT w="19050">
                      <a:solidFill>
                        <a:srgbClr val="000000"/>
                      </a:solidFill>
                      <a:prstDash val="solid"/>
                    </a:lnT>
                    <a:solidFill>
                      <a:srgbClr val="A1C1E7"/>
                    </a:solidFill>
                  </a:tcPr>
                </a:tc>
                <a:tc vMerge="1">
                  <a:txBody>
                    <a:bodyPr/>
                    <a:lstStyle/>
                    <a:p>
                      <a:endParaRPr/>
                    </a:p>
                  </a:txBody>
                  <a:tcPr marL="0" marR="0" marT="108585" marB="0">
                    <a:lnL w="19050">
                      <a:solidFill>
                        <a:srgbClr val="000000"/>
                      </a:solidFill>
                      <a:prstDash val="solid"/>
                    </a:lnL>
                    <a:lnT w="19050">
                      <a:solidFill>
                        <a:srgbClr val="000000"/>
                      </a:solidFill>
                      <a:prstDash val="solid"/>
                    </a:lnT>
                    <a:solidFill>
                      <a:srgbClr val="FFFFFF"/>
                    </a:solidFill>
                  </a:tcPr>
                </a:tc>
                <a:extLst>
                  <a:ext uri="{0D108BD9-81ED-4DB2-BD59-A6C34878D82A}">
                    <a16:rowId xmlns:a16="http://schemas.microsoft.com/office/drawing/2014/main" val="10005"/>
                  </a:ext>
                </a:extLst>
              </a:tr>
            </a:tbl>
          </a:graphicData>
        </a:graphic>
      </p:graphicFrame>
      <p:sp>
        <p:nvSpPr>
          <p:cNvPr id="7" name="object 7"/>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8" name="object 8"/>
          <p:cNvSpPr txBox="1"/>
          <p:nvPr/>
        </p:nvSpPr>
        <p:spPr>
          <a:xfrm>
            <a:off x="11725084" y="6567128"/>
            <a:ext cx="110489" cy="196215"/>
          </a:xfrm>
          <a:prstGeom prst="rect">
            <a:avLst/>
          </a:prstGeom>
        </p:spPr>
        <p:txBody>
          <a:bodyPr vert="horz" wrap="square" lIns="0" tIns="0" rIns="0" bIns="0" rtlCol="0">
            <a:spAutoFit/>
          </a:bodyPr>
          <a:lstStyle/>
          <a:p>
            <a:pPr marL="12700">
              <a:lnSpc>
                <a:spcPts val="1425"/>
              </a:lnSpc>
            </a:pPr>
            <a:r>
              <a:rPr sz="1200" dirty="0">
                <a:latin typeface="Arial MT"/>
                <a:cs typeface="Arial MT"/>
              </a:rPr>
              <a:t>5</a:t>
            </a:r>
            <a:endParaRPr sz="1200">
              <a:latin typeface="Arial MT"/>
              <a:cs typeface="Arial MT"/>
            </a:endParaRPr>
          </a:p>
        </p:txBody>
      </p:sp>
      <p:sp>
        <p:nvSpPr>
          <p:cNvPr id="6" name="object 6"/>
          <p:cNvSpPr txBox="1"/>
          <p:nvPr/>
        </p:nvSpPr>
        <p:spPr>
          <a:xfrm>
            <a:off x="1912023" y="840740"/>
            <a:ext cx="8482965" cy="574040"/>
          </a:xfrm>
          <a:prstGeom prst="rect">
            <a:avLst/>
          </a:prstGeom>
        </p:spPr>
        <p:txBody>
          <a:bodyPr vert="horz" wrap="square" lIns="0" tIns="12700" rIns="0" bIns="0" rtlCol="0">
            <a:spAutoFit/>
          </a:bodyPr>
          <a:lstStyle/>
          <a:p>
            <a:pPr marL="12700">
              <a:lnSpc>
                <a:spcPct val="100000"/>
              </a:lnSpc>
              <a:spcBef>
                <a:spcPts val="100"/>
              </a:spcBef>
            </a:pPr>
            <a:r>
              <a:rPr sz="3600" b="1" dirty="0">
                <a:latin typeface="Arial"/>
                <a:cs typeface="Arial"/>
              </a:rPr>
              <a:t>INTRO</a:t>
            </a:r>
            <a:r>
              <a:rPr sz="3600" b="1" spc="-25" dirty="0">
                <a:latin typeface="Arial"/>
                <a:cs typeface="Arial"/>
              </a:rPr>
              <a:t> </a:t>
            </a:r>
            <a:r>
              <a:rPr sz="3600" b="1" spc="-35" dirty="0">
                <a:latin typeface="Arial"/>
                <a:cs typeface="Arial"/>
              </a:rPr>
              <a:t>TO</a:t>
            </a:r>
            <a:r>
              <a:rPr sz="3600" b="1" spc="-155" dirty="0">
                <a:latin typeface="Arial"/>
                <a:cs typeface="Arial"/>
              </a:rPr>
              <a:t> </a:t>
            </a:r>
            <a:r>
              <a:rPr sz="3600" b="1" spc="-5" dirty="0">
                <a:latin typeface="Arial"/>
                <a:cs typeface="Arial"/>
              </a:rPr>
              <a:t>ASSESSING</a:t>
            </a:r>
            <a:r>
              <a:rPr sz="3600" b="1" spc="-25" dirty="0">
                <a:latin typeface="Arial"/>
                <a:cs typeface="Arial"/>
              </a:rPr>
              <a:t> </a:t>
            </a:r>
            <a:r>
              <a:rPr sz="3600" b="1" dirty="0">
                <a:latin typeface="Arial"/>
                <a:cs typeface="Arial"/>
              </a:rPr>
              <a:t>THE</a:t>
            </a:r>
            <a:r>
              <a:rPr sz="3600" b="1" spc="-25" dirty="0">
                <a:latin typeface="Arial"/>
                <a:cs typeface="Arial"/>
              </a:rPr>
              <a:t> </a:t>
            </a:r>
            <a:r>
              <a:rPr sz="3600" b="1" spc="-5" dirty="0">
                <a:latin typeface="Arial"/>
                <a:cs typeface="Arial"/>
              </a:rPr>
              <a:t>EVIDENCE</a:t>
            </a:r>
            <a:endParaRPr sz="3600">
              <a:latin typeface="Arial"/>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E3334"/>
          </a:solidFill>
        </p:spPr>
        <p:txBody>
          <a:bodyPr wrap="square" lIns="0" tIns="0" rIns="0" bIns="0" rtlCol="0"/>
          <a:lstStyle/>
          <a:p>
            <a:endParaRPr/>
          </a:p>
        </p:txBody>
      </p:sp>
      <p:sp>
        <p:nvSpPr>
          <p:cNvPr id="3" name="object 3"/>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4" name="object 4"/>
          <p:cNvPicPr/>
          <p:nvPr/>
        </p:nvPicPr>
        <p:blipFill>
          <a:blip r:embed="rId3" cstate="print"/>
          <a:stretch>
            <a:fillRect/>
          </a:stretch>
        </p:blipFill>
        <p:spPr>
          <a:xfrm>
            <a:off x="309069" y="255193"/>
            <a:ext cx="1173007" cy="656424"/>
          </a:xfrm>
          <a:prstGeom prst="rect">
            <a:avLst/>
          </a:prstGeom>
        </p:spPr>
      </p:pic>
      <p:sp>
        <p:nvSpPr>
          <p:cNvPr id="5" name="object 5"/>
          <p:cNvSpPr txBox="1">
            <a:spLocks noGrp="1"/>
          </p:cNvSpPr>
          <p:nvPr>
            <p:ph type="title"/>
          </p:nvPr>
        </p:nvSpPr>
        <p:spPr>
          <a:xfrm>
            <a:off x="4552276" y="709676"/>
            <a:ext cx="3167380" cy="574040"/>
          </a:xfrm>
          <a:prstGeom prst="rect">
            <a:avLst/>
          </a:prstGeom>
        </p:spPr>
        <p:txBody>
          <a:bodyPr vert="horz" wrap="square" lIns="0" tIns="12700" rIns="0" bIns="0" rtlCol="0">
            <a:spAutoFit/>
          </a:bodyPr>
          <a:lstStyle/>
          <a:p>
            <a:pPr marL="12700">
              <a:lnSpc>
                <a:spcPct val="100000"/>
              </a:lnSpc>
              <a:spcBef>
                <a:spcPts val="100"/>
              </a:spcBef>
            </a:pPr>
            <a:r>
              <a:rPr dirty="0">
                <a:solidFill>
                  <a:srgbClr val="FFFFFF"/>
                </a:solidFill>
              </a:rPr>
              <a:t>MARCH</a:t>
            </a:r>
            <a:r>
              <a:rPr spc="-90" dirty="0">
                <a:solidFill>
                  <a:srgbClr val="FFFFFF"/>
                </a:solidFill>
              </a:rPr>
              <a:t> </a:t>
            </a:r>
            <a:r>
              <a:rPr spc="-120" dirty="0">
                <a:solidFill>
                  <a:srgbClr val="FFFFFF"/>
                </a:solidFill>
              </a:rPr>
              <a:t>PAWS</a:t>
            </a:r>
          </a:p>
        </p:txBody>
      </p:sp>
      <p:sp>
        <p:nvSpPr>
          <p:cNvPr id="6" name="object 6"/>
          <p:cNvSpPr/>
          <p:nvPr/>
        </p:nvSpPr>
        <p:spPr>
          <a:xfrm>
            <a:off x="6714375" y="2976943"/>
            <a:ext cx="756285" cy="756285"/>
          </a:xfrm>
          <a:custGeom>
            <a:avLst/>
            <a:gdLst/>
            <a:ahLst/>
            <a:cxnLst/>
            <a:rect l="l" t="t" r="r" b="b"/>
            <a:pathLst>
              <a:path w="756284" h="756285">
                <a:moveTo>
                  <a:pt x="378002" y="0"/>
                </a:moveTo>
                <a:lnTo>
                  <a:pt x="330587" y="2945"/>
                </a:lnTo>
                <a:lnTo>
                  <a:pt x="284929" y="11544"/>
                </a:lnTo>
                <a:lnTo>
                  <a:pt x="241383" y="25444"/>
                </a:lnTo>
                <a:lnTo>
                  <a:pt x="200302" y="44289"/>
                </a:lnTo>
                <a:lnTo>
                  <a:pt x="162042" y="67726"/>
                </a:lnTo>
                <a:lnTo>
                  <a:pt x="126957" y="95400"/>
                </a:lnTo>
                <a:lnTo>
                  <a:pt x="95400" y="126957"/>
                </a:lnTo>
                <a:lnTo>
                  <a:pt x="67726" y="162042"/>
                </a:lnTo>
                <a:lnTo>
                  <a:pt x="44289" y="200302"/>
                </a:lnTo>
                <a:lnTo>
                  <a:pt x="25444" y="241383"/>
                </a:lnTo>
                <a:lnTo>
                  <a:pt x="11544" y="284929"/>
                </a:lnTo>
                <a:lnTo>
                  <a:pt x="2945" y="330587"/>
                </a:lnTo>
                <a:lnTo>
                  <a:pt x="0" y="378002"/>
                </a:lnTo>
                <a:lnTo>
                  <a:pt x="2945" y="425418"/>
                </a:lnTo>
                <a:lnTo>
                  <a:pt x="11544" y="471076"/>
                </a:lnTo>
                <a:lnTo>
                  <a:pt x="25444" y="514622"/>
                </a:lnTo>
                <a:lnTo>
                  <a:pt x="44289" y="555702"/>
                </a:lnTo>
                <a:lnTo>
                  <a:pt x="67726" y="593962"/>
                </a:lnTo>
                <a:lnTo>
                  <a:pt x="95400" y="629048"/>
                </a:lnTo>
                <a:lnTo>
                  <a:pt x="126957" y="660605"/>
                </a:lnTo>
                <a:lnTo>
                  <a:pt x="162042" y="688279"/>
                </a:lnTo>
                <a:lnTo>
                  <a:pt x="200302" y="711716"/>
                </a:lnTo>
                <a:lnTo>
                  <a:pt x="241383" y="730561"/>
                </a:lnTo>
                <a:lnTo>
                  <a:pt x="284929" y="744460"/>
                </a:lnTo>
                <a:lnTo>
                  <a:pt x="330587" y="753060"/>
                </a:lnTo>
                <a:lnTo>
                  <a:pt x="378002" y="756005"/>
                </a:lnTo>
                <a:lnTo>
                  <a:pt x="425418" y="753060"/>
                </a:lnTo>
                <a:lnTo>
                  <a:pt x="471076" y="744460"/>
                </a:lnTo>
                <a:lnTo>
                  <a:pt x="514622" y="730561"/>
                </a:lnTo>
                <a:lnTo>
                  <a:pt x="555702" y="711716"/>
                </a:lnTo>
                <a:lnTo>
                  <a:pt x="593962" y="688279"/>
                </a:lnTo>
                <a:lnTo>
                  <a:pt x="629048" y="660605"/>
                </a:lnTo>
                <a:lnTo>
                  <a:pt x="660605" y="629048"/>
                </a:lnTo>
                <a:lnTo>
                  <a:pt x="688279" y="593962"/>
                </a:lnTo>
                <a:lnTo>
                  <a:pt x="711716" y="555702"/>
                </a:lnTo>
                <a:lnTo>
                  <a:pt x="730561" y="514622"/>
                </a:lnTo>
                <a:lnTo>
                  <a:pt x="744460" y="471076"/>
                </a:lnTo>
                <a:lnTo>
                  <a:pt x="753060" y="425418"/>
                </a:lnTo>
                <a:lnTo>
                  <a:pt x="756005" y="378002"/>
                </a:lnTo>
                <a:lnTo>
                  <a:pt x="753060" y="330587"/>
                </a:lnTo>
                <a:lnTo>
                  <a:pt x="744460" y="284929"/>
                </a:lnTo>
                <a:lnTo>
                  <a:pt x="730561" y="241383"/>
                </a:lnTo>
                <a:lnTo>
                  <a:pt x="711716" y="200302"/>
                </a:lnTo>
                <a:lnTo>
                  <a:pt x="688279" y="162042"/>
                </a:lnTo>
                <a:lnTo>
                  <a:pt x="660605" y="126957"/>
                </a:lnTo>
                <a:lnTo>
                  <a:pt x="629048" y="95400"/>
                </a:lnTo>
                <a:lnTo>
                  <a:pt x="593962" y="67726"/>
                </a:lnTo>
                <a:lnTo>
                  <a:pt x="555702" y="44289"/>
                </a:lnTo>
                <a:lnTo>
                  <a:pt x="514622" y="25444"/>
                </a:lnTo>
                <a:lnTo>
                  <a:pt x="471076" y="11544"/>
                </a:lnTo>
                <a:lnTo>
                  <a:pt x="425418" y="2945"/>
                </a:lnTo>
                <a:lnTo>
                  <a:pt x="378002" y="0"/>
                </a:lnTo>
                <a:close/>
              </a:path>
            </a:pathLst>
          </a:custGeom>
          <a:solidFill>
            <a:srgbClr val="7F7F7F"/>
          </a:solidFill>
        </p:spPr>
        <p:txBody>
          <a:bodyPr wrap="square" lIns="0" tIns="0" rIns="0" bIns="0" rtlCol="0"/>
          <a:lstStyle/>
          <a:p>
            <a:endParaRPr/>
          </a:p>
        </p:txBody>
      </p:sp>
      <p:grpSp>
        <p:nvGrpSpPr>
          <p:cNvPr id="7" name="object 7"/>
          <p:cNvGrpSpPr/>
          <p:nvPr/>
        </p:nvGrpSpPr>
        <p:grpSpPr>
          <a:xfrm>
            <a:off x="795860" y="2076691"/>
            <a:ext cx="3931920" cy="4192270"/>
            <a:chOff x="795860" y="2076691"/>
            <a:chExt cx="3931920" cy="4192270"/>
          </a:xfrm>
        </p:grpSpPr>
        <p:sp>
          <p:nvSpPr>
            <p:cNvPr id="8" name="object 8"/>
            <p:cNvSpPr/>
            <p:nvPr/>
          </p:nvSpPr>
          <p:spPr>
            <a:xfrm>
              <a:off x="795860" y="3794594"/>
              <a:ext cx="756285" cy="756285"/>
            </a:xfrm>
            <a:custGeom>
              <a:avLst/>
              <a:gdLst/>
              <a:ahLst/>
              <a:cxnLst/>
              <a:rect l="l" t="t" r="r" b="b"/>
              <a:pathLst>
                <a:path w="756285" h="756285">
                  <a:moveTo>
                    <a:pt x="378000" y="0"/>
                  </a:moveTo>
                  <a:lnTo>
                    <a:pt x="330584" y="2945"/>
                  </a:lnTo>
                  <a:lnTo>
                    <a:pt x="284926" y="11544"/>
                  </a:lnTo>
                  <a:lnTo>
                    <a:pt x="241380" y="25444"/>
                  </a:lnTo>
                  <a:lnTo>
                    <a:pt x="200300" y="44289"/>
                  </a:lnTo>
                  <a:lnTo>
                    <a:pt x="162040" y="67726"/>
                  </a:lnTo>
                  <a:lnTo>
                    <a:pt x="126955" y="95400"/>
                  </a:lnTo>
                  <a:lnTo>
                    <a:pt x="95398" y="126957"/>
                  </a:lnTo>
                  <a:lnTo>
                    <a:pt x="67725" y="162042"/>
                  </a:lnTo>
                  <a:lnTo>
                    <a:pt x="44288" y="200302"/>
                  </a:lnTo>
                  <a:lnTo>
                    <a:pt x="25443" y="241383"/>
                  </a:lnTo>
                  <a:lnTo>
                    <a:pt x="11544" y="284929"/>
                  </a:lnTo>
                  <a:lnTo>
                    <a:pt x="2945" y="330587"/>
                  </a:lnTo>
                  <a:lnTo>
                    <a:pt x="0" y="378002"/>
                  </a:lnTo>
                  <a:lnTo>
                    <a:pt x="2945" y="425418"/>
                  </a:lnTo>
                  <a:lnTo>
                    <a:pt x="11544" y="471076"/>
                  </a:lnTo>
                  <a:lnTo>
                    <a:pt x="25443" y="514622"/>
                  </a:lnTo>
                  <a:lnTo>
                    <a:pt x="44288" y="555702"/>
                  </a:lnTo>
                  <a:lnTo>
                    <a:pt x="67725" y="593962"/>
                  </a:lnTo>
                  <a:lnTo>
                    <a:pt x="95398" y="629048"/>
                  </a:lnTo>
                  <a:lnTo>
                    <a:pt x="126955" y="660605"/>
                  </a:lnTo>
                  <a:lnTo>
                    <a:pt x="162040" y="688279"/>
                  </a:lnTo>
                  <a:lnTo>
                    <a:pt x="200300" y="711716"/>
                  </a:lnTo>
                  <a:lnTo>
                    <a:pt x="241380" y="730561"/>
                  </a:lnTo>
                  <a:lnTo>
                    <a:pt x="284926" y="744460"/>
                  </a:lnTo>
                  <a:lnTo>
                    <a:pt x="330584" y="753060"/>
                  </a:lnTo>
                  <a:lnTo>
                    <a:pt x="378000" y="756005"/>
                  </a:lnTo>
                  <a:lnTo>
                    <a:pt x="425415" y="753060"/>
                  </a:lnTo>
                  <a:lnTo>
                    <a:pt x="471073" y="744460"/>
                  </a:lnTo>
                  <a:lnTo>
                    <a:pt x="514619" y="730561"/>
                  </a:lnTo>
                  <a:lnTo>
                    <a:pt x="555700" y="711716"/>
                  </a:lnTo>
                  <a:lnTo>
                    <a:pt x="593960" y="688279"/>
                  </a:lnTo>
                  <a:lnTo>
                    <a:pt x="629045" y="660605"/>
                  </a:lnTo>
                  <a:lnTo>
                    <a:pt x="660602" y="629048"/>
                  </a:lnTo>
                  <a:lnTo>
                    <a:pt x="688276" y="593962"/>
                  </a:lnTo>
                  <a:lnTo>
                    <a:pt x="711713" y="555702"/>
                  </a:lnTo>
                  <a:lnTo>
                    <a:pt x="730558" y="514622"/>
                  </a:lnTo>
                  <a:lnTo>
                    <a:pt x="744458" y="471076"/>
                  </a:lnTo>
                  <a:lnTo>
                    <a:pt x="753057" y="425418"/>
                  </a:lnTo>
                  <a:lnTo>
                    <a:pt x="756003" y="378002"/>
                  </a:lnTo>
                  <a:lnTo>
                    <a:pt x="753057" y="330587"/>
                  </a:lnTo>
                  <a:lnTo>
                    <a:pt x="744458" y="284929"/>
                  </a:lnTo>
                  <a:lnTo>
                    <a:pt x="730558" y="241383"/>
                  </a:lnTo>
                  <a:lnTo>
                    <a:pt x="711713" y="200302"/>
                  </a:lnTo>
                  <a:lnTo>
                    <a:pt x="688276" y="162042"/>
                  </a:lnTo>
                  <a:lnTo>
                    <a:pt x="660602" y="126957"/>
                  </a:lnTo>
                  <a:lnTo>
                    <a:pt x="629045" y="95400"/>
                  </a:lnTo>
                  <a:lnTo>
                    <a:pt x="593960" y="67726"/>
                  </a:lnTo>
                  <a:lnTo>
                    <a:pt x="555700" y="44289"/>
                  </a:lnTo>
                  <a:lnTo>
                    <a:pt x="514619" y="25444"/>
                  </a:lnTo>
                  <a:lnTo>
                    <a:pt x="471073" y="11544"/>
                  </a:lnTo>
                  <a:lnTo>
                    <a:pt x="425415" y="2945"/>
                  </a:lnTo>
                  <a:lnTo>
                    <a:pt x="378000" y="0"/>
                  </a:lnTo>
                  <a:close/>
                </a:path>
              </a:pathLst>
            </a:custGeom>
            <a:solidFill>
              <a:srgbClr val="798767"/>
            </a:solidFill>
          </p:spPr>
          <p:txBody>
            <a:bodyPr wrap="square" lIns="0" tIns="0" rIns="0" bIns="0" rtlCol="0"/>
            <a:lstStyle/>
            <a:p>
              <a:endParaRPr/>
            </a:p>
          </p:txBody>
        </p:sp>
        <p:sp>
          <p:nvSpPr>
            <p:cNvPr id="9" name="object 9"/>
            <p:cNvSpPr/>
            <p:nvPr/>
          </p:nvSpPr>
          <p:spPr>
            <a:xfrm>
              <a:off x="795860" y="4653559"/>
              <a:ext cx="756285" cy="756285"/>
            </a:xfrm>
            <a:custGeom>
              <a:avLst/>
              <a:gdLst/>
              <a:ahLst/>
              <a:cxnLst/>
              <a:rect l="l" t="t" r="r" b="b"/>
              <a:pathLst>
                <a:path w="756285" h="756285">
                  <a:moveTo>
                    <a:pt x="378000" y="0"/>
                  </a:moveTo>
                  <a:lnTo>
                    <a:pt x="330584" y="2945"/>
                  </a:lnTo>
                  <a:lnTo>
                    <a:pt x="284926" y="11543"/>
                  </a:lnTo>
                  <a:lnTo>
                    <a:pt x="241380" y="25442"/>
                  </a:lnTo>
                  <a:lnTo>
                    <a:pt x="200300" y="44286"/>
                  </a:lnTo>
                  <a:lnTo>
                    <a:pt x="162040" y="67722"/>
                  </a:lnTo>
                  <a:lnTo>
                    <a:pt x="126955" y="95394"/>
                  </a:lnTo>
                  <a:lnTo>
                    <a:pt x="95398" y="126950"/>
                  </a:lnTo>
                  <a:lnTo>
                    <a:pt x="67725" y="162034"/>
                  </a:lnTo>
                  <a:lnTo>
                    <a:pt x="44288" y="200293"/>
                  </a:lnTo>
                  <a:lnTo>
                    <a:pt x="25443" y="241372"/>
                  </a:lnTo>
                  <a:lnTo>
                    <a:pt x="11544" y="284917"/>
                  </a:lnTo>
                  <a:lnTo>
                    <a:pt x="2945" y="330574"/>
                  </a:lnTo>
                  <a:lnTo>
                    <a:pt x="0" y="377990"/>
                  </a:lnTo>
                  <a:lnTo>
                    <a:pt x="2945" y="425405"/>
                  </a:lnTo>
                  <a:lnTo>
                    <a:pt x="11544" y="471063"/>
                  </a:lnTo>
                  <a:lnTo>
                    <a:pt x="25443" y="514609"/>
                  </a:lnTo>
                  <a:lnTo>
                    <a:pt x="44288" y="555689"/>
                  </a:lnTo>
                  <a:lnTo>
                    <a:pt x="67725" y="593950"/>
                  </a:lnTo>
                  <a:lnTo>
                    <a:pt x="95398" y="629035"/>
                  </a:lnTo>
                  <a:lnTo>
                    <a:pt x="126955" y="660592"/>
                  </a:lnTo>
                  <a:lnTo>
                    <a:pt x="162040" y="688266"/>
                  </a:lnTo>
                  <a:lnTo>
                    <a:pt x="200300" y="711703"/>
                  </a:lnTo>
                  <a:lnTo>
                    <a:pt x="241380" y="730548"/>
                  </a:lnTo>
                  <a:lnTo>
                    <a:pt x="284926" y="744448"/>
                  </a:lnTo>
                  <a:lnTo>
                    <a:pt x="330584" y="753047"/>
                  </a:lnTo>
                  <a:lnTo>
                    <a:pt x="378000" y="755992"/>
                  </a:lnTo>
                  <a:lnTo>
                    <a:pt x="425415" y="753047"/>
                  </a:lnTo>
                  <a:lnTo>
                    <a:pt x="471073" y="744448"/>
                  </a:lnTo>
                  <a:lnTo>
                    <a:pt x="514619" y="730548"/>
                  </a:lnTo>
                  <a:lnTo>
                    <a:pt x="555700" y="711703"/>
                  </a:lnTo>
                  <a:lnTo>
                    <a:pt x="593960" y="688266"/>
                  </a:lnTo>
                  <a:lnTo>
                    <a:pt x="629045" y="660592"/>
                  </a:lnTo>
                  <a:lnTo>
                    <a:pt x="660602" y="629035"/>
                  </a:lnTo>
                  <a:lnTo>
                    <a:pt x="688276" y="593950"/>
                  </a:lnTo>
                  <a:lnTo>
                    <a:pt x="711713" y="555689"/>
                  </a:lnTo>
                  <a:lnTo>
                    <a:pt x="730558" y="514609"/>
                  </a:lnTo>
                  <a:lnTo>
                    <a:pt x="744458" y="471063"/>
                  </a:lnTo>
                  <a:lnTo>
                    <a:pt x="753057" y="425405"/>
                  </a:lnTo>
                  <a:lnTo>
                    <a:pt x="756003" y="377990"/>
                  </a:lnTo>
                  <a:lnTo>
                    <a:pt x="753057" y="330574"/>
                  </a:lnTo>
                  <a:lnTo>
                    <a:pt x="744458" y="284917"/>
                  </a:lnTo>
                  <a:lnTo>
                    <a:pt x="730558" y="241372"/>
                  </a:lnTo>
                  <a:lnTo>
                    <a:pt x="711713" y="200293"/>
                  </a:lnTo>
                  <a:lnTo>
                    <a:pt x="688276" y="162034"/>
                  </a:lnTo>
                  <a:lnTo>
                    <a:pt x="660602" y="126950"/>
                  </a:lnTo>
                  <a:lnTo>
                    <a:pt x="629045" y="95394"/>
                  </a:lnTo>
                  <a:lnTo>
                    <a:pt x="593960" y="67722"/>
                  </a:lnTo>
                  <a:lnTo>
                    <a:pt x="555700" y="44286"/>
                  </a:lnTo>
                  <a:lnTo>
                    <a:pt x="514619" y="25442"/>
                  </a:lnTo>
                  <a:lnTo>
                    <a:pt x="471073" y="11543"/>
                  </a:lnTo>
                  <a:lnTo>
                    <a:pt x="425415" y="2945"/>
                  </a:lnTo>
                  <a:lnTo>
                    <a:pt x="378000" y="0"/>
                  </a:lnTo>
                  <a:close/>
                </a:path>
              </a:pathLst>
            </a:custGeom>
            <a:solidFill>
              <a:srgbClr val="F26538"/>
            </a:solidFill>
          </p:spPr>
          <p:txBody>
            <a:bodyPr wrap="square" lIns="0" tIns="0" rIns="0" bIns="0" rtlCol="0"/>
            <a:lstStyle/>
            <a:p>
              <a:endParaRPr/>
            </a:p>
          </p:txBody>
        </p:sp>
        <p:sp>
          <p:nvSpPr>
            <p:cNvPr id="10" name="object 10"/>
            <p:cNvSpPr/>
            <p:nvPr/>
          </p:nvSpPr>
          <p:spPr>
            <a:xfrm>
              <a:off x="809891" y="5512511"/>
              <a:ext cx="756285" cy="756285"/>
            </a:xfrm>
            <a:custGeom>
              <a:avLst/>
              <a:gdLst/>
              <a:ahLst/>
              <a:cxnLst/>
              <a:rect l="l" t="t" r="r" b="b"/>
              <a:pathLst>
                <a:path w="756285" h="756285">
                  <a:moveTo>
                    <a:pt x="378000" y="0"/>
                  </a:moveTo>
                  <a:lnTo>
                    <a:pt x="330584" y="2945"/>
                  </a:lnTo>
                  <a:lnTo>
                    <a:pt x="284926" y="11544"/>
                  </a:lnTo>
                  <a:lnTo>
                    <a:pt x="241380" y="25443"/>
                  </a:lnTo>
                  <a:lnTo>
                    <a:pt x="200300" y="44288"/>
                  </a:lnTo>
                  <a:lnTo>
                    <a:pt x="162040" y="67724"/>
                  </a:lnTo>
                  <a:lnTo>
                    <a:pt x="126955" y="95398"/>
                  </a:lnTo>
                  <a:lnTo>
                    <a:pt x="95398" y="126954"/>
                  </a:lnTo>
                  <a:lnTo>
                    <a:pt x="67725" y="162039"/>
                  </a:lnTo>
                  <a:lnTo>
                    <a:pt x="44288" y="200299"/>
                  </a:lnTo>
                  <a:lnTo>
                    <a:pt x="25443" y="241379"/>
                  </a:lnTo>
                  <a:lnTo>
                    <a:pt x="11544" y="284925"/>
                  </a:lnTo>
                  <a:lnTo>
                    <a:pt x="2945" y="330583"/>
                  </a:lnTo>
                  <a:lnTo>
                    <a:pt x="0" y="377998"/>
                  </a:lnTo>
                  <a:lnTo>
                    <a:pt x="2945" y="425414"/>
                  </a:lnTo>
                  <a:lnTo>
                    <a:pt x="11544" y="471072"/>
                  </a:lnTo>
                  <a:lnTo>
                    <a:pt x="25443" y="514618"/>
                  </a:lnTo>
                  <a:lnTo>
                    <a:pt x="44288" y="555698"/>
                  </a:lnTo>
                  <a:lnTo>
                    <a:pt x="67725" y="593958"/>
                  </a:lnTo>
                  <a:lnTo>
                    <a:pt x="95398" y="629044"/>
                  </a:lnTo>
                  <a:lnTo>
                    <a:pt x="126955" y="660600"/>
                  </a:lnTo>
                  <a:lnTo>
                    <a:pt x="162040" y="688274"/>
                  </a:lnTo>
                  <a:lnTo>
                    <a:pt x="200300" y="711710"/>
                  </a:lnTo>
                  <a:lnTo>
                    <a:pt x="241380" y="730555"/>
                  </a:lnTo>
                  <a:lnTo>
                    <a:pt x="284926" y="744454"/>
                  </a:lnTo>
                  <a:lnTo>
                    <a:pt x="330584" y="753054"/>
                  </a:lnTo>
                  <a:lnTo>
                    <a:pt x="378000" y="755999"/>
                  </a:lnTo>
                  <a:lnTo>
                    <a:pt x="425416" y="753054"/>
                  </a:lnTo>
                  <a:lnTo>
                    <a:pt x="471074" y="744454"/>
                  </a:lnTo>
                  <a:lnTo>
                    <a:pt x="514621" y="730555"/>
                  </a:lnTo>
                  <a:lnTo>
                    <a:pt x="555701" y="711710"/>
                  </a:lnTo>
                  <a:lnTo>
                    <a:pt x="593962" y="688274"/>
                  </a:lnTo>
                  <a:lnTo>
                    <a:pt x="629048" y="660600"/>
                  </a:lnTo>
                  <a:lnTo>
                    <a:pt x="660605" y="629044"/>
                  </a:lnTo>
                  <a:lnTo>
                    <a:pt x="688279" y="593958"/>
                  </a:lnTo>
                  <a:lnTo>
                    <a:pt x="711716" y="555698"/>
                  </a:lnTo>
                  <a:lnTo>
                    <a:pt x="730561" y="514618"/>
                  </a:lnTo>
                  <a:lnTo>
                    <a:pt x="744460" y="471072"/>
                  </a:lnTo>
                  <a:lnTo>
                    <a:pt x="753060" y="425414"/>
                  </a:lnTo>
                  <a:lnTo>
                    <a:pt x="756005" y="377998"/>
                  </a:lnTo>
                  <a:lnTo>
                    <a:pt x="753060" y="330583"/>
                  </a:lnTo>
                  <a:lnTo>
                    <a:pt x="744460" y="284925"/>
                  </a:lnTo>
                  <a:lnTo>
                    <a:pt x="730561" y="241379"/>
                  </a:lnTo>
                  <a:lnTo>
                    <a:pt x="711716" y="200299"/>
                  </a:lnTo>
                  <a:lnTo>
                    <a:pt x="688279" y="162039"/>
                  </a:lnTo>
                  <a:lnTo>
                    <a:pt x="660605" y="126954"/>
                  </a:lnTo>
                  <a:lnTo>
                    <a:pt x="629048" y="95398"/>
                  </a:lnTo>
                  <a:lnTo>
                    <a:pt x="593962" y="67724"/>
                  </a:lnTo>
                  <a:lnTo>
                    <a:pt x="555701" y="44288"/>
                  </a:lnTo>
                  <a:lnTo>
                    <a:pt x="514621" y="25443"/>
                  </a:lnTo>
                  <a:lnTo>
                    <a:pt x="471074" y="11544"/>
                  </a:lnTo>
                  <a:lnTo>
                    <a:pt x="425416" y="2945"/>
                  </a:lnTo>
                  <a:lnTo>
                    <a:pt x="378000" y="0"/>
                  </a:lnTo>
                  <a:close/>
                </a:path>
              </a:pathLst>
            </a:custGeom>
            <a:solidFill>
              <a:srgbClr val="764766"/>
            </a:solidFill>
          </p:spPr>
          <p:txBody>
            <a:bodyPr wrap="square" lIns="0" tIns="0" rIns="0" bIns="0" rtlCol="0"/>
            <a:lstStyle/>
            <a:p>
              <a:endParaRPr/>
            </a:p>
          </p:txBody>
        </p:sp>
        <p:sp>
          <p:nvSpPr>
            <p:cNvPr id="11" name="object 11"/>
            <p:cNvSpPr/>
            <p:nvPr/>
          </p:nvSpPr>
          <p:spPr>
            <a:xfrm>
              <a:off x="795858" y="2076691"/>
              <a:ext cx="3931920" cy="938530"/>
            </a:xfrm>
            <a:custGeom>
              <a:avLst/>
              <a:gdLst/>
              <a:ahLst/>
              <a:cxnLst/>
              <a:rect l="l" t="t" r="r" b="b"/>
              <a:pathLst>
                <a:path w="3931920" h="938530">
                  <a:moveTo>
                    <a:pt x="756005" y="378002"/>
                  </a:moveTo>
                  <a:lnTo>
                    <a:pt x="753059" y="330593"/>
                  </a:lnTo>
                  <a:lnTo>
                    <a:pt x="744448" y="284937"/>
                  </a:lnTo>
                  <a:lnTo>
                    <a:pt x="730554" y="241388"/>
                  </a:lnTo>
                  <a:lnTo>
                    <a:pt x="711708" y="200304"/>
                  </a:lnTo>
                  <a:lnTo>
                    <a:pt x="688276" y="162052"/>
                  </a:lnTo>
                  <a:lnTo>
                    <a:pt x="660603" y="126961"/>
                  </a:lnTo>
                  <a:lnTo>
                    <a:pt x="629043" y="95402"/>
                  </a:lnTo>
                  <a:lnTo>
                    <a:pt x="593953" y="67729"/>
                  </a:lnTo>
                  <a:lnTo>
                    <a:pt x="555701" y="44297"/>
                  </a:lnTo>
                  <a:lnTo>
                    <a:pt x="514616" y="25450"/>
                  </a:lnTo>
                  <a:lnTo>
                    <a:pt x="471068" y="11557"/>
                  </a:lnTo>
                  <a:lnTo>
                    <a:pt x="425411" y="2946"/>
                  </a:lnTo>
                  <a:lnTo>
                    <a:pt x="378002" y="0"/>
                  </a:lnTo>
                  <a:lnTo>
                    <a:pt x="330581" y="2946"/>
                  </a:lnTo>
                  <a:lnTo>
                    <a:pt x="284924" y="11557"/>
                  </a:lnTo>
                  <a:lnTo>
                    <a:pt x="241376" y="25450"/>
                  </a:lnTo>
                  <a:lnTo>
                    <a:pt x="200291" y="44297"/>
                  </a:lnTo>
                  <a:lnTo>
                    <a:pt x="162039" y="67729"/>
                  </a:lnTo>
                  <a:lnTo>
                    <a:pt x="126949" y="95402"/>
                  </a:lnTo>
                  <a:lnTo>
                    <a:pt x="95389" y="126961"/>
                  </a:lnTo>
                  <a:lnTo>
                    <a:pt x="67716" y="162052"/>
                  </a:lnTo>
                  <a:lnTo>
                    <a:pt x="44284" y="200304"/>
                  </a:lnTo>
                  <a:lnTo>
                    <a:pt x="25438" y="241388"/>
                  </a:lnTo>
                  <a:lnTo>
                    <a:pt x="11544" y="284937"/>
                  </a:lnTo>
                  <a:lnTo>
                    <a:pt x="2946" y="330593"/>
                  </a:lnTo>
                  <a:lnTo>
                    <a:pt x="0" y="378002"/>
                  </a:lnTo>
                  <a:lnTo>
                    <a:pt x="2946" y="425424"/>
                  </a:lnTo>
                  <a:lnTo>
                    <a:pt x="11544" y="471081"/>
                  </a:lnTo>
                  <a:lnTo>
                    <a:pt x="25438" y="514629"/>
                  </a:lnTo>
                  <a:lnTo>
                    <a:pt x="44284" y="555713"/>
                  </a:lnTo>
                  <a:lnTo>
                    <a:pt x="67716" y="593966"/>
                  </a:lnTo>
                  <a:lnTo>
                    <a:pt x="95389" y="629056"/>
                  </a:lnTo>
                  <a:lnTo>
                    <a:pt x="126949" y="660615"/>
                  </a:lnTo>
                  <a:lnTo>
                    <a:pt x="162039" y="688289"/>
                  </a:lnTo>
                  <a:lnTo>
                    <a:pt x="200291" y="711720"/>
                  </a:lnTo>
                  <a:lnTo>
                    <a:pt x="241376" y="730567"/>
                  </a:lnTo>
                  <a:lnTo>
                    <a:pt x="284924" y="744461"/>
                  </a:lnTo>
                  <a:lnTo>
                    <a:pt x="330581" y="753071"/>
                  </a:lnTo>
                  <a:lnTo>
                    <a:pt x="378002" y="756005"/>
                  </a:lnTo>
                  <a:lnTo>
                    <a:pt x="425411" y="753071"/>
                  </a:lnTo>
                  <a:lnTo>
                    <a:pt x="471068" y="744461"/>
                  </a:lnTo>
                  <a:lnTo>
                    <a:pt x="514616" y="730567"/>
                  </a:lnTo>
                  <a:lnTo>
                    <a:pt x="555701" y="711720"/>
                  </a:lnTo>
                  <a:lnTo>
                    <a:pt x="593953" y="688289"/>
                  </a:lnTo>
                  <a:lnTo>
                    <a:pt x="629043" y="660615"/>
                  </a:lnTo>
                  <a:lnTo>
                    <a:pt x="660603" y="629056"/>
                  </a:lnTo>
                  <a:lnTo>
                    <a:pt x="688276" y="593966"/>
                  </a:lnTo>
                  <a:lnTo>
                    <a:pt x="711708" y="555713"/>
                  </a:lnTo>
                  <a:lnTo>
                    <a:pt x="730554" y="514629"/>
                  </a:lnTo>
                  <a:lnTo>
                    <a:pt x="744448" y="471081"/>
                  </a:lnTo>
                  <a:lnTo>
                    <a:pt x="753059" y="425424"/>
                  </a:lnTo>
                  <a:lnTo>
                    <a:pt x="756005" y="378002"/>
                  </a:lnTo>
                  <a:close/>
                </a:path>
                <a:path w="3931920" h="938530">
                  <a:moveTo>
                    <a:pt x="3931704" y="764882"/>
                  </a:moveTo>
                  <a:lnTo>
                    <a:pt x="3925519" y="718870"/>
                  </a:lnTo>
                  <a:lnTo>
                    <a:pt x="3908069" y="677532"/>
                  </a:lnTo>
                  <a:lnTo>
                    <a:pt x="3881005" y="642505"/>
                  </a:lnTo>
                  <a:lnTo>
                    <a:pt x="3845979" y="615442"/>
                  </a:lnTo>
                  <a:lnTo>
                    <a:pt x="3804640" y="597992"/>
                  </a:lnTo>
                  <a:lnTo>
                    <a:pt x="3758628" y="591807"/>
                  </a:lnTo>
                  <a:lnTo>
                    <a:pt x="2834983" y="591807"/>
                  </a:lnTo>
                  <a:lnTo>
                    <a:pt x="2788970" y="597992"/>
                  </a:lnTo>
                  <a:lnTo>
                    <a:pt x="2747619" y="615442"/>
                  </a:lnTo>
                  <a:lnTo>
                    <a:pt x="2712593" y="642505"/>
                  </a:lnTo>
                  <a:lnTo>
                    <a:pt x="2685529" y="677532"/>
                  </a:lnTo>
                  <a:lnTo>
                    <a:pt x="2668079" y="718870"/>
                  </a:lnTo>
                  <a:lnTo>
                    <a:pt x="2661907" y="764882"/>
                  </a:lnTo>
                  <a:lnTo>
                    <a:pt x="2668079" y="810895"/>
                  </a:lnTo>
                  <a:lnTo>
                    <a:pt x="2685529" y="852233"/>
                  </a:lnTo>
                  <a:lnTo>
                    <a:pt x="2712593" y="887260"/>
                  </a:lnTo>
                  <a:lnTo>
                    <a:pt x="2747619" y="914323"/>
                  </a:lnTo>
                  <a:lnTo>
                    <a:pt x="2788970" y="931773"/>
                  </a:lnTo>
                  <a:lnTo>
                    <a:pt x="2834983" y="937945"/>
                  </a:lnTo>
                  <a:lnTo>
                    <a:pt x="3758628" y="937945"/>
                  </a:lnTo>
                  <a:lnTo>
                    <a:pt x="3804628" y="931773"/>
                  </a:lnTo>
                  <a:lnTo>
                    <a:pt x="3845979" y="914323"/>
                  </a:lnTo>
                  <a:lnTo>
                    <a:pt x="3881005" y="887260"/>
                  </a:lnTo>
                  <a:lnTo>
                    <a:pt x="3908069" y="852233"/>
                  </a:lnTo>
                  <a:lnTo>
                    <a:pt x="3925519" y="810895"/>
                  </a:lnTo>
                  <a:lnTo>
                    <a:pt x="3931704" y="764882"/>
                  </a:lnTo>
                  <a:close/>
                </a:path>
              </a:pathLst>
            </a:custGeom>
            <a:solidFill>
              <a:srgbClr val="D6343A"/>
            </a:solidFill>
          </p:spPr>
          <p:txBody>
            <a:bodyPr wrap="square" lIns="0" tIns="0" rIns="0" bIns="0" rtlCol="0"/>
            <a:lstStyle/>
            <a:p>
              <a:endParaRPr/>
            </a:p>
          </p:txBody>
        </p:sp>
      </p:grpSp>
      <p:sp>
        <p:nvSpPr>
          <p:cNvPr id="12" name="object 12"/>
          <p:cNvSpPr txBox="1"/>
          <p:nvPr/>
        </p:nvSpPr>
        <p:spPr>
          <a:xfrm>
            <a:off x="7707312" y="3117596"/>
            <a:ext cx="1972310" cy="391160"/>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FFFFFF"/>
                </a:solidFill>
                <a:latin typeface="Arial"/>
                <a:cs typeface="Arial"/>
              </a:rPr>
              <a:t>ANTIBIOTICS</a:t>
            </a:r>
            <a:endParaRPr sz="2400">
              <a:latin typeface="Arial"/>
              <a:cs typeface="Arial"/>
            </a:endParaRPr>
          </a:p>
        </p:txBody>
      </p:sp>
      <p:sp>
        <p:nvSpPr>
          <p:cNvPr id="13" name="object 13"/>
          <p:cNvSpPr/>
          <p:nvPr/>
        </p:nvSpPr>
        <p:spPr>
          <a:xfrm>
            <a:off x="6714375" y="3862654"/>
            <a:ext cx="756285" cy="756285"/>
          </a:xfrm>
          <a:custGeom>
            <a:avLst/>
            <a:gdLst/>
            <a:ahLst/>
            <a:cxnLst/>
            <a:rect l="l" t="t" r="r" b="b"/>
            <a:pathLst>
              <a:path w="756284" h="756285">
                <a:moveTo>
                  <a:pt x="378002" y="0"/>
                </a:moveTo>
                <a:lnTo>
                  <a:pt x="330587" y="2945"/>
                </a:lnTo>
                <a:lnTo>
                  <a:pt x="284929" y="11544"/>
                </a:lnTo>
                <a:lnTo>
                  <a:pt x="241383" y="25444"/>
                </a:lnTo>
                <a:lnTo>
                  <a:pt x="200302" y="44289"/>
                </a:lnTo>
                <a:lnTo>
                  <a:pt x="162042" y="67726"/>
                </a:lnTo>
                <a:lnTo>
                  <a:pt x="126957" y="95400"/>
                </a:lnTo>
                <a:lnTo>
                  <a:pt x="95400" y="126957"/>
                </a:lnTo>
                <a:lnTo>
                  <a:pt x="67726" y="162042"/>
                </a:lnTo>
                <a:lnTo>
                  <a:pt x="44289" y="200302"/>
                </a:lnTo>
                <a:lnTo>
                  <a:pt x="25444" y="241383"/>
                </a:lnTo>
                <a:lnTo>
                  <a:pt x="11544" y="284929"/>
                </a:lnTo>
                <a:lnTo>
                  <a:pt x="2945" y="330587"/>
                </a:lnTo>
                <a:lnTo>
                  <a:pt x="0" y="378002"/>
                </a:lnTo>
                <a:lnTo>
                  <a:pt x="2945" y="425417"/>
                </a:lnTo>
                <a:lnTo>
                  <a:pt x="11544" y="471075"/>
                </a:lnTo>
                <a:lnTo>
                  <a:pt x="25444" y="514620"/>
                </a:lnTo>
                <a:lnTo>
                  <a:pt x="44289" y="555699"/>
                </a:lnTo>
                <a:lnTo>
                  <a:pt x="67726" y="593958"/>
                </a:lnTo>
                <a:lnTo>
                  <a:pt x="95400" y="629042"/>
                </a:lnTo>
                <a:lnTo>
                  <a:pt x="126957" y="660598"/>
                </a:lnTo>
                <a:lnTo>
                  <a:pt x="162042" y="688270"/>
                </a:lnTo>
                <a:lnTo>
                  <a:pt x="200302" y="711706"/>
                </a:lnTo>
                <a:lnTo>
                  <a:pt x="241383" y="730550"/>
                </a:lnTo>
                <a:lnTo>
                  <a:pt x="284929" y="744448"/>
                </a:lnTo>
                <a:lnTo>
                  <a:pt x="330587" y="753047"/>
                </a:lnTo>
                <a:lnTo>
                  <a:pt x="378002" y="755992"/>
                </a:lnTo>
                <a:lnTo>
                  <a:pt x="425418" y="753047"/>
                </a:lnTo>
                <a:lnTo>
                  <a:pt x="471076" y="744448"/>
                </a:lnTo>
                <a:lnTo>
                  <a:pt x="514622" y="730550"/>
                </a:lnTo>
                <a:lnTo>
                  <a:pt x="555702" y="711706"/>
                </a:lnTo>
                <a:lnTo>
                  <a:pt x="593962" y="688270"/>
                </a:lnTo>
                <a:lnTo>
                  <a:pt x="629048" y="660598"/>
                </a:lnTo>
                <a:lnTo>
                  <a:pt x="660605" y="629042"/>
                </a:lnTo>
                <a:lnTo>
                  <a:pt x="688279" y="593958"/>
                </a:lnTo>
                <a:lnTo>
                  <a:pt x="711716" y="555699"/>
                </a:lnTo>
                <a:lnTo>
                  <a:pt x="730561" y="514620"/>
                </a:lnTo>
                <a:lnTo>
                  <a:pt x="744460" y="471075"/>
                </a:lnTo>
                <a:lnTo>
                  <a:pt x="753060" y="425417"/>
                </a:lnTo>
                <a:lnTo>
                  <a:pt x="756005" y="378002"/>
                </a:lnTo>
                <a:lnTo>
                  <a:pt x="753060" y="330587"/>
                </a:lnTo>
                <a:lnTo>
                  <a:pt x="744460" y="284929"/>
                </a:lnTo>
                <a:lnTo>
                  <a:pt x="730561" y="241383"/>
                </a:lnTo>
                <a:lnTo>
                  <a:pt x="711716" y="200302"/>
                </a:lnTo>
                <a:lnTo>
                  <a:pt x="688279" y="162042"/>
                </a:lnTo>
                <a:lnTo>
                  <a:pt x="660605" y="126957"/>
                </a:lnTo>
                <a:lnTo>
                  <a:pt x="629048" y="95400"/>
                </a:lnTo>
                <a:lnTo>
                  <a:pt x="593962" y="67726"/>
                </a:lnTo>
                <a:lnTo>
                  <a:pt x="555702" y="44289"/>
                </a:lnTo>
                <a:lnTo>
                  <a:pt x="514622" y="25444"/>
                </a:lnTo>
                <a:lnTo>
                  <a:pt x="471076" y="11544"/>
                </a:lnTo>
                <a:lnTo>
                  <a:pt x="425418" y="2945"/>
                </a:lnTo>
                <a:lnTo>
                  <a:pt x="378002" y="0"/>
                </a:lnTo>
                <a:close/>
              </a:path>
            </a:pathLst>
          </a:custGeom>
          <a:solidFill>
            <a:srgbClr val="7F7F7F"/>
          </a:solidFill>
        </p:spPr>
        <p:txBody>
          <a:bodyPr wrap="square" lIns="0" tIns="0" rIns="0" bIns="0" rtlCol="0"/>
          <a:lstStyle/>
          <a:p>
            <a:endParaRPr/>
          </a:p>
        </p:txBody>
      </p:sp>
      <p:sp>
        <p:nvSpPr>
          <p:cNvPr id="14" name="object 14"/>
          <p:cNvSpPr txBox="1"/>
          <p:nvPr/>
        </p:nvSpPr>
        <p:spPr>
          <a:xfrm>
            <a:off x="7707312" y="4007611"/>
            <a:ext cx="1414780" cy="391160"/>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FFFFFF"/>
                </a:solidFill>
                <a:latin typeface="Arial"/>
                <a:cs typeface="Arial"/>
              </a:rPr>
              <a:t>W</a:t>
            </a:r>
            <a:r>
              <a:rPr sz="2400" b="1" spc="-10" dirty="0">
                <a:solidFill>
                  <a:srgbClr val="FFFFFF"/>
                </a:solidFill>
                <a:latin typeface="Arial"/>
                <a:cs typeface="Arial"/>
              </a:rPr>
              <a:t>O</a:t>
            </a:r>
            <a:r>
              <a:rPr sz="2400" b="1" dirty="0">
                <a:solidFill>
                  <a:srgbClr val="FFFFFF"/>
                </a:solidFill>
                <a:latin typeface="Arial"/>
                <a:cs typeface="Arial"/>
              </a:rPr>
              <a:t>UNDS</a:t>
            </a:r>
            <a:endParaRPr sz="2400">
              <a:latin typeface="Arial"/>
              <a:cs typeface="Arial"/>
            </a:endParaRPr>
          </a:p>
        </p:txBody>
      </p:sp>
      <p:sp>
        <p:nvSpPr>
          <p:cNvPr id="15" name="object 15"/>
          <p:cNvSpPr/>
          <p:nvPr/>
        </p:nvSpPr>
        <p:spPr>
          <a:xfrm>
            <a:off x="6714375" y="4748352"/>
            <a:ext cx="756285" cy="756285"/>
          </a:xfrm>
          <a:custGeom>
            <a:avLst/>
            <a:gdLst/>
            <a:ahLst/>
            <a:cxnLst/>
            <a:rect l="l" t="t" r="r" b="b"/>
            <a:pathLst>
              <a:path w="756284" h="756285">
                <a:moveTo>
                  <a:pt x="378002" y="0"/>
                </a:moveTo>
                <a:lnTo>
                  <a:pt x="330587" y="2945"/>
                </a:lnTo>
                <a:lnTo>
                  <a:pt x="284929" y="11544"/>
                </a:lnTo>
                <a:lnTo>
                  <a:pt x="241383" y="25444"/>
                </a:lnTo>
                <a:lnTo>
                  <a:pt x="200302" y="44289"/>
                </a:lnTo>
                <a:lnTo>
                  <a:pt x="162042" y="67726"/>
                </a:lnTo>
                <a:lnTo>
                  <a:pt x="126957" y="95400"/>
                </a:lnTo>
                <a:lnTo>
                  <a:pt x="95400" y="126957"/>
                </a:lnTo>
                <a:lnTo>
                  <a:pt x="67726" y="162042"/>
                </a:lnTo>
                <a:lnTo>
                  <a:pt x="44289" y="200302"/>
                </a:lnTo>
                <a:lnTo>
                  <a:pt x="25444" y="241383"/>
                </a:lnTo>
                <a:lnTo>
                  <a:pt x="11544" y="284929"/>
                </a:lnTo>
                <a:lnTo>
                  <a:pt x="2945" y="330587"/>
                </a:lnTo>
                <a:lnTo>
                  <a:pt x="0" y="378002"/>
                </a:lnTo>
                <a:lnTo>
                  <a:pt x="2945" y="425418"/>
                </a:lnTo>
                <a:lnTo>
                  <a:pt x="11544" y="471076"/>
                </a:lnTo>
                <a:lnTo>
                  <a:pt x="25444" y="514622"/>
                </a:lnTo>
                <a:lnTo>
                  <a:pt x="44289" y="555702"/>
                </a:lnTo>
                <a:lnTo>
                  <a:pt x="67726" y="593962"/>
                </a:lnTo>
                <a:lnTo>
                  <a:pt x="95400" y="629048"/>
                </a:lnTo>
                <a:lnTo>
                  <a:pt x="126957" y="660605"/>
                </a:lnTo>
                <a:lnTo>
                  <a:pt x="162042" y="688279"/>
                </a:lnTo>
                <a:lnTo>
                  <a:pt x="200302" y="711716"/>
                </a:lnTo>
                <a:lnTo>
                  <a:pt x="241383" y="730561"/>
                </a:lnTo>
                <a:lnTo>
                  <a:pt x="284929" y="744460"/>
                </a:lnTo>
                <a:lnTo>
                  <a:pt x="330587" y="753060"/>
                </a:lnTo>
                <a:lnTo>
                  <a:pt x="378002" y="756005"/>
                </a:lnTo>
                <a:lnTo>
                  <a:pt x="425418" y="753060"/>
                </a:lnTo>
                <a:lnTo>
                  <a:pt x="471076" y="744460"/>
                </a:lnTo>
                <a:lnTo>
                  <a:pt x="514622" y="730561"/>
                </a:lnTo>
                <a:lnTo>
                  <a:pt x="555702" y="711716"/>
                </a:lnTo>
                <a:lnTo>
                  <a:pt x="593962" y="688279"/>
                </a:lnTo>
                <a:lnTo>
                  <a:pt x="629048" y="660605"/>
                </a:lnTo>
                <a:lnTo>
                  <a:pt x="660605" y="629048"/>
                </a:lnTo>
                <a:lnTo>
                  <a:pt x="688279" y="593962"/>
                </a:lnTo>
                <a:lnTo>
                  <a:pt x="711716" y="555702"/>
                </a:lnTo>
                <a:lnTo>
                  <a:pt x="730561" y="514622"/>
                </a:lnTo>
                <a:lnTo>
                  <a:pt x="744460" y="471076"/>
                </a:lnTo>
                <a:lnTo>
                  <a:pt x="753060" y="425418"/>
                </a:lnTo>
                <a:lnTo>
                  <a:pt x="756005" y="378002"/>
                </a:lnTo>
                <a:lnTo>
                  <a:pt x="753060" y="330587"/>
                </a:lnTo>
                <a:lnTo>
                  <a:pt x="744460" y="284929"/>
                </a:lnTo>
                <a:lnTo>
                  <a:pt x="730561" y="241383"/>
                </a:lnTo>
                <a:lnTo>
                  <a:pt x="711716" y="200302"/>
                </a:lnTo>
                <a:lnTo>
                  <a:pt x="688279" y="162042"/>
                </a:lnTo>
                <a:lnTo>
                  <a:pt x="660605" y="126957"/>
                </a:lnTo>
                <a:lnTo>
                  <a:pt x="629048" y="95400"/>
                </a:lnTo>
                <a:lnTo>
                  <a:pt x="593962" y="67726"/>
                </a:lnTo>
                <a:lnTo>
                  <a:pt x="555702" y="44289"/>
                </a:lnTo>
                <a:lnTo>
                  <a:pt x="514622" y="25444"/>
                </a:lnTo>
                <a:lnTo>
                  <a:pt x="471076" y="11544"/>
                </a:lnTo>
                <a:lnTo>
                  <a:pt x="425418" y="2945"/>
                </a:lnTo>
                <a:lnTo>
                  <a:pt x="378002" y="0"/>
                </a:lnTo>
                <a:close/>
              </a:path>
            </a:pathLst>
          </a:custGeom>
          <a:solidFill>
            <a:srgbClr val="7F7F7F"/>
          </a:solidFill>
        </p:spPr>
        <p:txBody>
          <a:bodyPr wrap="square" lIns="0" tIns="0" rIns="0" bIns="0" rtlCol="0"/>
          <a:lstStyle/>
          <a:p>
            <a:endParaRPr/>
          </a:p>
        </p:txBody>
      </p:sp>
      <p:sp>
        <p:nvSpPr>
          <p:cNvPr id="16" name="object 16"/>
          <p:cNvSpPr txBox="1"/>
          <p:nvPr/>
        </p:nvSpPr>
        <p:spPr>
          <a:xfrm>
            <a:off x="7707312" y="4858004"/>
            <a:ext cx="1650364" cy="391160"/>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FFFFFF"/>
                </a:solidFill>
                <a:latin typeface="Arial"/>
                <a:cs typeface="Arial"/>
              </a:rPr>
              <a:t>SPL</a:t>
            </a:r>
            <a:r>
              <a:rPr sz="2400" b="1" spc="-10" dirty="0">
                <a:solidFill>
                  <a:srgbClr val="FFFFFF"/>
                </a:solidFill>
                <a:latin typeface="Arial"/>
                <a:cs typeface="Arial"/>
              </a:rPr>
              <a:t>I</a:t>
            </a:r>
            <a:r>
              <a:rPr sz="2400" b="1" dirty="0">
                <a:solidFill>
                  <a:srgbClr val="FFFFFF"/>
                </a:solidFill>
                <a:latin typeface="Arial"/>
                <a:cs typeface="Arial"/>
              </a:rPr>
              <a:t>N</a:t>
            </a:r>
            <a:r>
              <a:rPr sz="2400" b="1" spc="-5" dirty="0">
                <a:solidFill>
                  <a:srgbClr val="FFFFFF"/>
                </a:solidFill>
                <a:latin typeface="Arial"/>
                <a:cs typeface="Arial"/>
              </a:rPr>
              <a:t>T</a:t>
            </a:r>
            <a:r>
              <a:rPr sz="2400" b="1" spc="-10" dirty="0">
                <a:solidFill>
                  <a:srgbClr val="FFFFFF"/>
                </a:solidFill>
                <a:latin typeface="Arial"/>
                <a:cs typeface="Arial"/>
              </a:rPr>
              <a:t>I</a:t>
            </a:r>
            <a:r>
              <a:rPr sz="2400" b="1" dirty="0">
                <a:solidFill>
                  <a:srgbClr val="FFFFFF"/>
                </a:solidFill>
                <a:latin typeface="Arial"/>
                <a:cs typeface="Arial"/>
              </a:rPr>
              <a:t>NG</a:t>
            </a:r>
            <a:endParaRPr sz="2400">
              <a:latin typeface="Arial"/>
              <a:cs typeface="Arial"/>
            </a:endParaRPr>
          </a:p>
        </p:txBody>
      </p:sp>
      <p:sp>
        <p:nvSpPr>
          <p:cNvPr id="17" name="object 17"/>
          <p:cNvSpPr/>
          <p:nvPr/>
        </p:nvSpPr>
        <p:spPr>
          <a:xfrm>
            <a:off x="6714375" y="2109812"/>
            <a:ext cx="756285" cy="756285"/>
          </a:xfrm>
          <a:custGeom>
            <a:avLst/>
            <a:gdLst/>
            <a:ahLst/>
            <a:cxnLst/>
            <a:rect l="l" t="t" r="r" b="b"/>
            <a:pathLst>
              <a:path w="756284" h="756285">
                <a:moveTo>
                  <a:pt x="378002" y="0"/>
                </a:moveTo>
                <a:lnTo>
                  <a:pt x="330587" y="2945"/>
                </a:lnTo>
                <a:lnTo>
                  <a:pt x="284929" y="11544"/>
                </a:lnTo>
                <a:lnTo>
                  <a:pt x="241383" y="25444"/>
                </a:lnTo>
                <a:lnTo>
                  <a:pt x="200302" y="44289"/>
                </a:lnTo>
                <a:lnTo>
                  <a:pt x="162042" y="67726"/>
                </a:lnTo>
                <a:lnTo>
                  <a:pt x="126957" y="95400"/>
                </a:lnTo>
                <a:lnTo>
                  <a:pt x="95400" y="126957"/>
                </a:lnTo>
                <a:lnTo>
                  <a:pt x="67726" y="162042"/>
                </a:lnTo>
                <a:lnTo>
                  <a:pt x="44289" y="200302"/>
                </a:lnTo>
                <a:lnTo>
                  <a:pt x="25444" y="241383"/>
                </a:lnTo>
                <a:lnTo>
                  <a:pt x="11544" y="284929"/>
                </a:lnTo>
                <a:lnTo>
                  <a:pt x="2945" y="330587"/>
                </a:lnTo>
                <a:lnTo>
                  <a:pt x="0" y="378002"/>
                </a:lnTo>
                <a:lnTo>
                  <a:pt x="2945" y="425418"/>
                </a:lnTo>
                <a:lnTo>
                  <a:pt x="11544" y="471076"/>
                </a:lnTo>
                <a:lnTo>
                  <a:pt x="25444" y="514622"/>
                </a:lnTo>
                <a:lnTo>
                  <a:pt x="44289" y="555702"/>
                </a:lnTo>
                <a:lnTo>
                  <a:pt x="67726" y="593962"/>
                </a:lnTo>
                <a:lnTo>
                  <a:pt x="95400" y="629048"/>
                </a:lnTo>
                <a:lnTo>
                  <a:pt x="126957" y="660605"/>
                </a:lnTo>
                <a:lnTo>
                  <a:pt x="162042" y="688279"/>
                </a:lnTo>
                <a:lnTo>
                  <a:pt x="200302" y="711716"/>
                </a:lnTo>
                <a:lnTo>
                  <a:pt x="241383" y="730561"/>
                </a:lnTo>
                <a:lnTo>
                  <a:pt x="284929" y="744460"/>
                </a:lnTo>
                <a:lnTo>
                  <a:pt x="330587" y="753060"/>
                </a:lnTo>
                <a:lnTo>
                  <a:pt x="378002" y="756005"/>
                </a:lnTo>
                <a:lnTo>
                  <a:pt x="425418" y="753060"/>
                </a:lnTo>
                <a:lnTo>
                  <a:pt x="471076" y="744460"/>
                </a:lnTo>
                <a:lnTo>
                  <a:pt x="514622" y="730561"/>
                </a:lnTo>
                <a:lnTo>
                  <a:pt x="555702" y="711716"/>
                </a:lnTo>
                <a:lnTo>
                  <a:pt x="593962" y="688279"/>
                </a:lnTo>
                <a:lnTo>
                  <a:pt x="629048" y="660605"/>
                </a:lnTo>
                <a:lnTo>
                  <a:pt x="660605" y="629048"/>
                </a:lnTo>
                <a:lnTo>
                  <a:pt x="688279" y="593962"/>
                </a:lnTo>
                <a:lnTo>
                  <a:pt x="711716" y="555702"/>
                </a:lnTo>
                <a:lnTo>
                  <a:pt x="730561" y="514622"/>
                </a:lnTo>
                <a:lnTo>
                  <a:pt x="744460" y="471076"/>
                </a:lnTo>
                <a:lnTo>
                  <a:pt x="753060" y="425418"/>
                </a:lnTo>
                <a:lnTo>
                  <a:pt x="756005" y="378002"/>
                </a:lnTo>
                <a:lnTo>
                  <a:pt x="753060" y="330587"/>
                </a:lnTo>
                <a:lnTo>
                  <a:pt x="744460" y="284929"/>
                </a:lnTo>
                <a:lnTo>
                  <a:pt x="730561" y="241383"/>
                </a:lnTo>
                <a:lnTo>
                  <a:pt x="711716" y="200302"/>
                </a:lnTo>
                <a:lnTo>
                  <a:pt x="688279" y="162042"/>
                </a:lnTo>
                <a:lnTo>
                  <a:pt x="660605" y="126957"/>
                </a:lnTo>
                <a:lnTo>
                  <a:pt x="629048" y="95400"/>
                </a:lnTo>
                <a:lnTo>
                  <a:pt x="593962" y="67726"/>
                </a:lnTo>
                <a:lnTo>
                  <a:pt x="555702" y="44289"/>
                </a:lnTo>
                <a:lnTo>
                  <a:pt x="514622" y="25444"/>
                </a:lnTo>
                <a:lnTo>
                  <a:pt x="471076" y="11544"/>
                </a:lnTo>
                <a:lnTo>
                  <a:pt x="425418" y="2945"/>
                </a:lnTo>
                <a:lnTo>
                  <a:pt x="378002" y="0"/>
                </a:lnTo>
                <a:close/>
              </a:path>
            </a:pathLst>
          </a:custGeom>
          <a:solidFill>
            <a:srgbClr val="7F7F7F"/>
          </a:solidFill>
        </p:spPr>
        <p:txBody>
          <a:bodyPr wrap="square" lIns="0" tIns="0" rIns="0" bIns="0" rtlCol="0"/>
          <a:lstStyle/>
          <a:p>
            <a:endParaRPr/>
          </a:p>
        </p:txBody>
      </p:sp>
      <p:sp>
        <p:nvSpPr>
          <p:cNvPr id="18" name="object 18"/>
          <p:cNvSpPr txBox="1"/>
          <p:nvPr/>
        </p:nvSpPr>
        <p:spPr>
          <a:xfrm>
            <a:off x="6781800" y="2028825"/>
            <a:ext cx="533400" cy="3533775"/>
          </a:xfrm>
          <a:prstGeom prst="rect">
            <a:avLst/>
          </a:prstGeom>
        </p:spPr>
        <p:txBody>
          <a:bodyPr vert="horz" wrap="square" lIns="0" tIns="1270" rIns="0" bIns="0" rtlCol="0">
            <a:spAutoFit/>
          </a:bodyPr>
          <a:lstStyle/>
          <a:p>
            <a:pPr marL="12700" marR="5080" indent="70485" algn="ctr">
              <a:lnSpc>
                <a:spcPct val="144300"/>
              </a:lnSpc>
              <a:spcBef>
                <a:spcPts val="10"/>
              </a:spcBef>
            </a:pPr>
            <a:r>
              <a:rPr sz="4000" dirty="0">
                <a:solidFill>
                  <a:srgbClr val="FFFFFF"/>
                </a:solidFill>
                <a:latin typeface="Arial Black"/>
                <a:cs typeface="Arial Black"/>
              </a:rPr>
              <a:t>P </a:t>
            </a:r>
            <a:r>
              <a:rPr sz="4000" spc="-1325" dirty="0">
                <a:solidFill>
                  <a:srgbClr val="FFFFFF"/>
                </a:solidFill>
                <a:latin typeface="Arial Black"/>
                <a:cs typeface="Arial Black"/>
              </a:rPr>
              <a:t> </a:t>
            </a:r>
            <a:r>
              <a:rPr sz="4000" dirty="0">
                <a:solidFill>
                  <a:srgbClr val="FFFFFF"/>
                </a:solidFill>
                <a:latin typeface="Arial Black"/>
                <a:cs typeface="Arial Black"/>
              </a:rPr>
              <a:t>A </a:t>
            </a:r>
            <a:r>
              <a:rPr sz="4000" spc="-1325" dirty="0">
                <a:solidFill>
                  <a:srgbClr val="FFFFFF"/>
                </a:solidFill>
                <a:latin typeface="Arial Black"/>
                <a:cs typeface="Arial Black"/>
              </a:rPr>
              <a:t> </a:t>
            </a:r>
            <a:r>
              <a:rPr sz="4000" dirty="0">
                <a:solidFill>
                  <a:srgbClr val="FFFFFF"/>
                </a:solidFill>
                <a:latin typeface="Arial Black"/>
                <a:cs typeface="Arial Black"/>
              </a:rPr>
              <a:t>W  S</a:t>
            </a:r>
            <a:endParaRPr sz="4000" dirty="0">
              <a:latin typeface="Arial Black"/>
              <a:cs typeface="Arial Black"/>
            </a:endParaRPr>
          </a:p>
        </p:txBody>
      </p:sp>
      <p:sp>
        <p:nvSpPr>
          <p:cNvPr id="19" name="object 19"/>
          <p:cNvSpPr txBox="1"/>
          <p:nvPr/>
        </p:nvSpPr>
        <p:spPr>
          <a:xfrm>
            <a:off x="7707312" y="2288540"/>
            <a:ext cx="731520" cy="391160"/>
          </a:xfrm>
          <a:prstGeom prst="rect">
            <a:avLst/>
          </a:prstGeom>
        </p:spPr>
        <p:txBody>
          <a:bodyPr vert="horz" wrap="square" lIns="0" tIns="12700" rIns="0" bIns="0" rtlCol="0">
            <a:spAutoFit/>
          </a:bodyPr>
          <a:lstStyle/>
          <a:p>
            <a:pPr marL="12700">
              <a:lnSpc>
                <a:spcPct val="100000"/>
              </a:lnSpc>
              <a:spcBef>
                <a:spcPts val="100"/>
              </a:spcBef>
            </a:pPr>
            <a:r>
              <a:rPr sz="2400" b="1" spc="-180" dirty="0">
                <a:solidFill>
                  <a:srgbClr val="FFFFFF"/>
                </a:solidFill>
                <a:latin typeface="Arial"/>
                <a:cs typeface="Arial"/>
              </a:rPr>
              <a:t>P</a:t>
            </a:r>
            <a:r>
              <a:rPr sz="2400" b="1" spc="5" dirty="0">
                <a:solidFill>
                  <a:srgbClr val="FFFFFF"/>
                </a:solidFill>
                <a:latin typeface="Arial"/>
                <a:cs typeface="Arial"/>
              </a:rPr>
              <a:t>A</a:t>
            </a:r>
            <a:r>
              <a:rPr sz="2400" b="1" spc="-5" dirty="0">
                <a:solidFill>
                  <a:srgbClr val="FFFFFF"/>
                </a:solidFill>
                <a:latin typeface="Arial"/>
                <a:cs typeface="Arial"/>
              </a:rPr>
              <a:t>I</a:t>
            </a:r>
            <a:r>
              <a:rPr sz="2400" b="1" dirty="0">
                <a:solidFill>
                  <a:srgbClr val="FFFFFF"/>
                </a:solidFill>
                <a:latin typeface="Arial"/>
                <a:cs typeface="Arial"/>
              </a:rPr>
              <a:t>N</a:t>
            </a:r>
            <a:endParaRPr sz="2400" dirty="0">
              <a:latin typeface="Arial"/>
              <a:cs typeface="Arial"/>
            </a:endParaRPr>
          </a:p>
        </p:txBody>
      </p:sp>
      <p:sp>
        <p:nvSpPr>
          <p:cNvPr id="20" name="object 20"/>
          <p:cNvSpPr txBox="1"/>
          <p:nvPr/>
        </p:nvSpPr>
        <p:spPr>
          <a:xfrm>
            <a:off x="665786" y="1520444"/>
            <a:ext cx="10113645" cy="391160"/>
          </a:xfrm>
          <a:prstGeom prst="rect">
            <a:avLst/>
          </a:prstGeom>
        </p:spPr>
        <p:txBody>
          <a:bodyPr vert="horz" wrap="square" lIns="0" tIns="12700" rIns="0" bIns="0" rtlCol="0">
            <a:spAutoFit/>
          </a:bodyPr>
          <a:lstStyle/>
          <a:p>
            <a:pPr marL="12700">
              <a:lnSpc>
                <a:spcPct val="100000"/>
              </a:lnSpc>
              <a:spcBef>
                <a:spcPts val="100"/>
              </a:spcBef>
              <a:tabLst>
                <a:tab pos="6059170" algn="l"/>
              </a:tabLst>
            </a:pPr>
            <a:r>
              <a:rPr sz="2400" b="1" spc="-5" dirty="0">
                <a:solidFill>
                  <a:srgbClr val="FFFFFF"/>
                </a:solidFill>
                <a:latin typeface="Arial"/>
                <a:cs typeface="Arial"/>
              </a:rPr>
              <a:t>DURING</a:t>
            </a:r>
            <a:r>
              <a:rPr sz="2400" b="1" spc="10" dirty="0">
                <a:solidFill>
                  <a:srgbClr val="FFFFFF"/>
                </a:solidFill>
                <a:latin typeface="Arial"/>
                <a:cs typeface="Arial"/>
              </a:rPr>
              <a:t> </a:t>
            </a:r>
            <a:r>
              <a:rPr sz="2400" b="1" spc="-15" dirty="0">
                <a:solidFill>
                  <a:srgbClr val="FFFFFF"/>
                </a:solidFill>
                <a:latin typeface="Arial"/>
                <a:cs typeface="Arial"/>
              </a:rPr>
              <a:t>LIFE-THREATENING	</a:t>
            </a:r>
            <a:r>
              <a:rPr sz="2400" b="1" spc="-5" dirty="0">
                <a:solidFill>
                  <a:srgbClr val="FFFFFF"/>
                </a:solidFill>
                <a:latin typeface="Arial"/>
                <a:cs typeface="Arial"/>
              </a:rPr>
              <a:t>AFTER</a:t>
            </a:r>
            <a:r>
              <a:rPr sz="2400" b="1" spc="-45" dirty="0">
                <a:solidFill>
                  <a:srgbClr val="FFFFFF"/>
                </a:solidFill>
                <a:latin typeface="Arial"/>
                <a:cs typeface="Arial"/>
              </a:rPr>
              <a:t> </a:t>
            </a:r>
            <a:r>
              <a:rPr sz="2400" b="1" spc="-15" dirty="0">
                <a:solidFill>
                  <a:srgbClr val="FFFFFF"/>
                </a:solidFill>
                <a:latin typeface="Arial"/>
                <a:cs typeface="Arial"/>
              </a:rPr>
              <a:t>LIFE-THREATENING</a:t>
            </a:r>
            <a:endParaRPr sz="2400">
              <a:latin typeface="Arial"/>
              <a:cs typeface="Arial"/>
            </a:endParaRPr>
          </a:p>
        </p:txBody>
      </p:sp>
      <p:sp>
        <p:nvSpPr>
          <p:cNvPr id="21" name="object 21"/>
          <p:cNvSpPr txBox="1"/>
          <p:nvPr/>
        </p:nvSpPr>
        <p:spPr>
          <a:xfrm>
            <a:off x="934148" y="2062181"/>
            <a:ext cx="3814445" cy="4263860"/>
          </a:xfrm>
          <a:prstGeom prst="rect">
            <a:avLst/>
          </a:prstGeom>
        </p:spPr>
        <p:txBody>
          <a:bodyPr vert="horz" wrap="square" lIns="0" tIns="0" rIns="0" bIns="0" rtlCol="0">
            <a:spAutoFit/>
          </a:bodyPr>
          <a:lstStyle/>
          <a:p>
            <a:pPr>
              <a:lnSpc>
                <a:spcPts val="4555"/>
              </a:lnSpc>
              <a:tabLst>
                <a:tab pos="782320" algn="l"/>
              </a:tabLst>
            </a:pPr>
            <a:r>
              <a:rPr sz="6000" baseline="-9027" dirty="0">
                <a:solidFill>
                  <a:srgbClr val="FFFFFF"/>
                </a:solidFill>
                <a:latin typeface="Arial Black"/>
                <a:cs typeface="Arial Black"/>
              </a:rPr>
              <a:t>M	</a:t>
            </a:r>
            <a:r>
              <a:rPr sz="2400" b="1" spc="-5" dirty="0">
                <a:solidFill>
                  <a:srgbClr val="FFFFFF"/>
                </a:solidFill>
                <a:latin typeface="Arial"/>
                <a:cs typeface="Arial"/>
              </a:rPr>
              <a:t>MASSIVE</a:t>
            </a:r>
            <a:r>
              <a:rPr sz="2400" b="1" spc="-20" dirty="0">
                <a:solidFill>
                  <a:srgbClr val="FFFFFF"/>
                </a:solidFill>
                <a:latin typeface="Arial"/>
                <a:cs typeface="Arial"/>
              </a:rPr>
              <a:t> </a:t>
            </a:r>
            <a:r>
              <a:rPr sz="2400" b="1" spc="-5" dirty="0">
                <a:solidFill>
                  <a:srgbClr val="FFFFFF"/>
                </a:solidFill>
                <a:latin typeface="Arial"/>
                <a:cs typeface="Arial"/>
              </a:rPr>
              <a:t>BLEEDING</a:t>
            </a:r>
            <a:endParaRPr sz="2400" dirty="0">
              <a:latin typeface="Arial"/>
              <a:cs typeface="Arial"/>
            </a:endParaRPr>
          </a:p>
          <a:p>
            <a:pPr marR="151130" algn="r">
              <a:lnSpc>
                <a:spcPct val="100000"/>
              </a:lnSpc>
              <a:spcBef>
                <a:spcPts val="550"/>
              </a:spcBef>
            </a:pPr>
            <a:r>
              <a:rPr sz="1600" b="1" spc="-5" dirty="0">
                <a:solidFill>
                  <a:srgbClr val="F2F2F2"/>
                </a:solidFill>
                <a:latin typeface="Arial"/>
                <a:cs typeface="Arial"/>
              </a:rPr>
              <a:t>#1</a:t>
            </a:r>
            <a:r>
              <a:rPr sz="1600" b="1" spc="-30" dirty="0">
                <a:solidFill>
                  <a:srgbClr val="F2F2F2"/>
                </a:solidFill>
                <a:latin typeface="Arial"/>
                <a:cs typeface="Arial"/>
              </a:rPr>
              <a:t> </a:t>
            </a:r>
            <a:r>
              <a:rPr sz="1600" b="1" spc="-5" dirty="0">
                <a:solidFill>
                  <a:srgbClr val="F2F2F2"/>
                </a:solidFill>
                <a:latin typeface="Arial"/>
                <a:cs typeface="Arial"/>
              </a:rPr>
              <a:t>Priority</a:t>
            </a:r>
            <a:endParaRPr sz="1600" dirty="0">
              <a:latin typeface="Arial"/>
              <a:cs typeface="Arial"/>
            </a:endParaRPr>
          </a:p>
          <a:p>
            <a:pPr>
              <a:lnSpc>
                <a:spcPct val="100000"/>
              </a:lnSpc>
            </a:pPr>
            <a:endParaRPr sz="1800" dirty="0">
              <a:latin typeface="Arial"/>
              <a:cs typeface="Arial"/>
            </a:endParaRPr>
          </a:p>
          <a:p>
            <a:pPr>
              <a:lnSpc>
                <a:spcPct val="100000"/>
              </a:lnSpc>
            </a:pPr>
            <a:endParaRPr sz="1800" dirty="0">
              <a:latin typeface="Arial"/>
              <a:cs typeface="Arial"/>
            </a:endParaRPr>
          </a:p>
          <a:p>
            <a:pPr>
              <a:lnSpc>
                <a:spcPct val="100000"/>
              </a:lnSpc>
              <a:spcBef>
                <a:spcPts val="20"/>
              </a:spcBef>
            </a:pPr>
            <a:endParaRPr sz="1850" dirty="0">
              <a:latin typeface="Arial"/>
              <a:cs typeface="Arial"/>
            </a:endParaRPr>
          </a:p>
          <a:p>
            <a:pPr marL="41910">
              <a:lnSpc>
                <a:spcPct val="100000"/>
              </a:lnSpc>
              <a:tabLst>
                <a:tab pos="782320" algn="l"/>
              </a:tabLst>
            </a:pPr>
            <a:r>
              <a:rPr sz="6000" baseline="-8333" dirty="0">
                <a:solidFill>
                  <a:srgbClr val="FFFFFF"/>
                </a:solidFill>
                <a:latin typeface="Arial Black"/>
                <a:cs typeface="Arial Black"/>
              </a:rPr>
              <a:t>R	</a:t>
            </a:r>
            <a:r>
              <a:rPr sz="2400" b="1" spc="-20" dirty="0">
                <a:solidFill>
                  <a:srgbClr val="FFFFFF"/>
                </a:solidFill>
                <a:latin typeface="Arial"/>
                <a:cs typeface="Arial"/>
              </a:rPr>
              <a:t>RESPIRATION</a:t>
            </a:r>
            <a:endParaRPr sz="2400" dirty="0">
              <a:latin typeface="Arial"/>
              <a:cs typeface="Arial"/>
            </a:endParaRPr>
          </a:p>
          <a:p>
            <a:pPr marL="41910">
              <a:lnSpc>
                <a:spcPct val="100000"/>
              </a:lnSpc>
              <a:spcBef>
                <a:spcPts val="2140"/>
              </a:spcBef>
              <a:tabLst>
                <a:tab pos="790575" algn="l"/>
              </a:tabLst>
            </a:pPr>
            <a:r>
              <a:rPr sz="6000" baseline="-6250" dirty="0">
                <a:solidFill>
                  <a:srgbClr val="FFFFFF"/>
                </a:solidFill>
                <a:latin typeface="Arial Black"/>
                <a:cs typeface="Arial Black"/>
              </a:rPr>
              <a:t>C	</a:t>
            </a:r>
            <a:r>
              <a:rPr sz="2400" b="1" spc="-20" dirty="0">
                <a:solidFill>
                  <a:srgbClr val="FFFFFF"/>
                </a:solidFill>
                <a:latin typeface="Arial"/>
                <a:cs typeface="Arial"/>
              </a:rPr>
              <a:t>CIRCULATION</a:t>
            </a:r>
            <a:endParaRPr sz="2400" dirty="0">
              <a:latin typeface="Arial"/>
              <a:cs typeface="Arial"/>
            </a:endParaRPr>
          </a:p>
          <a:p>
            <a:pPr marL="833755" marR="561975" indent="-792480">
              <a:lnSpc>
                <a:spcPct val="90800"/>
              </a:lnSpc>
              <a:spcBef>
                <a:spcPts val="919"/>
              </a:spcBef>
              <a:tabLst>
                <a:tab pos="833755" algn="l"/>
              </a:tabLst>
            </a:pPr>
            <a:r>
              <a:rPr sz="6000" baseline="-26388" dirty="0">
                <a:solidFill>
                  <a:srgbClr val="FFFFFF"/>
                </a:solidFill>
                <a:latin typeface="Arial Black"/>
                <a:cs typeface="Arial Black"/>
              </a:rPr>
              <a:t>H	</a:t>
            </a:r>
            <a:r>
              <a:rPr sz="2400" b="1" spc="-5" dirty="0">
                <a:solidFill>
                  <a:srgbClr val="FFFFFF"/>
                </a:solidFill>
                <a:latin typeface="Arial"/>
                <a:cs typeface="Arial"/>
              </a:rPr>
              <a:t>HYPOTHERMIA</a:t>
            </a:r>
            <a:r>
              <a:rPr sz="2400" b="1" spc="-160" dirty="0">
                <a:solidFill>
                  <a:srgbClr val="FFFFFF"/>
                </a:solidFill>
                <a:latin typeface="Arial"/>
                <a:cs typeface="Arial"/>
              </a:rPr>
              <a:t> </a:t>
            </a:r>
            <a:r>
              <a:rPr sz="2400" b="1" dirty="0">
                <a:solidFill>
                  <a:srgbClr val="FFFFFF"/>
                </a:solidFill>
                <a:latin typeface="Arial"/>
                <a:cs typeface="Arial"/>
              </a:rPr>
              <a:t>/ </a:t>
            </a:r>
            <a:r>
              <a:rPr sz="2400" b="1" spc="-655" dirty="0">
                <a:solidFill>
                  <a:srgbClr val="FFFFFF"/>
                </a:solidFill>
                <a:latin typeface="Arial"/>
                <a:cs typeface="Arial"/>
              </a:rPr>
              <a:t> </a:t>
            </a:r>
            <a:r>
              <a:rPr sz="2400" b="1" spc="-5" dirty="0">
                <a:solidFill>
                  <a:srgbClr val="FFFFFF"/>
                </a:solidFill>
                <a:latin typeface="Arial"/>
                <a:cs typeface="Arial"/>
              </a:rPr>
              <a:t>HEAD</a:t>
            </a:r>
            <a:r>
              <a:rPr sz="2400" b="1" spc="-40" dirty="0">
                <a:solidFill>
                  <a:srgbClr val="FFFFFF"/>
                </a:solidFill>
                <a:latin typeface="Arial"/>
                <a:cs typeface="Arial"/>
              </a:rPr>
              <a:t> </a:t>
            </a:r>
            <a:r>
              <a:rPr sz="2400" b="1" spc="-5" dirty="0">
                <a:solidFill>
                  <a:srgbClr val="FFFFFF"/>
                </a:solidFill>
                <a:latin typeface="Arial"/>
                <a:cs typeface="Arial"/>
              </a:rPr>
              <a:t>INJURIES</a:t>
            </a:r>
            <a:endParaRPr sz="2400" dirty="0">
              <a:latin typeface="Arial"/>
              <a:cs typeface="Arial"/>
            </a:endParaRPr>
          </a:p>
        </p:txBody>
      </p:sp>
      <p:sp>
        <p:nvSpPr>
          <p:cNvPr id="22" name="object 22"/>
          <p:cNvSpPr/>
          <p:nvPr/>
        </p:nvSpPr>
        <p:spPr>
          <a:xfrm>
            <a:off x="6004534" y="1633854"/>
            <a:ext cx="38100" cy="4765040"/>
          </a:xfrm>
          <a:custGeom>
            <a:avLst/>
            <a:gdLst/>
            <a:ahLst/>
            <a:cxnLst/>
            <a:rect l="l" t="t" r="r" b="b"/>
            <a:pathLst>
              <a:path w="38100" h="4765040">
                <a:moveTo>
                  <a:pt x="19050" y="0"/>
                </a:moveTo>
                <a:lnTo>
                  <a:pt x="11637" y="1497"/>
                </a:lnTo>
                <a:lnTo>
                  <a:pt x="5581" y="5581"/>
                </a:lnTo>
                <a:lnTo>
                  <a:pt x="1497" y="11637"/>
                </a:lnTo>
                <a:lnTo>
                  <a:pt x="0" y="19088"/>
                </a:lnTo>
                <a:lnTo>
                  <a:pt x="1497" y="26506"/>
                </a:lnTo>
                <a:lnTo>
                  <a:pt x="5581" y="32561"/>
                </a:lnTo>
                <a:lnTo>
                  <a:pt x="11637" y="36642"/>
                </a:lnTo>
                <a:lnTo>
                  <a:pt x="19050" y="38138"/>
                </a:lnTo>
                <a:lnTo>
                  <a:pt x="26462" y="36642"/>
                </a:lnTo>
                <a:lnTo>
                  <a:pt x="32518" y="32561"/>
                </a:lnTo>
                <a:lnTo>
                  <a:pt x="36602" y="26506"/>
                </a:lnTo>
                <a:lnTo>
                  <a:pt x="38100" y="19050"/>
                </a:lnTo>
                <a:lnTo>
                  <a:pt x="36602" y="11637"/>
                </a:lnTo>
                <a:lnTo>
                  <a:pt x="32518" y="5581"/>
                </a:lnTo>
                <a:lnTo>
                  <a:pt x="26462" y="1497"/>
                </a:lnTo>
                <a:lnTo>
                  <a:pt x="19050" y="0"/>
                </a:lnTo>
                <a:close/>
              </a:path>
              <a:path w="38100" h="4765040">
                <a:moveTo>
                  <a:pt x="19050" y="76238"/>
                </a:moveTo>
                <a:lnTo>
                  <a:pt x="11637" y="77735"/>
                </a:lnTo>
                <a:lnTo>
                  <a:pt x="5581" y="81819"/>
                </a:lnTo>
                <a:lnTo>
                  <a:pt x="1497" y="87875"/>
                </a:lnTo>
                <a:lnTo>
                  <a:pt x="0" y="95326"/>
                </a:lnTo>
                <a:lnTo>
                  <a:pt x="1497" y="102744"/>
                </a:lnTo>
                <a:lnTo>
                  <a:pt x="5581" y="108799"/>
                </a:lnTo>
                <a:lnTo>
                  <a:pt x="11637" y="112880"/>
                </a:lnTo>
                <a:lnTo>
                  <a:pt x="19050" y="114376"/>
                </a:lnTo>
                <a:lnTo>
                  <a:pt x="26462" y="112880"/>
                </a:lnTo>
                <a:lnTo>
                  <a:pt x="32518" y="108799"/>
                </a:lnTo>
                <a:lnTo>
                  <a:pt x="36602" y="102744"/>
                </a:lnTo>
                <a:lnTo>
                  <a:pt x="38100" y="95288"/>
                </a:lnTo>
                <a:lnTo>
                  <a:pt x="36602" y="87875"/>
                </a:lnTo>
                <a:lnTo>
                  <a:pt x="32518" y="81819"/>
                </a:lnTo>
                <a:lnTo>
                  <a:pt x="26462" y="77735"/>
                </a:lnTo>
                <a:lnTo>
                  <a:pt x="19050" y="76238"/>
                </a:lnTo>
                <a:close/>
              </a:path>
              <a:path w="38100" h="4765040">
                <a:moveTo>
                  <a:pt x="19050" y="152476"/>
                </a:moveTo>
                <a:lnTo>
                  <a:pt x="11637" y="153974"/>
                </a:lnTo>
                <a:lnTo>
                  <a:pt x="5581" y="158057"/>
                </a:lnTo>
                <a:lnTo>
                  <a:pt x="1497" y="164113"/>
                </a:lnTo>
                <a:lnTo>
                  <a:pt x="0" y="171564"/>
                </a:lnTo>
                <a:lnTo>
                  <a:pt x="1497" y="178982"/>
                </a:lnTo>
                <a:lnTo>
                  <a:pt x="5581" y="185037"/>
                </a:lnTo>
                <a:lnTo>
                  <a:pt x="11637" y="189118"/>
                </a:lnTo>
                <a:lnTo>
                  <a:pt x="19050" y="190614"/>
                </a:lnTo>
                <a:lnTo>
                  <a:pt x="26462" y="189118"/>
                </a:lnTo>
                <a:lnTo>
                  <a:pt x="32518" y="185037"/>
                </a:lnTo>
                <a:lnTo>
                  <a:pt x="36602" y="178982"/>
                </a:lnTo>
                <a:lnTo>
                  <a:pt x="38100" y="171526"/>
                </a:lnTo>
                <a:lnTo>
                  <a:pt x="36602" y="164113"/>
                </a:lnTo>
                <a:lnTo>
                  <a:pt x="32518" y="158057"/>
                </a:lnTo>
                <a:lnTo>
                  <a:pt x="26462" y="153974"/>
                </a:lnTo>
                <a:lnTo>
                  <a:pt x="19050" y="152476"/>
                </a:lnTo>
                <a:close/>
              </a:path>
              <a:path w="38100" h="4765040">
                <a:moveTo>
                  <a:pt x="19050" y="228714"/>
                </a:moveTo>
                <a:lnTo>
                  <a:pt x="11637" y="230212"/>
                </a:lnTo>
                <a:lnTo>
                  <a:pt x="5581" y="234295"/>
                </a:lnTo>
                <a:lnTo>
                  <a:pt x="1497" y="240351"/>
                </a:lnTo>
                <a:lnTo>
                  <a:pt x="0" y="247802"/>
                </a:lnTo>
                <a:lnTo>
                  <a:pt x="1497" y="255220"/>
                </a:lnTo>
                <a:lnTo>
                  <a:pt x="5581" y="261275"/>
                </a:lnTo>
                <a:lnTo>
                  <a:pt x="11637" y="265356"/>
                </a:lnTo>
                <a:lnTo>
                  <a:pt x="19050" y="266852"/>
                </a:lnTo>
                <a:lnTo>
                  <a:pt x="26462" y="265356"/>
                </a:lnTo>
                <a:lnTo>
                  <a:pt x="32518" y="261275"/>
                </a:lnTo>
                <a:lnTo>
                  <a:pt x="36602" y="255220"/>
                </a:lnTo>
                <a:lnTo>
                  <a:pt x="38100" y="247764"/>
                </a:lnTo>
                <a:lnTo>
                  <a:pt x="36602" y="240351"/>
                </a:lnTo>
                <a:lnTo>
                  <a:pt x="32518" y="234295"/>
                </a:lnTo>
                <a:lnTo>
                  <a:pt x="26462" y="230212"/>
                </a:lnTo>
                <a:lnTo>
                  <a:pt x="19050" y="228714"/>
                </a:lnTo>
                <a:close/>
              </a:path>
              <a:path w="38100" h="4765040">
                <a:moveTo>
                  <a:pt x="19050" y="304952"/>
                </a:moveTo>
                <a:lnTo>
                  <a:pt x="11637" y="306450"/>
                </a:lnTo>
                <a:lnTo>
                  <a:pt x="5581" y="310534"/>
                </a:lnTo>
                <a:lnTo>
                  <a:pt x="1497" y="316589"/>
                </a:lnTo>
                <a:lnTo>
                  <a:pt x="0" y="324040"/>
                </a:lnTo>
                <a:lnTo>
                  <a:pt x="1497" y="331458"/>
                </a:lnTo>
                <a:lnTo>
                  <a:pt x="5581" y="337513"/>
                </a:lnTo>
                <a:lnTo>
                  <a:pt x="11637" y="341594"/>
                </a:lnTo>
                <a:lnTo>
                  <a:pt x="19050" y="343090"/>
                </a:lnTo>
                <a:lnTo>
                  <a:pt x="26462" y="341594"/>
                </a:lnTo>
                <a:lnTo>
                  <a:pt x="32518" y="337513"/>
                </a:lnTo>
                <a:lnTo>
                  <a:pt x="36602" y="331458"/>
                </a:lnTo>
                <a:lnTo>
                  <a:pt x="38100" y="324002"/>
                </a:lnTo>
                <a:lnTo>
                  <a:pt x="36602" y="316589"/>
                </a:lnTo>
                <a:lnTo>
                  <a:pt x="32518" y="310534"/>
                </a:lnTo>
                <a:lnTo>
                  <a:pt x="26462" y="306450"/>
                </a:lnTo>
                <a:lnTo>
                  <a:pt x="19050" y="304952"/>
                </a:lnTo>
                <a:close/>
              </a:path>
              <a:path w="38100" h="4765040">
                <a:moveTo>
                  <a:pt x="19050" y="381190"/>
                </a:moveTo>
                <a:lnTo>
                  <a:pt x="11637" y="382688"/>
                </a:lnTo>
                <a:lnTo>
                  <a:pt x="5581" y="386772"/>
                </a:lnTo>
                <a:lnTo>
                  <a:pt x="1497" y="392827"/>
                </a:lnTo>
                <a:lnTo>
                  <a:pt x="0" y="400278"/>
                </a:lnTo>
                <a:lnTo>
                  <a:pt x="1497" y="407696"/>
                </a:lnTo>
                <a:lnTo>
                  <a:pt x="5581" y="413751"/>
                </a:lnTo>
                <a:lnTo>
                  <a:pt x="11637" y="417832"/>
                </a:lnTo>
                <a:lnTo>
                  <a:pt x="19050" y="419328"/>
                </a:lnTo>
                <a:lnTo>
                  <a:pt x="26462" y="417832"/>
                </a:lnTo>
                <a:lnTo>
                  <a:pt x="32518" y="413751"/>
                </a:lnTo>
                <a:lnTo>
                  <a:pt x="36602" y="407696"/>
                </a:lnTo>
                <a:lnTo>
                  <a:pt x="38100" y="400240"/>
                </a:lnTo>
                <a:lnTo>
                  <a:pt x="36602" y="392827"/>
                </a:lnTo>
                <a:lnTo>
                  <a:pt x="32518" y="386772"/>
                </a:lnTo>
                <a:lnTo>
                  <a:pt x="26462" y="382688"/>
                </a:lnTo>
                <a:lnTo>
                  <a:pt x="19050" y="381190"/>
                </a:lnTo>
                <a:close/>
              </a:path>
              <a:path w="38100" h="4765040">
                <a:moveTo>
                  <a:pt x="19050" y="457428"/>
                </a:moveTo>
                <a:lnTo>
                  <a:pt x="11637" y="458926"/>
                </a:lnTo>
                <a:lnTo>
                  <a:pt x="5581" y="463010"/>
                </a:lnTo>
                <a:lnTo>
                  <a:pt x="1497" y="469065"/>
                </a:lnTo>
                <a:lnTo>
                  <a:pt x="0" y="476516"/>
                </a:lnTo>
                <a:lnTo>
                  <a:pt x="1497" y="483934"/>
                </a:lnTo>
                <a:lnTo>
                  <a:pt x="5581" y="489989"/>
                </a:lnTo>
                <a:lnTo>
                  <a:pt x="11637" y="494070"/>
                </a:lnTo>
                <a:lnTo>
                  <a:pt x="19050" y="495566"/>
                </a:lnTo>
                <a:lnTo>
                  <a:pt x="26462" y="494070"/>
                </a:lnTo>
                <a:lnTo>
                  <a:pt x="32518" y="489989"/>
                </a:lnTo>
                <a:lnTo>
                  <a:pt x="36602" y="483934"/>
                </a:lnTo>
                <a:lnTo>
                  <a:pt x="38100" y="476478"/>
                </a:lnTo>
                <a:lnTo>
                  <a:pt x="36602" y="469065"/>
                </a:lnTo>
                <a:lnTo>
                  <a:pt x="32518" y="463010"/>
                </a:lnTo>
                <a:lnTo>
                  <a:pt x="26462" y="458926"/>
                </a:lnTo>
                <a:lnTo>
                  <a:pt x="19050" y="457428"/>
                </a:lnTo>
                <a:close/>
              </a:path>
              <a:path w="38100" h="4765040">
                <a:moveTo>
                  <a:pt x="19050" y="533666"/>
                </a:moveTo>
                <a:lnTo>
                  <a:pt x="11637" y="535164"/>
                </a:lnTo>
                <a:lnTo>
                  <a:pt x="5581" y="539248"/>
                </a:lnTo>
                <a:lnTo>
                  <a:pt x="1497" y="545303"/>
                </a:lnTo>
                <a:lnTo>
                  <a:pt x="0" y="552754"/>
                </a:lnTo>
                <a:lnTo>
                  <a:pt x="1497" y="560172"/>
                </a:lnTo>
                <a:lnTo>
                  <a:pt x="5581" y="566227"/>
                </a:lnTo>
                <a:lnTo>
                  <a:pt x="11637" y="570308"/>
                </a:lnTo>
                <a:lnTo>
                  <a:pt x="19050" y="571804"/>
                </a:lnTo>
                <a:lnTo>
                  <a:pt x="26462" y="570308"/>
                </a:lnTo>
                <a:lnTo>
                  <a:pt x="32518" y="566227"/>
                </a:lnTo>
                <a:lnTo>
                  <a:pt x="36602" y="560172"/>
                </a:lnTo>
                <a:lnTo>
                  <a:pt x="38100" y="552716"/>
                </a:lnTo>
                <a:lnTo>
                  <a:pt x="36602" y="545303"/>
                </a:lnTo>
                <a:lnTo>
                  <a:pt x="32518" y="539248"/>
                </a:lnTo>
                <a:lnTo>
                  <a:pt x="26462" y="535164"/>
                </a:lnTo>
                <a:lnTo>
                  <a:pt x="19050" y="533666"/>
                </a:lnTo>
                <a:close/>
              </a:path>
              <a:path w="38100" h="4765040">
                <a:moveTo>
                  <a:pt x="19050" y="609904"/>
                </a:moveTo>
                <a:lnTo>
                  <a:pt x="11637" y="611402"/>
                </a:lnTo>
                <a:lnTo>
                  <a:pt x="5581" y="615486"/>
                </a:lnTo>
                <a:lnTo>
                  <a:pt x="1497" y="621541"/>
                </a:lnTo>
                <a:lnTo>
                  <a:pt x="0" y="628992"/>
                </a:lnTo>
                <a:lnTo>
                  <a:pt x="1497" y="636411"/>
                </a:lnTo>
                <a:lnTo>
                  <a:pt x="5581" y="642466"/>
                </a:lnTo>
                <a:lnTo>
                  <a:pt x="11637" y="646546"/>
                </a:lnTo>
                <a:lnTo>
                  <a:pt x="19050" y="648042"/>
                </a:lnTo>
                <a:lnTo>
                  <a:pt x="26462" y="646546"/>
                </a:lnTo>
                <a:lnTo>
                  <a:pt x="32518" y="642466"/>
                </a:lnTo>
                <a:lnTo>
                  <a:pt x="36602" y="636411"/>
                </a:lnTo>
                <a:lnTo>
                  <a:pt x="38100" y="628954"/>
                </a:lnTo>
                <a:lnTo>
                  <a:pt x="36602" y="621541"/>
                </a:lnTo>
                <a:lnTo>
                  <a:pt x="32518" y="615486"/>
                </a:lnTo>
                <a:lnTo>
                  <a:pt x="26462" y="611402"/>
                </a:lnTo>
                <a:lnTo>
                  <a:pt x="19050" y="609904"/>
                </a:lnTo>
                <a:close/>
              </a:path>
              <a:path w="38100" h="4765040">
                <a:moveTo>
                  <a:pt x="19050" y="686142"/>
                </a:moveTo>
                <a:lnTo>
                  <a:pt x="11637" y="687640"/>
                </a:lnTo>
                <a:lnTo>
                  <a:pt x="5581" y="691724"/>
                </a:lnTo>
                <a:lnTo>
                  <a:pt x="1497" y="697780"/>
                </a:lnTo>
                <a:lnTo>
                  <a:pt x="0" y="705231"/>
                </a:lnTo>
                <a:lnTo>
                  <a:pt x="1497" y="712649"/>
                </a:lnTo>
                <a:lnTo>
                  <a:pt x="5581" y="718704"/>
                </a:lnTo>
                <a:lnTo>
                  <a:pt x="11637" y="722784"/>
                </a:lnTo>
                <a:lnTo>
                  <a:pt x="19050" y="724281"/>
                </a:lnTo>
                <a:lnTo>
                  <a:pt x="26462" y="722784"/>
                </a:lnTo>
                <a:lnTo>
                  <a:pt x="32518" y="718704"/>
                </a:lnTo>
                <a:lnTo>
                  <a:pt x="36602" y="712649"/>
                </a:lnTo>
                <a:lnTo>
                  <a:pt x="38100" y="705192"/>
                </a:lnTo>
                <a:lnTo>
                  <a:pt x="36602" y="697780"/>
                </a:lnTo>
                <a:lnTo>
                  <a:pt x="32518" y="691724"/>
                </a:lnTo>
                <a:lnTo>
                  <a:pt x="26462" y="687640"/>
                </a:lnTo>
                <a:lnTo>
                  <a:pt x="19050" y="686142"/>
                </a:lnTo>
                <a:close/>
              </a:path>
              <a:path w="38100" h="4765040">
                <a:moveTo>
                  <a:pt x="19050" y="762381"/>
                </a:moveTo>
                <a:lnTo>
                  <a:pt x="11637" y="763878"/>
                </a:lnTo>
                <a:lnTo>
                  <a:pt x="5581" y="767962"/>
                </a:lnTo>
                <a:lnTo>
                  <a:pt x="1497" y="774018"/>
                </a:lnTo>
                <a:lnTo>
                  <a:pt x="0" y="781469"/>
                </a:lnTo>
                <a:lnTo>
                  <a:pt x="1497" y="788887"/>
                </a:lnTo>
                <a:lnTo>
                  <a:pt x="5581" y="794942"/>
                </a:lnTo>
                <a:lnTo>
                  <a:pt x="11637" y="799023"/>
                </a:lnTo>
                <a:lnTo>
                  <a:pt x="19050" y="800519"/>
                </a:lnTo>
                <a:lnTo>
                  <a:pt x="26462" y="799023"/>
                </a:lnTo>
                <a:lnTo>
                  <a:pt x="32518" y="794942"/>
                </a:lnTo>
                <a:lnTo>
                  <a:pt x="36602" y="788887"/>
                </a:lnTo>
                <a:lnTo>
                  <a:pt x="38100" y="781431"/>
                </a:lnTo>
                <a:lnTo>
                  <a:pt x="36602" y="774018"/>
                </a:lnTo>
                <a:lnTo>
                  <a:pt x="32518" y="767962"/>
                </a:lnTo>
                <a:lnTo>
                  <a:pt x="26462" y="763878"/>
                </a:lnTo>
                <a:lnTo>
                  <a:pt x="19050" y="762381"/>
                </a:lnTo>
                <a:close/>
              </a:path>
              <a:path w="38100" h="4765040">
                <a:moveTo>
                  <a:pt x="19050" y="838619"/>
                </a:moveTo>
                <a:lnTo>
                  <a:pt x="11637" y="840116"/>
                </a:lnTo>
                <a:lnTo>
                  <a:pt x="5581" y="844200"/>
                </a:lnTo>
                <a:lnTo>
                  <a:pt x="1497" y="850256"/>
                </a:lnTo>
                <a:lnTo>
                  <a:pt x="0" y="857707"/>
                </a:lnTo>
                <a:lnTo>
                  <a:pt x="1497" y="865125"/>
                </a:lnTo>
                <a:lnTo>
                  <a:pt x="5581" y="871180"/>
                </a:lnTo>
                <a:lnTo>
                  <a:pt x="11637" y="875261"/>
                </a:lnTo>
                <a:lnTo>
                  <a:pt x="19050" y="876757"/>
                </a:lnTo>
                <a:lnTo>
                  <a:pt x="26462" y="875261"/>
                </a:lnTo>
                <a:lnTo>
                  <a:pt x="32518" y="871180"/>
                </a:lnTo>
                <a:lnTo>
                  <a:pt x="36602" y="865125"/>
                </a:lnTo>
                <a:lnTo>
                  <a:pt x="38100" y="857669"/>
                </a:lnTo>
                <a:lnTo>
                  <a:pt x="36602" y="850256"/>
                </a:lnTo>
                <a:lnTo>
                  <a:pt x="32518" y="844200"/>
                </a:lnTo>
                <a:lnTo>
                  <a:pt x="26462" y="840116"/>
                </a:lnTo>
                <a:lnTo>
                  <a:pt x="19050" y="838619"/>
                </a:lnTo>
                <a:close/>
              </a:path>
              <a:path w="38100" h="4765040">
                <a:moveTo>
                  <a:pt x="19050" y="914857"/>
                </a:moveTo>
                <a:lnTo>
                  <a:pt x="11637" y="916355"/>
                </a:lnTo>
                <a:lnTo>
                  <a:pt x="5581" y="920438"/>
                </a:lnTo>
                <a:lnTo>
                  <a:pt x="1497" y="926494"/>
                </a:lnTo>
                <a:lnTo>
                  <a:pt x="0" y="933945"/>
                </a:lnTo>
                <a:lnTo>
                  <a:pt x="1497" y="941363"/>
                </a:lnTo>
                <a:lnTo>
                  <a:pt x="5581" y="947418"/>
                </a:lnTo>
                <a:lnTo>
                  <a:pt x="11637" y="951499"/>
                </a:lnTo>
                <a:lnTo>
                  <a:pt x="19050" y="952995"/>
                </a:lnTo>
                <a:lnTo>
                  <a:pt x="26462" y="951499"/>
                </a:lnTo>
                <a:lnTo>
                  <a:pt x="32518" y="947418"/>
                </a:lnTo>
                <a:lnTo>
                  <a:pt x="36602" y="941363"/>
                </a:lnTo>
                <a:lnTo>
                  <a:pt x="38100" y="933907"/>
                </a:lnTo>
                <a:lnTo>
                  <a:pt x="36602" y="926494"/>
                </a:lnTo>
                <a:lnTo>
                  <a:pt x="32518" y="920438"/>
                </a:lnTo>
                <a:lnTo>
                  <a:pt x="26462" y="916355"/>
                </a:lnTo>
                <a:lnTo>
                  <a:pt x="19050" y="914857"/>
                </a:lnTo>
                <a:close/>
              </a:path>
              <a:path w="38100" h="4765040">
                <a:moveTo>
                  <a:pt x="19050" y="991095"/>
                </a:moveTo>
                <a:lnTo>
                  <a:pt x="11637" y="992593"/>
                </a:lnTo>
                <a:lnTo>
                  <a:pt x="5581" y="996676"/>
                </a:lnTo>
                <a:lnTo>
                  <a:pt x="1497" y="1002732"/>
                </a:lnTo>
                <a:lnTo>
                  <a:pt x="0" y="1010183"/>
                </a:lnTo>
                <a:lnTo>
                  <a:pt x="1497" y="1017601"/>
                </a:lnTo>
                <a:lnTo>
                  <a:pt x="5581" y="1023656"/>
                </a:lnTo>
                <a:lnTo>
                  <a:pt x="11637" y="1027737"/>
                </a:lnTo>
                <a:lnTo>
                  <a:pt x="19050" y="1029233"/>
                </a:lnTo>
                <a:lnTo>
                  <a:pt x="26462" y="1027737"/>
                </a:lnTo>
                <a:lnTo>
                  <a:pt x="32518" y="1023656"/>
                </a:lnTo>
                <a:lnTo>
                  <a:pt x="36602" y="1017601"/>
                </a:lnTo>
                <a:lnTo>
                  <a:pt x="38100" y="1010145"/>
                </a:lnTo>
                <a:lnTo>
                  <a:pt x="36602" y="1002732"/>
                </a:lnTo>
                <a:lnTo>
                  <a:pt x="32518" y="996676"/>
                </a:lnTo>
                <a:lnTo>
                  <a:pt x="26462" y="992593"/>
                </a:lnTo>
                <a:lnTo>
                  <a:pt x="19050" y="991095"/>
                </a:lnTo>
                <a:close/>
              </a:path>
              <a:path w="38100" h="4765040">
                <a:moveTo>
                  <a:pt x="19050" y="1067333"/>
                </a:moveTo>
                <a:lnTo>
                  <a:pt x="11637" y="1068831"/>
                </a:lnTo>
                <a:lnTo>
                  <a:pt x="5581" y="1072915"/>
                </a:lnTo>
                <a:lnTo>
                  <a:pt x="1497" y="1078970"/>
                </a:lnTo>
                <a:lnTo>
                  <a:pt x="0" y="1086421"/>
                </a:lnTo>
                <a:lnTo>
                  <a:pt x="1497" y="1093839"/>
                </a:lnTo>
                <a:lnTo>
                  <a:pt x="5581" y="1099894"/>
                </a:lnTo>
                <a:lnTo>
                  <a:pt x="11637" y="1103975"/>
                </a:lnTo>
                <a:lnTo>
                  <a:pt x="19050" y="1105471"/>
                </a:lnTo>
                <a:lnTo>
                  <a:pt x="26462" y="1103975"/>
                </a:lnTo>
                <a:lnTo>
                  <a:pt x="32518" y="1099894"/>
                </a:lnTo>
                <a:lnTo>
                  <a:pt x="36602" y="1093839"/>
                </a:lnTo>
                <a:lnTo>
                  <a:pt x="38100" y="1086383"/>
                </a:lnTo>
                <a:lnTo>
                  <a:pt x="36602" y="1078970"/>
                </a:lnTo>
                <a:lnTo>
                  <a:pt x="32518" y="1072915"/>
                </a:lnTo>
                <a:lnTo>
                  <a:pt x="26462" y="1068831"/>
                </a:lnTo>
                <a:lnTo>
                  <a:pt x="19050" y="1067333"/>
                </a:lnTo>
                <a:close/>
              </a:path>
              <a:path w="38100" h="4765040">
                <a:moveTo>
                  <a:pt x="19050" y="1143571"/>
                </a:moveTo>
                <a:lnTo>
                  <a:pt x="11637" y="1145069"/>
                </a:lnTo>
                <a:lnTo>
                  <a:pt x="5581" y="1149153"/>
                </a:lnTo>
                <a:lnTo>
                  <a:pt x="1497" y="1155208"/>
                </a:lnTo>
                <a:lnTo>
                  <a:pt x="0" y="1162659"/>
                </a:lnTo>
                <a:lnTo>
                  <a:pt x="1497" y="1170077"/>
                </a:lnTo>
                <a:lnTo>
                  <a:pt x="5581" y="1176132"/>
                </a:lnTo>
                <a:lnTo>
                  <a:pt x="11637" y="1180213"/>
                </a:lnTo>
                <a:lnTo>
                  <a:pt x="19050" y="1181709"/>
                </a:lnTo>
                <a:lnTo>
                  <a:pt x="26462" y="1180213"/>
                </a:lnTo>
                <a:lnTo>
                  <a:pt x="32518" y="1176132"/>
                </a:lnTo>
                <a:lnTo>
                  <a:pt x="36602" y="1170077"/>
                </a:lnTo>
                <a:lnTo>
                  <a:pt x="38100" y="1162621"/>
                </a:lnTo>
                <a:lnTo>
                  <a:pt x="36602" y="1155208"/>
                </a:lnTo>
                <a:lnTo>
                  <a:pt x="32518" y="1149153"/>
                </a:lnTo>
                <a:lnTo>
                  <a:pt x="26462" y="1145069"/>
                </a:lnTo>
                <a:lnTo>
                  <a:pt x="19050" y="1143571"/>
                </a:lnTo>
                <a:close/>
              </a:path>
              <a:path w="38100" h="4765040">
                <a:moveTo>
                  <a:pt x="19050" y="1219809"/>
                </a:moveTo>
                <a:lnTo>
                  <a:pt x="11637" y="1221307"/>
                </a:lnTo>
                <a:lnTo>
                  <a:pt x="5581" y="1225391"/>
                </a:lnTo>
                <a:lnTo>
                  <a:pt x="1497" y="1231446"/>
                </a:lnTo>
                <a:lnTo>
                  <a:pt x="0" y="1238897"/>
                </a:lnTo>
                <a:lnTo>
                  <a:pt x="1497" y="1246315"/>
                </a:lnTo>
                <a:lnTo>
                  <a:pt x="5581" y="1252370"/>
                </a:lnTo>
                <a:lnTo>
                  <a:pt x="11637" y="1256451"/>
                </a:lnTo>
                <a:lnTo>
                  <a:pt x="19050" y="1257947"/>
                </a:lnTo>
                <a:lnTo>
                  <a:pt x="26462" y="1256451"/>
                </a:lnTo>
                <a:lnTo>
                  <a:pt x="32518" y="1252370"/>
                </a:lnTo>
                <a:lnTo>
                  <a:pt x="36602" y="1246315"/>
                </a:lnTo>
                <a:lnTo>
                  <a:pt x="38100" y="1238859"/>
                </a:lnTo>
                <a:lnTo>
                  <a:pt x="36602" y="1231446"/>
                </a:lnTo>
                <a:lnTo>
                  <a:pt x="32518" y="1225391"/>
                </a:lnTo>
                <a:lnTo>
                  <a:pt x="26462" y="1221307"/>
                </a:lnTo>
                <a:lnTo>
                  <a:pt x="19050" y="1219809"/>
                </a:lnTo>
                <a:close/>
              </a:path>
              <a:path w="38100" h="4765040">
                <a:moveTo>
                  <a:pt x="19050" y="1296047"/>
                </a:moveTo>
                <a:lnTo>
                  <a:pt x="11637" y="1297545"/>
                </a:lnTo>
                <a:lnTo>
                  <a:pt x="5581" y="1301629"/>
                </a:lnTo>
                <a:lnTo>
                  <a:pt x="1497" y="1307684"/>
                </a:lnTo>
                <a:lnTo>
                  <a:pt x="0" y="1315135"/>
                </a:lnTo>
                <a:lnTo>
                  <a:pt x="1497" y="1322553"/>
                </a:lnTo>
                <a:lnTo>
                  <a:pt x="5581" y="1328608"/>
                </a:lnTo>
                <a:lnTo>
                  <a:pt x="11637" y="1332689"/>
                </a:lnTo>
                <a:lnTo>
                  <a:pt x="19050" y="1334185"/>
                </a:lnTo>
                <a:lnTo>
                  <a:pt x="26462" y="1332689"/>
                </a:lnTo>
                <a:lnTo>
                  <a:pt x="32518" y="1328608"/>
                </a:lnTo>
                <a:lnTo>
                  <a:pt x="36602" y="1322553"/>
                </a:lnTo>
                <a:lnTo>
                  <a:pt x="38100" y="1315097"/>
                </a:lnTo>
                <a:lnTo>
                  <a:pt x="36602" y="1307684"/>
                </a:lnTo>
                <a:lnTo>
                  <a:pt x="32518" y="1301629"/>
                </a:lnTo>
                <a:lnTo>
                  <a:pt x="26462" y="1297545"/>
                </a:lnTo>
                <a:lnTo>
                  <a:pt x="19050" y="1296047"/>
                </a:lnTo>
                <a:close/>
              </a:path>
              <a:path w="38100" h="4765040">
                <a:moveTo>
                  <a:pt x="19050" y="1372285"/>
                </a:moveTo>
                <a:lnTo>
                  <a:pt x="11637" y="1373783"/>
                </a:lnTo>
                <a:lnTo>
                  <a:pt x="5581" y="1377867"/>
                </a:lnTo>
                <a:lnTo>
                  <a:pt x="1497" y="1383922"/>
                </a:lnTo>
                <a:lnTo>
                  <a:pt x="0" y="1391373"/>
                </a:lnTo>
                <a:lnTo>
                  <a:pt x="1497" y="1398792"/>
                </a:lnTo>
                <a:lnTo>
                  <a:pt x="5581" y="1404847"/>
                </a:lnTo>
                <a:lnTo>
                  <a:pt x="11637" y="1408927"/>
                </a:lnTo>
                <a:lnTo>
                  <a:pt x="19050" y="1410423"/>
                </a:lnTo>
                <a:lnTo>
                  <a:pt x="26462" y="1408927"/>
                </a:lnTo>
                <a:lnTo>
                  <a:pt x="32518" y="1404847"/>
                </a:lnTo>
                <a:lnTo>
                  <a:pt x="36602" y="1398792"/>
                </a:lnTo>
                <a:lnTo>
                  <a:pt x="38100" y="1391335"/>
                </a:lnTo>
                <a:lnTo>
                  <a:pt x="36602" y="1383922"/>
                </a:lnTo>
                <a:lnTo>
                  <a:pt x="32518" y="1377867"/>
                </a:lnTo>
                <a:lnTo>
                  <a:pt x="26462" y="1373783"/>
                </a:lnTo>
                <a:lnTo>
                  <a:pt x="19050" y="1372285"/>
                </a:lnTo>
                <a:close/>
              </a:path>
              <a:path w="38100" h="4765040">
                <a:moveTo>
                  <a:pt x="19050" y="1448523"/>
                </a:moveTo>
                <a:lnTo>
                  <a:pt x="11637" y="1450021"/>
                </a:lnTo>
                <a:lnTo>
                  <a:pt x="5581" y="1454105"/>
                </a:lnTo>
                <a:lnTo>
                  <a:pt x="1497" y="1460161"/>
                </a:lnTo>
                <a:lnTo>
                  <a:pt x="0" y="1467612"/>
                </a:lnTo>
                <a:lnTo>
                  <a:pt x="1497" y="1475030"/>
                </a:lnTo>
                <a:lnTo>
                  <a:pt x="5581" y="1481085"/>
                </a:lnTo>
                <a:lnTo>
                  <a:pt x="11637" y="1485165"/>
                </a:lnTo>
                <a:lnTo>
                  <a:pt x="19050" y="1486662"/>
                </a:lnTo>
                <a:lnTo>
                  <a:pt x="26462" y="1485165"/>
                </a:lnTo>
                <a:lnTo>
                  <a:pt x="32518" y="1481085"/>
                </a:lnTo>
                <a:lnTo>
                  <a:pt x="36602" y="1475030"/>
                </a:lnTo>
                <a:lnTo>
                  <a:pt x="38100" y="1467573"/>
                </a:lnTo>
                <a:lnTo>
                  <a:pt x="36602" y="1460161"/>
                </a:lnTo>
                <a:lnTo>
                  <a:pt x="32518" y="1454105"/>
                </a:lnTo>
                <a:lnTo>
                  <a:pt x="26462" y="1450021"/>
                </a:lnTo>
                <a:lnTo>
                  <a:pt x="19050" y="1448523"/>
                </a:lnTo>
                <a:close/>
              </a:path>
              <a:path w="38100" h="4765040">
                <a:moveTo>
                  <a:pt x="19050" y="1524762"/>
                </a:moveTo>
                <a:lnTo>
                  <a:pt x="11637" y="1526259"/>
                </a:lnTo>
                <a:lnTo>
                  <a:pt x="5581" y="1530343"/>
                </a:lnTo>
                <a:lnTo>
                  <a:pt x="1497" y="1536399"/>
                </a:lnTo>
                <a:lnTo>
                  <a:pt x="0" y="1543850"/>
                </a:lnTo>
                <a:lnTo>
                  <a:pt x="1497" y="1551268"/>
                </a:lnTo>
                <a:lnTo>
                  <a:pt x="5581" y="1557323"/>
                </a:lnTo>
                <a:lnTo>
                  <a:pt x="11637" y="1561404"/>
                </a:lnTo>
                <a:lnTo>
                  <a:pt x="19050" y="1562900"/>
                </a:lnTo>
                <a:lnTo>
                  <a:pt x="26462" y="1561404"/>
                </a:lnTo>
                <a:lnTo>
                  <a:pt x="32518" y="1557323"/>
                </a:lnTo>
                <a:lnTo>
                  <a:pt x="36602" y="1551268"/>
                </a:lnTo>
                <a:lnTo>
                  <a:pt x="38100" y="1543812"/>
                </a:lnTo>
                <a:lnTo>
                  <a:pt x="36602" y="1536399"/>
                </a:lnTo>
                <a:lnTo>
                  <a:pt x="32518" y="1530343"/>
                </a:lnTo>
                <a:lnTo>
                  <a:pt x="26462" y="1526259"/>
                </a:lnTo>
                <a:lnTo>
                  <a:pt x="19050" y="1524762"/>
                </a:lnTo>
                <a:close/>
              </a:path>
              <a:path w="38100" h="4765040">
                <a:moveTo>
                  <a:pt x="19050" y="1601000"/>
                </a:moveTo>
                <a:lnTo>
                  <a:pt x="11637" y="1602497"/>
                </a:lnTo>
                <a:lnTo>
                  <a:pt x="5581" y="1606581"/>
                </a:lnTo>
                <a:lnTo>
                  <a:pt x="1497" y="1612637"/>
                </a:lnTo>
                <a:lnTo>
                  <a:pt x="0" y="1620088"/>
                </a:lnTo>
                <a:lnTo>
                  <a:pt x="1497" y="1627506"/>
                </a:lnTo>
                <a:lnTo>
                  <a:pt x="5581" y="1633561"/>
                </a:lnTo>
                <a:lnTo>
                  <a:pt x="11637" y="1637642"/>
                </a:lnTo>
                <a:lnTo>
                  <a:pt x="19050" y="1639138"/>
                </a:lnTo>
                <a:lnTo>
                  <a:pt x="26462" y="1637642"/>
                </a:lnTo>
                <a:lnTo>
                  <a:pt x="32518" y="1633561"/>
                </a:lnTo>
                <a:lnTo>
                  <a:pt x="36602" y="1627506"/>
                </a:lnTo>
                <a:lnTo>
                  <a:pt x="38100" y="1620050"/>
                </a:lnTo>
                <a:lnTo>
                  <a:pt x="36602" y="1612637"/>
                </a:lnTo>
                <a:lnTo>
                  <a:pt x="32518" y="1606581"/>
                </a:lnTo>
                <a:lnTo>
                  <a:pt x="26462" y="1602497"/>
                </a:lnTo>
                <a:lnTo>
                  <a:pt x="19050" y="1601000"/>
                </a:lnTo>
                <a:close/>
              </a:path>
              <a:path w="38100" h="4765040">
                <a:moveTo>
                  <a:pt x="19050" y="1677238"/>
                </a:moveTo>
                <a:lnTo>
                  <a:pt x="11637" y="1678736"/>
                </a:lnTo>
                <a:lnTo>
                  <a:pt x="5581" y="1682819"/>
                </a:lnTo>
                <a:lnTo>
                  <a:pt x="1497" y="1688875"/>
                </a:lnTo>
                <a:lnTo>
                  <a:pt x="0" y="1696326"/>
                </a:lnTo>
                <a:lnTo>
                  <a:pt x="1497" y="1703744"/>
                </a:lnTo>
                <a:lnTo>
                  <a:pt x="5581" y="1709799"/>
                </a:lnTo>
                <a:lnTo>
                  <a:pt x="11637" y="1713880"/>
                </a:lnTo>
                <a:lnTo>
                  <a:pt x="19050" y="1715376"/>
                </a:lnTo>
                <a:lnTo>
                  <a:pt x="26462" y="1713880"/>
                </a:lnTo>
                <a:lnTo>
                  <a:pt x="32518" y="1709799"/>
                </a:lnTo>
                <a:lnTo>
                  <a:pt x="36602" y="1703744"/>
                </a:lnTo>
                <a:lnTo>
                  <a:pt x="38100" y="1696288"/>
                </a:lnTo>
                <a:lnTo>
                  <a:pt x="36602" y="1688875"/>
                </a:lnTo>
                <a:lnTo>
                  <a:pt x="32518" y="1682819"/>
                </a:lnTo>
                <a:lnTo>
                  <a:pt x="26462" y="1678736"/>
                </a:lnTo>
                <a:lnTo>
                  <a:pt x="19050" y="1677238"/>
                </a:lnTo>
                <a:close/>
              </a:path>
              <a:path w="38100" h="4765040">
                <a:moveTo>
                  <a:pt x="19050" y="1753476"/>
                </a:moveTo>
                <a:lnTo>
                  <a:pt x="11637" y="1754974"/>
                </a:lnTo>
                <a:lnTo>
                  <a:pt x="5581" y="1759057"/>
                </a:lnTo>
                <a:lnTo>
                  <a:pt x="1497" y="1765113"/>
                </a:lnTo>
                <a:lnTo>
                  <a:pt x="0" y="1772564"/>
                </a:lnTo>
                <a:lnTo>
                  <a:pt x="1497" y="1779982"/>
                </a:lnTo>
                <a:lnTo>
                  <a:pt x="5581" y="1786037"/>
                </a:lnTo>
                <a:lnTo>
                  <a:pt x="11637" y="1790118"/>
                </a:lnTo>
                <a:lnTo>
                  <a:pt x="19050" y="1791614"/>
                </a:lnTo>
                <a:lnTo>
                  <a:pt x="26462" y="1790118"/>
                </a:lnTo>
                <a:lnTo>
                  <a:pt x="32518" y="1786037"/>
                </a:lnTo>
                <a:lnTo>
                  <a:pt x="36602" y="1779982"/>
                </a:lnTo>
                <a:lnTo>
                  <a:pt x="38100" y="1772526"/>
                </a:lnTo>
                <a:lnTo>
                  <a:pt x="36602" y="1765113"/>
                </a:lnTo>
                <a:lnTo>
                  <a:pt x="32518" y="1759057"/>
                </a:lnTo>
                <a:lnTo>
                  <a:pt x="26462" y="1754974"/>
                </a:lnTo>
                <a:lnTo>
                  <a:pt x="19050" y="1753476"/>
                </a:lnTo>
                <a:close/>
              </a:path>
              <a:path w="38100" h="4765040">
                <a:moveTo>
                  <a:pt x="19050" y="1829714"/>
                </a:moveTo>
                <a:lnTo>
                  <a:pt x="11637" y="1831212"/>
                </a:lnTo>
                <a:lnTo>
                  <a:pt x="5581" y="1835296"/>
                </a:lnTo>
                <a:lnTo>
                  <a:pt x="1497" y="1841351"/>
                </a:lnTo>
                <a:lnTo>
                  <a:pt x="0" y="1848802"/>
                </a:lnTo>
                <a:lnTo>
                  <a:pt x="1497" y="1856220"/>
                </a:lnTo>
                <a:lnTo>
                  <a:pt x="5581" y="1862275"/>
                </a:lnTo>
                <a:lnTo>
                  <a:pt x="11637" y="1866356"/>
                </a:lnTo>
                <a:lnTo>
                  <a:pt x="19050" y="1867852"/>
                </a:lnTo>
                <a:lnTo>
                  <a:pt x="26462" y="1866356"/>
                </a:lnTo>
                <a:lnTo>
                  <a:pt x="32518" y="1862275"/>
                </a:lnTo>
                <a:lnTo>
                  <a:pt x="36602" y="1856220"/>
                </a:lnTo>
                <a:lnTo>
                  <a:pt x="38100" y="1848764"/>
                </a:lnTo>
                <a:lnTo>
                  <a:pt x="36602" y="1841351"/>
                </a:lnTo>
                <a:lnTo>
                  <a:pt x="32518" y="1835296"/>
                </a:lnTo>
                <a:lnTo>
                  <a:pt x="26462" y="1831212"/>
                </a:lnTo>
                <a:lnTo>
                  <a:pt x="19050" y="1829714"/>
                </a:lnTo>
                <a:close/>
              </a:path>
              <a:path w="38100" h="4765040">
                <a:moveTo>
                  <a:pt x="19050" y="1905952"/>
                </a:moveTo>
                <a:lnTo>
                  <a:pt x="11637" y="1907450"/>
                </a:lnTo>
                <a:lnTo>
                  <a:pt x="5581" y="1911534"/>
                </a:lnTo>
                <a:lnTo>
                  <a:pt x="1497" y="1917589"/>
                </a:lnTo>
                <a:lnTo>
                  <a:pt x="0" y="1925040"/>
                </a:lnTo>
                <a:lnTo>
                  <a:pt x="1497" y="1932458"/>
                </a:lnTo>
                <a:lnTo>
                  <a:pt x="5581" y="1938513"/>
                </a:lnTo>
                <a:lnTo>
                  <a:pt x="11637" y="1942594"/>
                </a:lnTo>
                <a:lnTo>
                  <a:pt x="19050" y="1944090"/>
                </a:lnTo>
                <a:lnTo>
                  <a:pt x="26462" y="1942594"/>
                </a:lnTo>
                <a:lnTo>
                  <a:pt x="32518" y="1938513"/>
                </a:lnTo>
                <a:lnTo>
                  <a:pt x="36602" y="1932458"/>
                </a:lnTo>
                <a:lnTo>
                  <a:pt x="38100" y="1925002"/>
                </a:lnTo>
                <a:lnTo>
                  <a:pt x="36602" y="1917589"/>
                </a:lnTo>
                <a:lnTo>
                  <a:pt x="32518" y="1911534"/>
                </a:lnTo>
                <a:lnTo>
                  <a:pt x="26462" y="1907450"/>
                </a:lnTo>
                <a:lnTo>
                  <a:pt x="19050" y="1905952"/>
                </a:lnTo>
                <a:close/>
              </a:path>
              <a:path w="38100" h="4765040">
                <a:moveTo>
                  <a:pt x="19050" y="1982190"/>
                </a:moveTo>
                <a:lnTo>
                  <a:pt x="11637" y="1983688"/>
                </a:lnTo>
                <a:lnTo>
                  <a:pt x="5581" y="1987772"/>
                </a:lnTo>
                <a:lnTo>
                  <a:pt x="1497" y="1993827"/>
                </a:lnTo>
                <a:lnTo>
                  <a:pt x="0" y="2001278"/>
                </a:lnTo>
                <a:lnTo>
                  <a:pt x="1497" y="2008696"/>
                </a:lnTo>
                <a:lnTo>
                  <a:pt x="5581" y="2014751"/>
                </a:lnTo>
                <a:lnTo>
                  <a:pt x="11637" y="2018832"/>
                </a:lnTo>
                <a:lnTo>
                  <a:pt x="19050" y="2020328"/>
                </a:lnTo>
                <a:lnTo>
                  <a:pt x="26462" y="2018832"/>
                </a:lnTo>
                <a:lnTo>
                  <a:pt x="32518" y="2014751"/>
                </a:lnTo>
                <a:lnTo>
                  <a:pt x="36602" y="2008696"/>
                </a:lnTo>
                <a:lnTo>
                  <a:pt x="38100" y="2001240"/>
                </a:lnTo>
                <a:lnTo>
                  <a:pt x="36602" y="1993827"/>
                </a:lnTo>
                <a:lnTo>
                  <a:pt x="32518" y="1987772"/>
                </a:lnTo>
                <a:lnTo>
                  <a:pt x="26462" y="1983688"/>
                </a:lnTo>
                <a:lnTo>
                  <a:pt x="19050" y="1982190"/>
                </a:lnTo>
                <a:close/>
              </a:path>
              <a:path w="38100" h="4765040">
                <a:moveTo>
                  <a:pt x="19050" y="2058428"/>
                </a:moveTo>
                <a:lnTo>
                  <a:pt x="11637" y="2059926"/>
                </a:lnTo>
                <a:lnTo>
                  <a:pt x="5581" y="2064010"/>
                </a:lnTo>
                <a:lnTo>
                  <a:pt x="1497" y="2070065"/>
                </a:lnTo>
                <a:lnTo>
                  <a:pt x="0" y="2077516"/>
                </a:lnTo>
                <a:lnTo>
                  <a:pt x="1497" y="2084934"/>
                </a:lnTo>
                <a:lnTo>
                  <a:pt x="5581" y="2090989"/>
                </a:lnTo>
                <a:lnTo>
                  <a:pt x="11637" y="2095070"/>
                </a:lnTo>
                <a:lnTo>
                  <a:pt x="19050" y="2096566"/>
                </a:lnTo>
                <a:lnTo>
                  <a:pt x="26462" y="2095070"/>
                </a:lnTo>
                <a:lnTo>
                  <a:pt x="32518" y="2090989"/>
                </a:lnTo>
                <a:lnTo>
                  <a:pt x="36602" y="2084934"/>
                </a:lnTo>
                <a:lnTo>
                  <a:pt x="38100" y="2077478"/>
                </a:lnTo>
                <a:lnTo>
                  <a:pt x="36602" y="2070065"/>
                </a:lnTo>
                <a:lnTo>
                  <a:pt x="32518" y="2064010"/>
                </a:lnTo>
                <a:lnTo>
                  <a:pt x="26462" y="2059926"/>
                </a:lnTo>
                <a:lnTo>
                  <a:pt x="19050" y="2058428"/>
                </a:lnTo>
                <a:close/>
              </a:path>
              <a:path w="38100" h="4765040">
                <a:moveTo>
                  <a:pt x="19050" y="2134666"/>
                </a:moveTo>
                <a:lnTo>
                  <a:pt x="11637" y="2136164"/>
                </a:lnTo>
                <a:lnTo>
                  <a:pt x="5581" y="2140248"/>
                </a:lnTo>
                <a:lnTo>
                  <a:pt x="1497" y="2146303"/>
                </a:lnTo>
                <a:lnTo>
                  <a:pt x="0" y="2153754"/>
                </a:lnTo>
                <a:lnTo>
                  <a:pt x="1497" y="2161173"/>
                </a:lnTo>
                <a:lnTo>
                  <a:pt x="5581" y="2167228"/>
                </a:lnTo>
                <a:lnTo>
                  <a:pt x="11637" y="2171308"/>
                </a:lnTo>
                <a:lnTo>
                  <a:pt x="19050" y="2172804"/>
                </a:lnTo>
                <a:lnTo>
                  <a:pt x="26462" y="2171308"/>
                </a:lnTo>
                <a:lnTo>
                  <a:pt x="32518" y="2167228"/>
                </a:lnTo>
                <a:lnTo>
                  <a:pt x="36602" y="2161173"/>
                </a:lnTo>
                <a:lnTo>
                  <a:pt x="38100" y="2153716"/>
                </a:lnTo>
                <a:lnTo>
                  <a:pt x="36602" y="2146303"/>
                </a:lnTo>
                <a:lnTo>
                  <a:pt x="32518" y="2140248"/>
                </a:lnTo>
                <a:lnTo>
                  <a:pt x="26462" y="2136164"/>
                </a:lnTo>
                <a:lnTo>
                  <a:pt x="19050" y="2134666"/>
                </a:lnTo>
                <a:close/>
              </a:path>
              <a:path w="38100" h="4765040">
                <a:moveTo>
                  <a:pt x="19050" y="2210904"/>
                </a:moveTo>
                <a:lnTo>
                  <a:pt x="11637" y="2212402"/>
                </a:lnTo>
                <a:lnTo>
                  <a:pt x="5581" y="2216486"/>
                </a:lnTo>
                <a:lnTo>
                  <a:pt x="1497" y="2222542"/>
                </a:lnTo>
                <a:lnTo>
                  <a:pt x="0" y="2229993"/>
                </a:lnTo>
                <a:lnTo>
                  <a:pt x="1497" y="2237411"/>
                </a:lnTo>
                <a:lnTo>
                  <a:pt x="5581" y="2243466"/>
                </a:lnTo>
                <a:lnTo>
                  <a:pt x="11637" y="2247546"/>
                </a:lnTo>
                <a:lnTo>
                  <a:pt x="19050" y="2249043"/>
                </a:lnTo>
                <a:lnTo>
                  <a:pt x="26462" y="2247546"/>
                </a:lnTo>
                <a:lnTo>
                  <a:pt x="32518" y="2243466"/>
                </a:lnTo>
                <a:lnTo>
                  <a:pt x="36602" y="2237411"/>
                </a:lnTo>
                <a:lnTo>
                  <a:pt x="38100" y="2229954"/>
                </a:lnTo>
                <a:lnTo>
                  <a:pt x="36602" y="2222542"/>
                </a:lnTo>
                <a:lnTo>
                  <a:pt x="32518" y="2216486"/>
                </a:lnTo>
                <a:lnTo>
                  <a:pt x="26462" y="2212402"/>
                </a:lnTo>
                <a:lnTo>
                  <a:pt x="19050" y="2210904"/>
                </a:lnTo>
                <a:close/>
              </a:path>
              <a:path w="38100" h="4765040">
                <a:moveTo>
                  <a:pt x="19050" y="2287143"/>
                </a:moveTo>
                <a:lnTo>
                  <a:pt x="11637" y="2288640"/>
                </a:lnTo>
                <a:lnTo>
                  <a:pt x="5581" y="2292724"/>
                </a:lnTo>
                <a:lnTo>
                  <a:pt x="1497" y="2298780"/>
                </a:lnTo>
                <a:lnTo>
                  <a:pt x="0" y="2306231"/>
                </a:lnTo>
                <a:lnTo>
                  <a:pt x="1497" y="2313649"/>
                </a:lnTo>
                <a:lnTo>
                  <a:pt x="5581" y="2319704"/>
                </a:lnTo>
                <a:lnTo>
                  <a:pt x="11637" y="2323785"/>
                </a:lnTo>
                <a:lnTo>
                  <a:pt x="19050" y="2325281"/>
                </a:lnTo>
                <a:lnTo>
                  <a:pt x="26468" y="2323785"/>
                </a:lnTo>
                <a:lnTo>
                  <a:pt x="32523" y="2319704"/>
                </a:lnTo>
                <a:lnTo>
                  <a:pt x="36603" y="2313649"/>
                </a:lnTo>
                <a:lnTo>
                  <a:pt x="38100" y="2306193"/>
                </a:lnTo>
                <a:lnTo>
                  <a:pt x="36602" y="2298780"/>
                </a:lnTo>
                <a:lnTo>
                  <a:pt x="32518" y="2292724"/>
                </a:lnTo>
                <a:lnTo>
                  <a:pt x="26462" y="2288640"/>
                </a:lnTo>
                <a:lnTo>
                  <a:pt x="19050" y="2287143"/>
                </a:lnTo>
                <a:close/>
              </a:path>
              <a:path w="38100" h="4765040">
                <a:moveTo>
                  <a:pt x="19050" y="2363381"/>
                </a:moveTo>
                <a:lnTo>
                  <a:pt x="11637" y="2364878"/>
                </a:lnTo>
                <a:lnTo>
                  <a:pt x="5581" y="2368962"/>
                </a:lnTo>
                <a:lnTo>
                  <a:pt x="1497" y="2375018"/>
                </a:lnTo>
                <a:lnTo>
                  <a:pt x="0" y="2382469"/>
                </a:lnTo>
                <a:lnTo>
                  <a:pt x="1497" y="2389882"/>
                </a:lnTo>
                <a:lnTo>
                  <a:pt x="5581" y="2395937"/>
                </a:lnTo>
                <a:lnTo>
                  <a:pt x="11637" y="2400021"/>
                </a:lnTo>
                <a:lnTo>
                  <a:pt x="19050" y="2401519"/>
                </a:lnTo>
                <a:lnTo>
                  <a:pt x="26468" y="2400021"/>
                </a:lnTo>
                <a:lnTo>
                  <a:pt x="32523" y="2395937"/>
                </a:lnTo>
                <a:lnTo>
                  <a:pt x="36603" y="2389882"/>
                </a:lnTo>
                <a:lnTo>
                  <a:pt x="38100" y="2382431"/>
                </a:lnTo>
                <a:lnTo>
                  <a:pt x="36603" y="2375018"/>
                </a:lnTo>
                <a:lnTo>
                  <a:pt x="32523" y="2368962"/>
                </a:lnTo>
                <a:lnTo>
                  <a:pt x="26468" y="2364878"/>
                </a:lnTo>
                <a:lnTo>
                  <a:pt x="19050" y="2363381"/>
                </a:lnTo>
                <a:close/>
              </a:path>
              <a:path w="38100" h="4765040">
                <a:moveTo>
                  <a:pt x="19050" y="2439619"/>
                </a:moveTo>
                <a:lnTo>
                  <a:pt x="11637" y="2441117"/>
                </a:lnTo>
                <a:lnTo>
                  <a:pt x="5581" y="2445200"/>
                </a:lnTo>
                <a:lnTo>
                  <a:pt x="1497" y="2451256"/>
                </a:lnTo>
                <a:lnTo>
                  <a:pt x="0" y="2458707"/>
                </a:lnTo>
                <a:lnTo>
                  <a:pt x="1497" y="2466125"/>
                </a:lnTo>
                <a:lnTo>
                  <a:pt x="5581" y="2472180"/>
                </a:lnTo>
                <a:lnTo>
                  <a:pt x="11637" y="2476261"/>
                </a:lnTo>
                <a:lnTo>
                  <a:pt x="19050" y="2477757"/>
                </a:lnTo>
                <a:lnTo>
                  <a:pt x="26468" y="2476261"/>
                </a:lnTo>
                <a:lnTo>
                  <a:pt x="32523" y="2472180"/>
                </a:lnTo>
                <a:lnTo>
                  <a:pt x="36603" y="2466125"/>
                </a:lnTo>
                <a:lnTo>
                  <a:pt x="38100" y="2458669"/>
                </a:lnTo>
                <a:lnTo>
                  <a:pt x="36603" y="2451256"/>
                </a:lnTo>
                <a:lnTo>
                  <a:pt x="32523" y="2445200"/>
                </a:lnTo>
                <a:lnTo>
                  <a:pt x="26468" y="2441117"/>
                </a:lnTo>
                <a:lnTo>
                  <a:pt x="19050" y="2439619"/>
                </a:lnTo>
                <a:close/>
              </a:path>
              <a:path w="38100" h="4765040">
                <a:moveTo>
                  <a:pt x="19050" y="2515857"/>
                </a:moveTo>
                <a:lnTo>
                  <a:pt x="11637" y="2517355"/>
                </a:lnTo>
                <a:lnTo>
                  <a:pt x="5581" y="2521438"/>
                </a:lnTo>
                <a:lnTo>
                  <a:pt x="1497" y="2527494"/>
                </a:lnTo>
                <a:lnTo>
                  <a:pt x="0" y="2534945"/>
                </a:lnTo>
                <a:lnTo>
                  <a:pt x="1497" y="2542363"/>
                </a:lnTo>
                <a:lnTo>
                  <a:pt x="5581" y="2548418"/>
                </a:lnTo>
                <a:lnTo>
                  <a:pt x="11637" y="2552499"/>
                </a:lnTo>
                <a:lnTo>
                  <a:pt x="19050" y="2553995"/>
                </a:lnTo>
                <a:lnTo>
                  <a:pt x="26468" y="2552499"/>
                </a:lnTo>
                <a:lnTo>
                  <a:pt x="32523" y="2548418"/>
                </a:lnTo>
                <a:lnTo>
                  <a:pt x="36603" y="2542363"/>
                </a:lnTo>
                <a:lnTo>
                  <a:pt x="38100" y="2534907"/>
                </a:lnTo>
                <a:lnTo>
                  <a:pt x="36603" y="2527494"/>
                </a:lnTo>
                <a:lnTo>
                  <a:pt x="32523" y="2521438"/>
                </a:lnTo>
                <a:lnTo>
                  <a:pt x="26468" y="2517355"/>
                </a:lnTo>
                <a:lnTo>
                  <a:pt x="19050" y="2515857"/>
                </a:lnTo>
                <a:close/>
              </a:path>
              <a:path w="38100" h="4765040">
                <a:moveTo>
                  <a:pt x="19050" y="2592095"/>
                </a:moveTo>
                <a:lnTo>
                  <a:pt x="11637" y="2593593"/>
                </a:lnTo>
                <a:lnTo>
                  <a:pt x="5581" y="2597677"/>
                </a:lnTo>
                <a:lnTo>
                  <a:pt x="1497" y="2603732"/>
                </a:lnTo>
                <a:lnTo>
                  <a:pt x="0" y="2611183"/>
                </a:lnTo>
                <a:lnTo>
                  <a:pt x="1497" y="2618601"/>
                </a:lnTo>
                <a:lnTo>
                  <a:pt x="5581" y="2624656"/>
                </a:lnTo>
                <a:lnTo>
                  <a:pt x="11637" y="2628737"/>
                </a:lnTo>
                <a:lnTo>
                  <a:pt x="19050" y="2630233"/>
                </a:lnTo>
                <a:lnTo>
                  <a:pt x="26468" y="2628737"/>
                </a:lnTo>
                <a:lnTo>
                  <a:pt x="32523" y="2624656"/>
                </a:lnTo>
                <a:lnTo>
                  <a:pt x="36603" y="2618601"/>
                </a:lnTo>
                <a:lnTo>
                  <a:pt x="38100" y="2611145"/>
                </a:lnTo>
                <a:lnTo>
                  <a:pt x="36603" y="2603732"/>
                </a:lnTo>
                <a:lnTo>
                  <a:pt x="32523" y="2597677"/>
                </a:lnTo>
                <a:lnTo>
                  <a:pt x="26468" y="2593593"/>
                </a:lnTo>
                <a:lnTo>
                  <a:pt x="19050" y="2592095"/>
                </a:lnTo>
                <a:close/>
              </a:path>
              <a:path w="38100" h="4765040">
                <a:moveTo>
                  <a:pt x="19050" y="2668333"/>
                </a:moveTo>
                <a:lnTo>
                  <a:pt x="11637" y="2669831"/>
                </a:lnTo>
                <a:lnTo>
                  <a:pt x="5581" y="2673915"/>
                </a:lnTo>
                <a:lnTo>
                  <a:pt x="1497" y="2679970"/>
                </a:lnTo>
                <a:lnTo>
                  <a:pt x="0" y="2687421"/>
                </a:lnTo>
                <a:lnTo>
                  <a:pt x="1497" y="2694839"/>
                </a:lnTo>
                <a:lnTo>
                  <a:pt x="5581" y="2700894"/>
                </a:lnTo>
                <a:lnTo>
                  <a:pt x="11637" y="2704975"/>
                </a:lnTo>
                <a:lnTo>
                  <a:pt x="19050" y="2706471"/>
                </a:lnTo>
                <a:lnTo>
                  <a:pt x="26468" y="2704975"/>
                </a:lnTo>
                <a:lnTo>
                  <a:pt x="32523" y="2700894"/>
                </a:lnTo>
                <a:lnTo>
                  <a:pt x="36603" y="2694839"/>
                </a:lnTo>
                <a:lnTo>
                  <a:pt x="38100" y="2687383"/>
                </a:lnTo>
                <a:lnTo>
                  <a:pt x="36603" y="2679970"/>
                </a:lnTo>
                <a:lnTo>
                  <a:pt x="32523" y="2673915"/>
                </a:lnTo>
                <a:lnTo>
                  <a:pt x="26468" y="2669831"/>
                </a:lnTo>
                <a:lnTo>
                  <a:pt x="19050" y="2668333"/>
                </a:lnTo>
                <a:close/>
              </a:path>
              <a:path w="38100" h="4765040">
                <a:moveTo>
                  <a:pt x="19050" y="2744571"/>
                </a:moveTo>
                <a:lnTo>
                  <a:pt x="11637" y="2746069"/>
                </a:lnTo>
                <a:lnTo>
                  <a:pt x="5581" y="2750153"/>
                </a:lnTo>
                <a:lnTo>
                  <a:pt x="1497" y="2756208"/>
                </a:lnTo>
                <a:lnTo>
                  <a:pt x="0" y="2763659"/>
                </a:lnTo>
                <a:lnTo>
                  <a:pt x="1497" y="2771077"/>
                </a:lnTo>
                <a:lnTo>
                  <a:pt x="5581" y="2777132"/>
                </a:lnTo>
                <a:lnTo>
                  <a:pt x="11637" y="2781213"/>
                </a:lnTo>
                <a:lnTo>
                  <a:pt x="19050" y="2782709"/>
                </a:lnTo>
                <a:lnTo>
                  <a:pt x="26468" y="2781213"/>
                </a:lnTo>
                <a:lnTo>
                  <a:pt x="32523" y="2777132"/>
                </a:lnTo>
                <a:lnTo>
                  <a:pt x="36603" y="2771077"/>
                </a:lnTo>
                <a:lnTo>
                  <a:pt x="38100" y="2763621"/>
                </a:lnTo>
                <a:lnTo>
                  <a:pt x="36603" y="2756208"/>
                </a:lnTo>
                <a:lnTo>
                  <a:pt x="32523" y="2750153"/>
                </a:lnTo>
                <a:lnTo>
                  <a:pt x="26468" y="2746069"/>
                </a:lnTo>
                <a:lnTo>
                  <a:pt x="19050" y="2744571"/>
                </a:lnTo>
                <a:close/>
              </a:path>
              <a:path w="38100" h="4765040">
                <a:moveTo>
                  <a:pt x="19050" y="2820809"/>
                </a:moveTo>
                <a:lnTo>
                  <a:pt x="11637" y="2822307"/>
                </a:lnTo>
                <a:lnTo>
                  <a:pt x="5581" y="2826391"/>
                </a:lnTo>
                <a:lnTo>
                  <a:pt x="1497" y="2832446"/>
                </a:lnTo>
                <a:lnTo>
                  <a:pt x="0" y="2839897"/>
                </a:lnTo>
                <a:lnTo>
                  <a:pt x="1497" y="2847310"/>
                </a:lnTo>
                <a:lnTo>
                  <a:pt x="5581" y="2853366"/>
                </a:lnTo>
                <a:lnTo>
                  <a:pt x="11637" y="2857449"/>
                </a:lnTo>
                <a:lnTo>
                  <a:pt x="19050" y="2858947"/>
                </a:lnTo>
                <a:lnTo>
                  <a:pt x="26468" y="2857449"/>
                </a:lnTo>
                <a:lnTo>
                  <a:pt x="32523" y="2853366"/>
                </a:lnTo>
                <a:lnTo>
                  <a:pt x="36603" y="2847310"/>
                </a:lnTo>
                <a:lnTo>
                  <a:pt x="38100" y="2839859"/>
                </a:lnTo>
                <a:lnTo>
                  <a:pt x="36603" y="2832446"/>
                </a:lnTo>
                <a:lnTo>
                  <a:pt x="32523" y="2826391"/>
                </a:lnTo>
                <a:lnTo>
                  <a:pt x="26468" y="2822307"/>
                </a:lnTo>
                <a:lnTo>
                  <a:pt x="19050" y="2820809"/>
                </a:lnTo>
                <a:close/>
              </a:path>
              <a:path w="38100" h="4765040">
                <a:moveTo>
                  <a:pt x="19050" y="2897047"/>
                </a:moveTo>
                <a:lnTo>
                  <a:pt x="11637" y="2898545"/>
                </a:lnTo>
                <a:lnTo>
                  <a:pt x="5581" y="2902629"/>
                </a:lnTo>
                <a:lnTo>
                  <a:pt x="1497" y="2908684"/>
                </a:lnTo>
                <a:lnTo>
                  <a:pt x="0" y="2916135"/>
                </a:lnTo>
                <a:lnTo>
                  <a:pt x="1497" y="2923554"/>
                </a:lnTo>
                <a:lnTo>
                  <a:pt x="5581" y="2929609"/>
                </a:lnTo>
                <a:lnTo>
                  <a:pt x="11637" y="2933689"/>
                </a:lnTo>
                <a:lnTo>
                  <a:pt x="19050" y="2935185"/>
                </a:lnTo>
                <a:lnTo>
                  <a:pt x="26468" y="2933689"/>
                </a:lnTo>
                <a:lnTo>
                  <a:pt x="32523" y="2929609"/>
                </a:lnTo>
                <a:lnTo>
                  <a:pt x="36603" y="2923554"/>
                </a:lnTo>
                <a:lnTo>
                  <a:pt x="38100" y="2916097"/>
                </a:lnTo>
                <a:lnTo>
                  <a:pt x="36603" y="2908684"/>
                </a:lnTo>
                <a:lnTo>
                  <a:pt x="32523" y="2902629"/>
                </a:lnTo>
                <a:lnTo>
                  <a:pt x="26468" y="2898545"/>
                </a:lnTo>
                <a:lnTo>
                  <a:pt x="19050" y="2897047"/>
                </a:lnTo>
                <a:close/>
              </a:path>
              <a:path w="38100" h="4765040">
                <a:moveTo>
                  <a:pt x="19050" y="2973285"/>
                </a:moveTo>
                <a:lnTo>
                  <a:pt x="11637" y="2974783"/>
                </a:lnTo>
                <a:lnTo>
                  <a:pt x="5581" y="2978867"/>
                </a:lnTo>
                <a:lnTo>
                  <a:pt x="1497" y="2984923"/>
                </a:lnTo>
                <a:lnTo>
                  <a:pt x="0" y="2992374"/>
                </a:lnTo>
                <a:lnTo>
                  <a:pt x="1497" y="2999786"/>
                </a:lnTo>
                <a:lnTo>
                  <a:pt x="5581" y="3005842"/>
                </a:lnTo>
                <a:lnTo>
                  <a:pt x="11637" y="3009926"/>
                </a:lnTo>
                <a:lnTo>
                  <a:pt x="19050" y="3011424"/>
                </a:lnTo>
                <a:lnTo>
                  <a:pt x="26468" y="3009926"/>
                </a:lnTo>
                <a:lnTo>
                  <a:pt x="32523" y="3005842"/>
                </a:lnTo>
                <a:lnTo>
                  <a:pt x="36603" y="2999786"/>
                </a:lnTo>
                <a:lnTo>
                  <a:pt x="38100" y="2992335"/>
                </a:lnTo>
                <a:lnTo>
                  <a:pt x="36603" y="2984923"/>
                </a:lnTo>
                <a:lnTo>
                  <a:pt x="32523" y="2978867"/>
                </a:lnTo>
                <a:lnTo>
                  <a:pt x="26468" y="2974783"/>
                </a:lnTo>
                <a:lnTo>
                  <a:pt x="19050" y="2973285"/>
                </a:lnTo>
                <a:close/>
              </a:path>
              <a:path w="38100" h="4765040">
                <a:moveTo>
                  <a:pt x="19050" y="3049524"/>
                </a:moveTo>
                <a:lnTo>
                  <a:pt x="11637" y="3051021"/>
                </a:lnTo>
                <a:lnTo>
                  <a:pt x="5581" y="3055105"/>
                </a:lnTo>
                <a:lnTo>
                  <a:pt x="1497" y="3061161"/>
                </a:lnTo>
                <a:lnTo>
                  <a:pt x="0" y="3068612"/>
                </a:lnTo>
                <a:lnTo>
                  <a:pt x="1497" y="3076024"/>
                </a:lnTo>
                <a:lnTo>
                  <a:pt x="5581" y="3082080"/>
                </a:lnTo>
                <a:lnTo>
                  <a:pt x="11637" y="3086164"/>
                </a:lnTo>
                <a:lnTo>
                  <a:pt x="19050" y="3087662"/>
                </a:lnTo>
                <a:lnTo>
                  <a:pt x="26468" y="3086164"/>
                </a:lnTo>
                <a:lnTo>
                  <a:pt x="32523" y="3082080"/>
                </a:lnTo>
                <a:lnTo>
                  <a:pt x="36603" y="3076024"/>
                </a:lnTo>
                <a:lnTo>
                  <a:pt x="38100" y="3068574"/>
                </a:lnTo>
                <a:lnTo>
                  <a:pt x="36603" y="3061161"/>
                </a:lnTo>
                <a:lnTo>
                  <a:pt x="32523" y="3055105"/>
                </a:lnTo>
                <a:lnTo>
                  <a:pt x="26468" y="3051021"/>
                </a:lnTo>
                <a:lnTo>
                  <a:pt x="19050" y="3049524"/>
                </a:lnTo>
                <a:close/>
              </a:path>
              <a:path w="38100" h="4765040">
                <a:moveTo>
                  <a:pt x="19050" y="3125762"/>
                </a:moveTo>
                <a:lnTo>
                  <a:pt x="11637" y="3127259"/>
                </a:lnTo>
                <a:lnTo>
                  <a:pt x="5581" y="3131343"/>
                </a:lnTo>
                <a:lnTo>
                  <a:pt x="1497" y="3137399"/>
                </a:lnTo>
                <a:lnTo>
                  <a:pt x="0" y="3144850"/>
                </a:lnTo>
                <a:lnTo>
                  <a:pt x="1497" y="3152263"/>
                </a:lnTo>
                <a:lnTo>
                  <a:pt x="5581" y="3158318"/>
                </a:lnTo>
                <a:lnTo>
                  <a:pt x="11637" y="3162402"/>
                </a:lnTo>
                <a:lnTo>
                  <a:pt x="19050" y="3163900"/>
                </a:lnTo>
                <a:lnTo>
                  <a:pt x="26468" y="3162402"/>
                </a:lnTo>
                <a:lnTo>
                  <a:pt x="32523" y="3158318"/>
                </a:lnTo>
                <a:lnTo>
                  <a:pt x="36603" y="3152263"/>
                </a:lnTo>
                <a:lnTo>
                  <a:pt x="38100" y="3144812"/>
                </a:lnTo>
                <a:lnTo>
                  <a:pt x="36603" y="3137399"/>
                </a:lnTo>
                <a:lnTo>
                  <a:pt x="32523" y="3131343"/>
                </a:lnTo>
                <a:lnTo>
                  <a:pt x="26468" y="3127259"/>
                </a:lnTo>
                <a:lnTo>
                  <a:pt x="19050" y="3125762"/>
                </a:lnTo>
                <a:close/>
              </a:path>
              <a:path w="38100" h="4765040">
                <a:moveTo>
                  <a:pt x="19050" y="3202000"/>
                </a:moveTo>
                <a:lnTo>
                  <a:pt x="11637" y="3203498"/>
                </a:lnTo>
                <a:lnTo>
                  <a:pt x="5581" y="3207581"/>
                </a:lnTo>
                <a:lnTo>
                  <a:pt x="1497" y="3213637"/>
                </a:lnTo>
                <a:lnTo>
                  <a:pt x="0" y="3221088"/>
                </a:lnTo>
                <a:lnTo>
                  <a:pt x="1497" y="3228501"/>
                </a:lnTo>
                <a:lnTo>
                  <a:pt x="5581" y="3234556"/>
                </a:lnTo>
                <a:lnTo>
                  <a:pt x="11637" y="3238640"/>
                </a:lnTo>
                <a:lnTo>
                  <a:pt x="19050" y="3240138"/>
                </a:lnTo>
                <a:lnTo>
                  <a:pt x="26468" y="3238640"/>
                </a:lnTo>
                <a:lnTo>
                  <a:pt x="32523" y="3234556"/>
                </a:lnTo>
                <a:lnTo>
                  <a:pt x="36603" y="3228501"/>
                </a:lnTo>
                <a:lnTo>
                  <a:pt x="38100" y="3221050"/>
                </a:lnTo>
                <a:lnTo>
                  <a:pt x="36603" y="3213637"/>
                </a:lnTo>
                <a:lnTo>
                  <a:pt x="32523" y="3207581"/>
                </a:lnTo>
                <a:lnTo>
                  <a:pt x="26468" y="3203498"/>
                </a:lnTo>
                <a:lnTo>
                  <a:pt x="19050" y="3202000"/>
                </a:lnTo>
                <a:close/>
              </a:path>
              <a:path w="38100" h="4765040">
                <a:moveTo>
                  <a:pt x="19050" y="3278238"/>
                </a:moveTo>
                <a:lnTo>
                  <a:pt x="11637" y="3279736"/>
                </a:lnTo>
                <a:lnTo>
                  <a:pt x="5581" y="3283819"/>
                </a:lnTo>
                <a:lnTo>
                  <a:pt x="1497" y="3289875"/>
                </a:lnTo>
                <a:lnTo>
                  <a:pt x="0" y="3297326"/>
                </a:lnTo>
                <a:lnTo>
                  <a:pt x="1497" y="3304739"/>
                </a:lnTo>
                <a:lnTo>
                  <a:pt x="5581" y="3310794"/>
                </a:lnTo>
                <a:lnTo>
                  <a:pt x="11637" y="3314878"/>
                </a:lnTo>
                <a:lnTo>
                  <a:pt x="19050" y="3316376"/>
                </a:lnTo>
                <a:lnTo>
                  <a:pt x="26468" y="3314878"/>
                </a:lnTo>
                <a:lnTo>
                  <a:pt x="32523" y="3310794"/>
                </a:lnTo>
                <a:lnTo>
                  <a:pt x="36603" y="3304739"/>
                </a:lnTo>
                <a:lnTo>
                  <a:pt x="38100" y="3297288"/>
                </a:lnTo>
                <a:lnTo>
                  <a:pt x="36603" y="3289875"/>
                </a:lnTo>
                <a:lnTo>
                  <a:pt x="32523" y="3283819"/>
                </a:lnTo>
                <a:lnTo>
                  <a:pt x="26468" y="3279736"/>
                </a:lnTo>
                <a:lnTo>
                  <a:pt x="19050" y="3278238"/>
                </a:lnTo>
                <a:close/>
              </a:path>
              <a:path w="38100" h="4765040">
                <a:moveTo>
                  <a:pt x="19050" y="3354476"/>
                </a:moveTo>
                <a:lnTo>
                  <a:pt x="11637" y="3355974"/>
                </a:lnTo>
                <a:lnTo>
                  <a:pt x="5581" y="3360058"/>
                </a:lnTo>
                <a:lnTo>
                  <a:pt x="1497" y="3366113"/>
                </a:lnTo>
                <a:lnTo>
                  <a:pt x="0" y="3373564"/>
                </a:lnTo>
                <a:lnTo>
                  <a:pt x="1497" y="3380977"/>
                </a:lnTo>
                <a:lnTo>
                  <a:pt x="5581" y="3387032"/>
                </a:lnTo>
                <a:lnTo>
                  <a:pt x="11637" y="3391116"/>
                </a:lnTo>
                <a:lnTo>
                  <a:pt x="19050" y="3392614"/>
                </a:lnTo>
                <a:lnTo>
                  <a:pt x="26468" y="3391116"/>
                </a:lnTo>
                <a:lnTo>
                  <a:pt x="32523" y="3387032"/>
                </a:lnTo>
                <a:lnTo>
                  <a:pt x="36603" y="3380977"/>
                </a:lnTo>
                <a:lnTo>
                  <a:pt x="38100" y="3373526"/>
                </a:lnTo>
                <a:lnTo>
                  <a:pt x="36603" y="3366113"/>
                </a:lnTo>
                <a:lnTo>
                  <a:pt x="32523" y="3360058"/>
                </a:lnTo>
                <a:lnTo>
                  <a:pt x="26468" y="3355974"/>
                </a:lnTo>
                <a:lnTo>
                  <a:pt x="19050" y="3354476"/>
                </a:lnTo>
                <a:close/>
              </a:path>
              <a:path w="38100" h="4765040">
                <a:moveTo>
                  <a:pt x="19050" y="3430714"/>
                </a:moveTo>
                <a:lnTo>
                  <a:pt x="11637" y="3432212"/>
                </a:lnTo>
                <a:lnTo>
                  <a:pt x="5581" y="3436296"/>
                </a:lnTo>
                <a:lnTo>
                  <a:pt x="1497" y="3442351"/>
                </a:lnTo>
                <a:lnTo>
                  <a:pt x="0" y="3449802"/>
                </a:lnTo>
                <a:lnTo>
                  <a:pt x="1497" y="3457215"/>
                </a:lnTo>
                <a:lnTo>
                  <a:pt x="5581" y="3463270"/>
                </a:lnTo>
                <a:lnTo>
                  <a:pt x="11637" y="3467354"/>
                </a:lnTo>
                <a:lnTo>
                  <a:pt x="19050" y="3468852"/>
                </a:lnTo>
                <a:lnTo>
                  <a:pt x="26468" y="3467354"/>
                </a:lnTo>
                <a:lnTo>
                  <a:pt x="32523" y="3463270"/>
                </a:lnTo>
                <a:lnTo>
                  <a:pt x="36603" y="3457215"/>
                </a:lnTo>
                <a:lnTo>
                  <a:pt x="38100" y="3449764"/>
                </a:lnTo>
                <a:lnTo>
                  <a:pt x="36603" y="3442351"/>
                </a:lnTo>
                <a:lnTo>
                  <a:pt x="32523" y="3436296"/>
                </a:lnTo>
                <a:lnTo>
                  <a:pt x="26468" y="3432212"/>
                </a:lnTo>
                <a:lnTo>
                  <a:pt x="19050" y="3430714"/>
                </a:lnTo>
                <a:close/>
              </a:path>
              <a:path w="38100" h="4765040">
                <a:moveTo>
                  <a:pt x="19050" y="3506952"/>
                </a:moveTo>
                <a:lnTo>
                  <a:pt x="11637" y="3508450"/>
                </a:lnTo>
                <a:lnTo>
                  <a:pt x="5581" y="3512534"/>
                </a:lnTo>
                <a:lnTo>
                  <a:pt x="1497" y="3518589"/>
                </a:lnTo>
                <a:lnTo>
                  <a:pt x="0" y="3526040"/>
                </a:lnTo>
                <a:lnTo>
                  <a:pt x="1497" y="3533453"/>
                </a:lnTo>
                <a:lnTo>
                  <a:pt x="5581" y="3539509"/>
                </a:lnTo>
                <a:lnTo>
                  <a:pt x="11637" y="3543592"/>
                </a:lnTo>
                <a:lnTo>
                  <a:pt x="19050" y="3545090"/>
                </a:lnTo>
                <a:lnTo>
                  <a:pt x="26468" y="3543592"/>
                </a:lnTo>
                <a:lnTo>
                  <a:pt x="32523" y="3539509"/>
                </a:lnTo>
                <a:lnTo>
                  <a:pt x="36603" y="3533453"/>
                </a:lnTo>
                <a:lnTo>
                  <a:pt x="38100" y="3526002"/>
                </a:lnTo>
                <a:lnTo>
                  <a:pt x="36603" y="3518589"/>
                </a:lnTo>
                <a:lnTo>
                  <a:pt x="32523" y="3512534"/>
                </a:lnTo>
                <a:lnTo>
                  <a:pt x="26468" y="3508450"/>
                </a:lnTo>
                <a:lnTo>
                  <a:pt x="19050" y="3506952"/>
                </a:lnTo>
                <a:close/>
              </a:path>
              <a:path w="38100" h="4765040">
                <a:moveTo>
                  <a:pt x="19050" y="3583190"/>
                </a:moveTo>
                <a:lnTo>
                  <a:pt x="11637" y="3584688"/>
                </a:lnTo>
                <a:lnTo>
                  <a:pt x="5581" y="3588772"/>
                </a:lnTo>
                <a:lnTo>
                  <a:pt x="1497" y="3594827"/>
                </a:lnTo>
                <a:lnTo>
                  <a:pt x="0" y="3602278"/>
                </a:lnTo>
                <a:lnTo>
                  <a:pt x="1497" y="3609691"/>
                </a:lnTo>
                <a:lnTo>
                  <a:pt x="5581" y="3615747"/>
                </a:lnTo>
                <a:lnTo>
                  <a:pt x="11637" y="3619830"/>
                </a:lnTo>
                <a:lnTo>
                  <a:pt x="19050" y="3621328"/>
                </a:lnTo>
                <a:lnTo>
                  <a:pt x="26468" y="3619830"/>
                </a:lnTo>
                <a:lnTo>
                  <a:pt x="32523" y="3615747"/>
                </a:lnTo>
                <a:lnTo>
                  <a:pt x="36603" y="3609691"/>
                </a:lnTo>
                <a:lnTo>
                  <a:pt x="38100" y="3602240"/>
                </a:lnTo>
                <a:lnTo>
                  <a:pt x="36603" y="3594827"/>
                </a:lnTo>
                <a:lnTo>
                  <a:pt x="32523" y="3588772"/>
                </a:lnTo>
                <a:lnTo>
                  <a:pt x="26468" y="3584688"/>
                </a:lnTo>
                <a:lnTo>
                  <a:pt x="19050" y="3583190"/>
                </a:lnTo>
                <a:close/>
              </a:path>
              <a:path w="38100" h="4765040">
                <a:moveTo>
                  <a:pt x="19050" y="3659428"/>
                </a:moveTo>
                <a:lnTo>
                  <a:pt x="11637" y="3660924"/>
                </a:lnTo>
                <a:lnTo>
                  <a:pt x="5581" y="3665005"/>
                </a:lnTo>
                <a:lnTo>
                  <a:pt x="1497" y="3671060"/>
                </a:lnTo>
                <a:lnTo>
                  <a:pt x="0" y="3678516"/>
                </a:lnTo>
                <a:lnTo>
                  <a:pt x="1497" y="3685929"/>
                </a:lnTo>
                <a:lnTo>
                  <a:pt x="5581" y="3691985"/>
                </a:lnTo>
                <a:lnTo>
                  <a:pt x="11637" y="3696069"/>
                </a:lnTo>
                <a:lnTo>
                  <a:pt x="19050" y="3697566"/>
                </a:lnTo>
                <a:lnTo>
                  <a:pt x="26468" y="3696069"/>
                </a:lnTo>
                <a:lnTo>
                  <a:pt x="32523" y="3691985"/>
                </a:lnTo>
                <a:lnTo>
                  <a:pt x="36603" y="3685929"/>
                </a:lnTo>
                <a:lnTo>
                  <a:pt x="38100" y="3678478"/>
                </a:lnTo>
                <a:lnTo>
                  <a:pt x="36603" y="3671060"/>
                </a:lnTo>
                <a:lnTo>
                  <a:pt x="32523" y="3665005"/>
                </a:lnTo>
                <a:lnTo>
                  <a:pt x="26468" y="3660924"/>
                </a:lnTo>
                <a:lnTo>
                  <a:pt x="19050" y="3659428"/>
                </a:lnTo>
                <a:close/>
              </a:path>
              <a:path w="38100" h="4765040">
                <a:moveTo>
                  <a:pt x="19050" y="3735666"/>
                </a:moveTo>
                <a:lnTo>
                  <a:pt x="11637" y="3737162"/>
                </a:lnTo>
                <a:lnTo>
                  <a:pt x="5581" y="3741243"/>
                </a:lnTo>
                <a:lnTo>
                  <a:pt x="1497" y="3747298"/>
                </a:lnTo>
                <a:lnTo>
                  <a:pt x="0" y="3754755"/>
                </a:lnTo>
                <a:lnTo>
                  <a:pt x="1497" y="3762167"/>
                </a:lnTo>
                <a:lnTo>
                  <a:pt x="5581" y="3768223"/>
                </a:lnTo>
                <a:lnTo>
                  <a:pt x="11637" y="3772307"/>
                </a:lnTo>
                <a:lnTo>
                  <a:pt x="19050" y="3773805"/>
                </a:lnTo>
                <a:lnTo>
                  <a:pt x="26468" y="3772307"/>
                </a:lnTo>
                <a:lnTo>
                  <a:pt x="32523" y="3768223"/>
                </a:lnTo>
                <a:lnTo>
                  <a:pt x="36603" y="3762167"/>
                </a:lnTo>
                <a:lnTo>
                  <a:pt x="38100" y="3754716"/>
                </a:lnTo>
                <a:lnTo>
                  <a:pt x="36603" y="3747298"/>
                </a:lnTo>
                <a:lnTo>
                  <a:pt x="32523" y="3741243"/>
                </a:lnTo>
                <a:lnTo>
                  <a:pt x="26468" y="3737162"/>
                </a:lnTo>
                <a:lnTo>
                  <a:pt x="19050" y="3735666"/>
                </a:lnTo>
                <a:close/>
              </a:path>
              <a:path w="38100" h="4765040">
                <a:moveTo>
                  <a:pt x="19050" y="3811905"/>
                </a:moveTo>
                <a:lnTo>
                  <a:pt x="11637" y="3813402"/>
                </a:lnTo>
                <a:lnTo>
                  <a:pt x="5581" y="3817486"/>
                </a:lnTo>
                <a:lnTo>
                  <a:pt x="1497" y="3823542"/>
                </a:lnTo>
                <a:lnTo>
                  <a:pt x="0" y="3830993"/>
                </a:lnTo>
                <a:lnTo>
                  <a:pt x="1497" y="3838405"/>
                </a:lnTo>
                <a:lnTo>
                  <a:pt x="5581" y="3844461"/>
                </a:lnTo>
                <a:lnTo>
                  <a:pt x="11637" y="3848545"/>
                </a:lnTo>
                <a:lnTo>
                  <a:pt x="19050" y="3850043"/>
                </a:lnTo>
                <a:lnTo>
                  <a:pt x="26468" y="3848545"/>
                </a:lnTo>
                <a:lnTo>
                  <a:pt x="32523" y="3844461"/>
                </a:lnTo>
                <a:lnTo>
                  <a:pt x="36603" y="3838405"/>
                </a:lnTo>
                <a:lnTo>
                  <a:pt x="38100" y="3830955"/>
                </a:lnTo>
                <a:lnTo>
                  <a:pt x="36603" y="3823542"/>
                </a:lnTo>
                <a:lnTo>
                  <a:pt x="32523" y="3817486"/>
                </a:lnTo>
                <a:lnTo>
                  <a:pt x="26468" y="3813402"/>
                </a:lnTo>
                <a:lnTo>
                  <a:pt x="19050" y="3811905"/>
                </a:lnTo>
                <a:close/>
              </a:path>
              <a:path w="38100" h="4765040">
                <a:moveTo>
                  <a:pt x="19050" y="3888143"/>
                </a:moveTo>
                <a:lnTo>
                  <a:pt x="11637" y="3889639"/>
                </a:lnTo>
                <a:lnTo>
                  <a:pt x="5581" y="3893719"/>
                </a:lnTo>
                <a:lnTo>
                  <a:pt x="1497" y="3899774"/>
                </a:lnTo>
                <a:lnTo>
                  <a:pt x="0" y="3907231"/>
                </a:lnTo>
                <a:lnTo>
                  <a:pt x="1497" y="3914644"/>
                </a:lnTo>
                <a:lnTo>
                  <a:pt x="5581" y="3920699"/>
                </a:lnTo>
                <a:lnTo>
                  <a:pt x="11637" y="3924783"/>
                </a:lnTo>
                <a:lnTo>
                  <a:pt x="19050" y="3926281"/>
                </a:lnTo>
                <a:lnTo>
                  <a:pt x="26468" y="3924783"/>
                </a:lnTo>
                <a:lnTo>
                  <a:pt x="32523" y="3920699"/>
                </a:lnTo>
                <a:lnTo>
                  <a:pt x="36603" y="3914644"/>
                </a:lnTo>
                <a:lnTo>
                  <a:pt x="38100" y="3907193"/>
                </a:lnTo>
                <a:lnTo>
                  <a:pt x="36603" y="3899774"/>
                </a:lnTo>
                <a:lnTo>
                  <a:pt x="32523" y="3893719"/>
                </a:lnTo>
                <a:lnTo>
                  <a:pt x="26468" y="3889639"/>
                </a:lnTo>
                <a:lnTo>
                  <a:pt x="19050" y="3888143"/>
                </a:lnTo>
                <a:close/>
              </a:path>
              <a:path w="38100" h="4765040">
                <a:moveTo>
                  <a:pt x="19050" y="3964379"/>
                </a:moveTo>
                <a:lnTo>
                  <a:pt x="11637" y="3965877"/>
                </a:lnTo>
                <a:lnTo>
                  <a:pt x="5581" y="3969959"/>
                </a:lnTo>
                <a:lnTo>
                  <a:pt x="1497" y="3976014"/>
                </a:lnTo>
                <a:lnTo>
                  <a:pt x="0" y="3983468"/>
                </a:lnTo>
                <a:lnTo>
                  <a:pt x="1497" y="3990883"/>
                </a:lnTo>
                <a:lnTo>
                  <a:pt x="5581" y="3996938"/>
                </a:lnTo>
                <a:lnTo>
                  <a:pt x="11637" y="4001020"/>
                </a:lnTo>
                <a:lnTo>
                  <a:pt x="19050" y="4002518"/>
                </a:lnTo>
                <a:lnTo>
                  <a:pt x="26468" y="4001020"/>
                </a:lnTo>
                <a:lnTo>
                  <a:pt x="32523" y="3996938"/>
                </a:lnTo>
                <a:lnTo>
                  <a:pt x="36603" y="3990883"/>
                </a:lnTo>
                <a:lnTo>
                  <a:pt x="38100" y="3983429"/>
                </a:lnTo>
                <a:lnTo>
                  <a:pt x="36603" y="3976014"/>
                </a:lnTo>
                <a:lnTo>
                  <a:pt x="32523" y="3969959"/>
                </a:lnTo>
                <a:lnTo>
                  <a:pt x="26468" y="3965877"/>
                </a:lnTo>
                <a:lnTo>
                  <a:pt x="19050" y="3964379"/>
                </a:lnTo>
                <a:close/>
              </a:path>
              <a:path w="38100" h="4765040">
                <a:moveTo>
                  <a:pt x="19050" y="4040618"/>
                </a:moveTo>
                <a:lnTo>
                  <a:pt x="11637" y="4042115"/>
                </a:lnTo>
                <a:lnTo>
                  <a:pt x="5581" y="4046197"/>
                </a:lnTo>
                <a:lnTo>
                  <a:pt x="1497" y="4052253"/>
                </a:lnTo>
                <a:lnTo>
                  <a:pt x="0" y="4059706"/>
                </a:lnTo>
                <a:lnTo>
                  <a:pt x="1497" y="4067121"/>
                </a:lnTo>
                <a:lnTo>
                  <a:pt x="5581" y="4073176"/>
                </a:lnTo>
                <a:lnTo>
                  <a:pt x="11637" y="4077259"/>
                </a:lnTo>
                <a:lnTo>
                  <a:pt x="19050" y="4078756"/>
                </a:lnTo>
                <a:lnTo>
                  <a:pt x="26468" y="4077259"/>
                </a:lnTo>
                <a:lnTo>
                  <a:pt x="32523" y="4073176"/>
                </a:lnTo>
                <a:lnTo>
                  <a:pt x="36603" y="4067121"/>
                </a:lnTo>
                <a:lnTo>
                  <a:pt x="38100" y="4059668"/>
                </a:lnTo>
                <a:lnTo>
                  <a:pt x="36603" y="4052253"/>
                </a:lnTo>
                <a:lnTo>
                  <a:pt x="32523" y="4046197"/>
                </a:lnTo>
                <a:lnTo>
                  <a:pt x="26468" y="4042115"/>
                </a:lnTo>
                <a:lnTo>
                  <a:pt x="19050" y="4040618"/>
                </a:lnTo>
                <a:close/>
              </a:path>
              <a:path w="38100" h="4765040">
                <a:moveTo>
                  <a:pt x="19050" y="4116856"/>
                </a:moveTo>
                <a:lnTo>
                  <a:pt x="11637" y="4118353"/>
                </a:lnTo>
                <a:lnTo>
                  <a:pt x="5581" y="4122435"/>
                </a:lnTo>
                <a:lnTo>
                  <a:pt x="1497" y="4128491"/>
                </a:lnTo>
                <a:lnTo>
                  <a:pt x="0" y="4135944"/>
                </a:lnTo>
                <a:lnTo>
                  <a:pt x="1497" y="4143359"/>
                </a:lnTo>
                <a:lnTo>
                  <a:pt x="5581" y="4149414"/>
                </a:lnTo>
                <a:lnTo>
                  <a:pt x="11637" y="4153497"/>
                </a:lnTo>
                <a:lnTo>
                  <a:pt x="19050" y="4154994"/>
                </a:lnTo>
                <a:lnTo>
                  <a:pt x="26468" y="4153497"/>
                </a:lnTo>
                <a:lnTo>
                  <a:pt x="32523" y="4149414"/>
                </a:lnTo>
                <a:lnTo>
                  <a:pt x="36603" y="4143359"/>
                </a:lnTo>
                <a:lnTo>
                  <a:pt x="38100" y="4135906"/>
                </a:lnTo>
                <a:lnTo>
                  <a:pt x="36603" y="4128491"/>
                </a:lnTo>
                <a:lnTo>
                  <a:pt x="32523" y="4122435"/>
                </a:lnTo>
                <a:lnTo>
                  <a:pt x="26468" y="4118353"/>
                </a:lnTo>
                <a:lnTo>
                  <a:pt x="19050" y="4116856"/>
                </a:lnTo>
                <a:close/>
              </a:path>
              <a:path w="38100" h="4765040">
                <a:moveTo>
                  <a:pt x="19050" y="4193094"/>
                </a:moveTo>
                <a:lnTo>
                  <a:pt x="11637" y="4194591"/>
                </a:lnTo>
                <a:lnTo>
                  <a:pt x="5581" y="4198673"/>
                </a:lnTo>
                <a:lnTo>
                  <a:pt x="1497" y="4204729"/>
                </a:lnTo>
                <a:lnTo>
                  <a:pt x="0" y="4212182"/>
                </a:lnTo>
                <a:lnTo>
                  <a:pt x="1497" y="4219597"/>
                </a:lnTo>
                <a:lnTo>
                  <a:pt x="5581" y="4225652"/>
                </a:lnTo>
                <a:lnTo>
                  <a:pt x="11637" y="4229735"/>
                </a:lnTo>
                <a:lnTo>
                  <a:pt x="19050" y="4231232"/>
                </a:lnTo>
                <a:lnTo>
                  <a:pt x="26468" y="4229735"/>
                </a:lnTo>
                <a:lnTo>
                  <a:pt x="32523" y="4225652"/>
                </a:lnTo>
                <a:lnTo>
                  <a:pt x="36603" y="4219597"/>
                </a:lnTo>
                <a:lnTo>
                  <a:pt x="38100" y="4212144"/>
                </a:lnTo>
                <a:lnTo>
                  <a:pt x="36603" y="4204729"/>
                </a:lnTo>
                <a:lnTo>
                  <a:pt x="32523" y="4198673"/>
                </a:lnTo>
                <a:lnTo>
                  <a:pt x="26468" y="4194591"/>
                </a:lnTo>
                <a:lnTo>
                  <a:pt x="19050" y="4193094"/>
                </a:lnTo>
                <a:close/>
              </a:path>
              <a:path w="38100" h="4765040">
                <a:moveTo>
                  <a:pt x="19050" y="4269332"/>
                </a:moveTo>
                <a:lnTo>
                  <a:pt x="11637" y="4270829"/>
                </a:lnTo>
                <a:lnTo>
                  <a:pt x="5581" y="4274912"/>
                </a:lnTo>
                <a:lnTo>
                  <a:pt x="1497" y="4280967"/>
                </a:lnTo>
                <a:lnTo>
                  <a:pt x="0" y="4288420"/>
                </a:lnTo>
                <a:lnTo>
                  <a:pt x="1497" y="4295835"/>
                </a:lnTo>
                <a:lnTo>
                  <a:pt x="5581" y="4301890"/>
                </a:lnTo>
                <a:lnTo>
                  <a:pt x="11637" y="4305973"/>
                </a:lnTo>
                <a:lnTo>
                  <a:pt x="19050" y="4307470"/>
                </a:lnTo>
                <a:lnTo>
                  <a:pt x="26468" y="4305973"/>
                </a:lnTo>
                <a:lnTo>
                  <a:pt x="32523" y="4301890"/>
                </a:lnTo>
                <a:lnTo>
                  <a:pt x="36603" y="4295835"/>
                </a:lnTo>
                <a:lnTo>
                  <a:pt x="38100" y="4288382"/>
                </a:lnTo>
                <a:lnTo>
                  <a:pt x="36603" y="4280967"/>
                </a:lnTo>
                <a:lnTo>
                  <a:pt x="32523" y="4274912"/>
                </a:lnTo>
                <a:lnTo>
                  <a:pt x="26468" y="4270829"/>
                </a:lnTo>
                <a:lnTo>
                  <a:pt x="19050" y="4269332"/>
                </a:lnTo>
                <a:close/>
              </a:path>
              <a:path w="38100" h="4765040">
                <a:moveTo>
                  <a:pt x="19050" y="4345570"/>
                </a:moveTo>
                <a:lnTo>
                  <a:pt x="11637" y="4347067"/>
                </a:lnTo>
                <a:lnTo>
                  <a:pt x="5581" y="4351150"/>
                </a:lnTo>
                <a:lnTo>
                  <a:pt x="1497" y="4357205"/>
                </a:lnTo>
                <a:lnTo>
                  <a:pt x="0" y="4364658"/>
                </a:lnTo>
                <a:lnTo>
                  <a:pt x="1497" y="4372073"/>
                </a:lnTo>
                <a:lnTo>
                  <a:pt x="5581" y="4378128"/>
                </a:lnTo>
                <a:lnTo>
                  <a:pt x="11637" y="4382211"/>
                </a:lnTo>
                <a:lnTo>
                  <a:pt x="19050" y="4383708"/>
                </a:lnTo>
                <a:lnTo>
                  <a:pt x="26468" y="4382211"/>
                </a:lnTo>
                <a:lnTo>
                  <a:pt x="32523" y="4378128"/>
                </a:lnTo>
                <a:lnTo>
                  <a:pt x="36603" y="4372073"/>
                </a:lnTo>
                <a:lnTo>
                  <a:pt x="38100" y="4364620"/>
                </a:lnTo>
                <a:lnTo>
                  <a:pt x="36603" y="4357205"/>
                </a:lnTo>
                <a:lnTo>
                  <a:pt x="32523" y="4351150"/>
                </a:lnTo>
                <a:lnTo>
                  <a:pt x="26468" y="4347067"/>
                </a:lnTo>
                <a:lnTo>
                  <a:pt x="19050" y="4345570"/>
                </a:lnTo>
                <a:close/>
              </a:path>
              <a:path w="38100" h="4765040">
                <a:moveTo>
                  <a:pt x="19050" y="4421808"/>
                </a:moveTo>
                <a:lnTo>
                  <a:pt x="11637" y="4423305"/>
                </a:lnTo>
                <a:lnTo>
                  <a:pt x="5581" y="4427387"/>
                </a:lnTo>
                <a:lnTo>
                  <a:pt x="1497" y="4433443"/>
                </a:lnTo>
                <a:lnTo>
                  <a:pt x="0" y="4440896"/>
                </a:lnTo>
                <a:lnTo>
                  <a:pt x="1497" y="4448311"/>
                </a:lnTo>
                <a:lnTo>
                  <a:pt x="5581" y="4454366"/>
                </a:lnTo>
                <a:lnTo>
                  <a:pt x="11637" y="4458449"/>
                </a:lnTo>
                <a:lnTo>
                  <a:pt x="19050" y="4459946"/>
                </a:lnTo>
                <a:lnTo>
                  <a:pt x="26468" y="4458449"/>
                </a:lnTo>
                <a:lnTo>
                  <a:pt x="32523" y="4454366"/>
                </a:lnTo>
                <a:lnTo>
                  <a:pt x="36603" y="4448311"/>
                </a:lnTo>
                <a:lnTo>
                  <a:pt x="38100" y="4440858"/>
                </a:lnTo>
                <a:lnTo>
                  <a:pt x="36603" y="4433443"/>
                </a:lnTo>
                <a:lnTo>
                  <a:pt x="32523" y="4427387"/>
                </a:lnTo>
                <a:lnTo>
                  <a:pt x="26468" y="4423305"/>
                </a:lnTo>
                <a:lnTo>
                  <a:pt x="19050" y="4421808"/>
                </a:lnTo>
                <a:close/>
              </a:path>
              <a:path w="38100" h="4765040">
                <a:moveTo>
                  <a:pt x="19050" y="4498046"/>
                </a:moveTo>
                <a:lnTo>
                  <a:pt x="11637" y="4499543"/>
                </a:lnTo>
                <a:lnTo>
                  <a:pt x="5581" y="4503626"/>
                </a:lnTo>
                <a:lnTo>
                  <a:pt x="1497" y="4509681"/>
                </a:lnTo>
                <a:lnTo>
                  <a:pt x="0" y="4517134"/>
                </a:lnTo>
                <a:lnTo>
                  <a:pt x="1497" y="4524549"/>
                </a:lnTo>
                <a:lnTo>
                  <a:pt x="5581" y="4530604"/>
                </a:lnTo>
                <a:lnTo>
                  <a:pt x="11637" y="4534687"/>
                </a:lnTo>
                <a:lnTo>
                  <a:pt x="19050" y="4536184"/>
                </a:lnTo>
                <a:lnTo>
                  <a:pt x="26468" y="4534687"/>
                </a:lnTo>
                <a:lnTo>
                  <a:pt x="32523" y="4530604"/>
                </a:lnTo>
                <a:lnTo>
                  <a:pt x="36603" y="4524549"/>
                </a:lnTo>
                <a:lnTo>
                  <a:pt x="38100" y="4517096"/>
                </a:lnTo>
                <a:lnTo>
                  <a:pt x="36603" y="4509681"/>
                </a:lnTo>
                <a:lnTo>
                  <a:pt x="32523" y="4503626"/>
                </a:lnTo>
                <a:lnTo>
                  <a:pt x="26468" y="4499543"/>
                </a:lnTo>
                <a:lnTo>
                  <a:pt x="19050" y="4498046"/>
                </a:lnTo>
                <a:close/>
              </a:path>
              <a:path w="38100" h="4765040">
                <a:moveTo>
                  <a:pt x="19050" y="4574284"/>
                </a:moveTo>
                <a:lnTo>
                  <a:pt x="11637" y="4575781"/>
                </a:lnTo>
                <a:lnTo>
                  <a:pt x="5581" y="4579863"/>
                </a:lnTo>
                <a:lnTo>
                  <a:pt x="1497" y="4585919"/>
                </a:lnTo>
                <a:lnTo>
                  <a:pt x="0" y="4593372"/>
                </a:lnTo>
                <a:lnTo>
                  <a:pt x="1497" y="4600787"/>
                </a:lnTo>
                <a:lnTo>
                  <a:pt x="5581" y="4606843"/>
                </a:lnTo>
                <a:lnTo>
                  <a:pt x="11637" y="4610925"/>
                </a:lnTo>
                <a:lnTo>
                  <a:pt x="19050" y="4612422"/>
                </a:lnTo>
                <a:lnTo>
                  <a:pt x="26468" y="4610925"/>
                </a:lnTo>
                <a:lnTo>
                  <a:pt x="32523" y="4606843"/>
                </a:lnTo>
                <a:lnTo>
                  <a:pt x="36603" y="4600787"/>
                </a:lnTo>
                <a:lnTo>
                  <a:pt x="38100" y="4593334"/>
                </a:lnTo>
                <a:lnTo>
                  <a:pt x="36603" y="4585919"/>
                </a:lnTo>
                <a:lnTo>
                  <a:pt x="32523" y="4579863"/>
                </a:lnTo>
                <a:lnTo>
                  <a:pt x="26468" y="4575781"/>
                </a:lnTo>
                <a:lnTo>
                  <a:pt x="19050" y="4574284"/>
                </a:lnTo>
                <a:close/>
              </a:path>
              <a:path w="38100" h="4765040">
                <a:moveTo>
                  <a:pt x="19050" y="4650522"/>
                </a:moveTo>
                <a:lnTo>
                  <a:pt x="11637" y="4652019"/>
                </a:lnTo>
                <a:lnTo>
                  <a:pt x="5581" y="4656102"/>
                </a:lnTo>
                <a:lnTo>
                  <a:pt x="1497" y="4662157"/>
                </a:lnTo>
                <a:lnTo>
                  <a:pt x="0" y="4669609"/>
                </a:lnTo>
                <a:lnTo>
                  <a:pt x="1497" y="4677025"/>
                </a:lnTo>
                <a:lnTo>
                  <a:pt x="5581" y="4683080"/>
                </a:lnTo>
                <a:lnTo>
                  <a:pt x="11637" y="4687162"/>
                </a:lnTo>
                <a:lnTo>
                  <a:pt x="19050" y="4688659"/>
                </a:lnTo>
                <a:lnTo>
                  <a:pt x="26468" y="4687162"/>
                </a:lnTo>
                <a:lnTo>
                  <a:pt x="32523" y="4683080"/>
                </a:lnTo>
                <a:lnTo>
                  <a:pt x="36603" y="4677025"/>
                </a:lnTo>
                <a:lnTo>
                  <a:pt x="38100" y="4669572"/>
                </a:lnTo>
                <a:lnTo>
                  <a:pt x="36603" y="4662157"/>
                </a:lnTo>
                <a:lnTo>
                  <a:pt x="32523" y="4656102"/>
                </a:lnTo>
                <a:lnTo>
                  <a:pt x="26468" y="4652019"/>
                </a:lnTo>
                <a:lnTo>
                  <a:pt x="19050" y="4650522"/>
                </a:lnTo>
                <a:close/>
              </a:path>
              <a:path w="38100" h="4765040">
                <a:moveTo>
                  <a:pt x="19050" y="4726760"/>
                </a:moveTo>
                <a:lnTo>
                  <a:pt x="11637" y="4728258"/>
                </a:lnTo>
                <a:lnTo>
                  <a:pt x="5581" y="4732340"/>
                </a:lnTo>
                <a:lnTo>
                  <a:pt x="1497" y="4738395"/>
                </a:lnTo>
                <a:lnTo>
                  <a:pt x="0" y="4745849"/>
                </a:lnTo>
                <a:lnTo>
                  <a:pt x="1497" y="4753264"/>
                </a:lnTo>
                <a:lnTo>
                  <a:pt x="5581" y="4759319"/>
                </a:lnTo>
                <a:lnTo>
                  <a:pt x="11637" y="4763401"/>
                </a:lnTo>
                <a:lnTo>
                  <a:pt x="19050" y="4764899"/>
                </a:lnTo>
                <a:lnTo>
                  <a:pt x="26468" y="4763401"/>
                </a:lnTo>
                <a:lnTo>
                  <a:pt x="32523" y="4759319"/>
                </a:lnTo>
                <a:lnTo>
                  <a:pt x="36603" y="4753264"/>
                </a:lnTo>
                <a:lnTo>
                  <a:pt x="38100" y="4745810"/>
                </a:lnTo>
                <a:lnTo>
                  <a:pt x="36603" y="4738395"/>
                </a:lnTo>
                <a:lnTo>
                  <a:pt x="32523" y="4732340"/>
                </a:lnTo>
                <a:lnTo>
                  <a:pt x="26468" y="4728258"/>
                </a:lnTo>
                <a:lnTo>
                  <a:pt x="19050" y="4726760"/>
                </a:lnTo>
                <a:close/>
              </a:path>
            </a:pathLst>
          </a:custGeom>
          <a:solidFill>
            <a:srgbClr val="898989"/>
          </a:solidFill>
        </p:spPr>
        <p:txBody>
          <a:bodyPr wrap="square" lIns="0" tIns="0" rIns="0" bIns="0" rtlCol="0"/>
          <a:lstStyle/>
          <a:p>
            <a:endParaRPr/>
          </a:p>
        </p:txBody>
      </p:sp>
      <p:grpSp>
        <p:nvGrpSpPr>
          <p:cNvPr id="23" name="object 23"/>
          <p:cNvGrpSpPr/>
          <p:nvPr/>
        </p:nvGrpSpPr>
        <p:grpSpPr>
          <a:xfrm>
            <a:off x="443000" y="1965998"/>
            <a:ext cx="5237480" cy="4845050"/>
            <a:chOff x="443000" y="1965998"/>
            <a:chExt cx="5237480" cy="4845050"/>
          </a:xfrm>
        </p:grpSpPr>
        <p:sp>
          <p:nvSpPr>
            <p:cNvPr id="24" name="object 24"/>
            <p:cNvSpPr/>
            <p:nvPr/>
          </p:nvSpPr>
          <p:spPr>
            <a:xfrm>
              <a:off x="443000" y="1965998"/>
              <a:ext cx="5237480" cy="4845050"/>
            </a:xfrm>
            <a:custGeom>
              <a:avLst/>
              <a:gdLst/>
              <a:ahLst/>
              <a:cxnLst/>
              <a:rect l="l" t="t" r="r" b="b"/>
              <a:pathLst>
                <a:path w="5237480" h="4845050">
                  <a:moveTo>
                    <a:pt x="5237366" y="0"/>
                  </a:moveTo>
                  <a:lnTo>
                    <a:pt x="0" y="0"/>
                  </a:lnTo>
                  <a:lnTo>
                    <a:pt x="0" y="4844972"/>
                  </a:lnTo>
                  <a:lnTo>
                    <a:pt x="5237366" y="4844972"/>
                  </a:lnTo>
                  <a:lnTo>
                    <a:pt x="5237366" y="0"/>
                  </a:lnTo>
                  <a:close/>
                </a:path>
              </a:pathLst>
            </a:custGeom>
            <a:solidFill>
              <a:srgbClr val="2E3334">
                <a:alpha val="59999"/>
              </a:srgbClr>
            </a:solidFill>
          </p:spPr>
          <p:txBody>
            <a:bodyPr wrap="square" lIns="0" tIns="0" rIns="0" bIns="0" rtlCol="0"/>
            <a:lstStyle/>
            <a:p>
              <a:endParaRPr/>
            </a:p>
          </p:txBody>
        </p:sp>
        <p:sp>
          <p:nvSpPr>
            <p:cNvPr id="25" name="object 25"/>
            <p:cNvSpPr/>
            <p:nvPr/>
          </p:nvSpPr>
          <p:spPr>
            <a:xfrm>
              <a:off x="795860" y="2935643"/>
              <a:ext cx="756285" cy="756285"/>
            </a:xfrm>
            <a:custGeom>
              <a:avLst/>
              <a:gdLst/>
              <a:ahLst/>
              <a:cxnLst/>
              <a:rect l="l" t="t" r="r" b="b"/>
              <a:pathLst>
                <a:path w="756285" h="756285">
                  <a:moveTo>
                    <a:pt x="378000" y="0"/>
                  </a:moveTo>
                  <a:lnTo>
                    <a:pt x="330584" y="2945"/>
                  </a:lnTo>
                  <a:lnTo>
                    <a:pt x="284926" y="11544"/>
                  </a:lnTo>
                  <a:lnTo>
                    <a:pt x="241380" y="25444"/>
                  </a:lnTo>
                  <a:lnTo>
                    <a:pt x="200300" y="44289"/>
                  </a:lnTo>
                  <a:lnTo>
                    <a:pt x="162040" y="67726"/>
                  </a:lnTo>
                  <a:lnTo>
                    <a:pt x="126955" y="95400"/>
                  </a:lnTo>
                  <a:lnTo>
                    <a:pt x="95398" y="126957"/>
                  </a:lnTo>
                  <a:lnTo>
                    <a:pt x="67725" y="162042"/>
                  </a:lnTo>
                  <a:lnTo>
                    <a:pt x="44288" y="200302"/>
                  </a:lnTo>
                  <a:lnTo>
                    <a:pt x="25443" y="241383"/>
                  </a:lnTo>
                  <a:lnTo>
                    <a:pt x="11544" y="284929"/>
                  </a:lnTo>
                  <a:lnTo>
                    <a:pt x="2945" y="330587"/>
                  </a:lnTo>
                  <a:lnTo>
                    <a:pt x="0" y="378002"/>
                  </a:lnTo>
                  <a:lnTo>
                    <a:pt x="2945" y="425418"/>
                  </a:lnTo>
                  <a:lnTo>
                    <a:pt x="11544" y="471076"/>
                  </a:lnTo>
                  <a:lnTo>
                    <a:pt x="25443" y="514622"/>
                  </a:lnTo>
                  <a:lnTo>
                    <a:pt x="44288" y="555702"/>
                  </a:lnTo>
                  <a:lnTo>
                    <a:pt x="67725" y="593962"/>
                  </a:lnTo>
                  <a:lnTo>
                    <a:pt x="95398" y="629048"/>
                  </a:lnTo>
                  <a:lnTo>
                    <a:pt x="126955" y="660605"/>
                  </a:lnTo>
                  <a:lnTo>
                    <a:pt x="162040" y="688279"/>
                  </a:lnTo>
                  <a:lnTo>
                    <a:pt x="200300" y="711716"/>
                  </a:lnTo>
                  <a:lnTo>
                    <a:pt x="241380" y="730561"/>
                  </a:lnTo>
                  <a:lnTo>
                    <a:pt x="284926" y="744460"/>
                  </a:lnTo>
                  <a:lnTo>
                    <a:pt x="330584" y="753060"/>
                  </a:lnTo>
                  <a:lnTo>
                    <a:pt x="378000" y="756005"/>
                  </a:lnTo>
                  <a:lnTo>
                    <a:pt x="425415" y="753060"/>
                  </a:lnTo>
                  <a:lnTo>
                    <a:pt x="471073" y="744460"/>
                  </a:lnTo>
                  <a:lnTo>
                    <a:pt x="514619" y="730561"/>
                  </a:lnTo>
                  <a:lnTo>
                    <a:pt x="555700" y="711716"/>
                  </a:lnTo>
                  <a:lnTo>
                    <a:pt x="593960" y="688279"/>
                  </a:lnTo>
                  <a:lnTo>
                    <a:pt x="629045" y="660605"/>
                  </a:lnTo>
                  <a:lnTo>
                    <a:pt x="660602" y="629048"/>
                  </a:lnTo>
                  <a:lnTo>
                    <a:pt x="688276" y="593962"/>
                  </a:lnTo>
                  <a:lnTo>
                    <a:pt x="711713" y="555702"/>
                  </a:lnTo>
                  <a:lnTo>
                    <a:pt x="730558" y="514622"/>
                  </a:lnTo>
                  <a:lnTo>
                    <a:pt x="744458" y="471076"/>
                  </a:lnTo>
                  <a:lnTo>
                    <a:pt x="753057" y="425418"/>
                  </a:lnTo>
                  <a:lnTo>
                    <a:pt x="756003" y="378002"/>
                  </a:lnTo>
                  <a:lnTo>
                    <a:pt x="753057" y="330587"/>
                  </a:lnTo>
                  <a:lnTo>
                    <a:pt x="744458" y="284929"/>
                  </a:lnTo>
                  <a:lnTo>
                    <a:pt x="730558" y="241383"/>
                  </a:lnTo>
                  <a:lnTo>
                    <a:pt x="711713" y="200302"/>
                  </a:lnTo>
                  <a:lnTo>
                    <a:pt x="688276" y="162042"/>
                  </a:lnTo>
                  <a:lnTo>
                    <a:pt x="660602" y="126957"/>
                  </a:lnTo>
                  <a:lnTo>
                    <a:pt x="629045" y="95400"/>
                  </a:lnTo>
                  <a:lnTo>
                    <a:pt x="593960" y="67726"/>
                  </a:lnTo>
                  <a:lnTo>
                    <a:pt x="555700" y="44289"/>
                  </a:lnTo>
                  <a:lnTo>
                    <a:pt x="514619" y="25444"/>
                  </a:lnTo>
                  <a:lnTo>
                    <a:pt x="471073" y="11544"/>
                  </a:lnTo>
                  <a:lnTo>
                    <a:pt x="425415" y="2945"/>
                  </a:lnTo>
                  <a:lnTo>
                    <a:pt x="378000" y="0"/>
                  </a:lnTo>
                  <a:close/>
                </a:path>
              </a:pathLst>
            </a:custGeom>
            <a:solidFill>
              <a:srgbClr val="8BB7CD"/>
            </a:solidFill>
          </p:spPr>
          <p:txBody>
            <a:bodyPr wrap="square" lIns="0" tIns="0" rIns="0" bIns="0" rtlCol="0"/>
            <a:lstStyle/>
            <a:p>
              <a:endParaRPr/>
            </a:p>
          </p:txBody>
        </p:sp>
      </p:grpSp>
      <p:sp>
        <p:nvSpPr>
          <p:cNvPr id="26" name="object 26"/>
          <p:cNvSpPr txBox="1"/>
          <p:nvPr/>
        </p:nvSpPr>
        <p:spPr>
          <a:xfrm>
            <a:off x="963517" y="2957066"/>
            <a:ext cx="421005" cy="635000"/>
          </a:xfrm>
          <a:prstGeom prst="rect">
            <a:avLst/>
          </a:prstGeom>
        </p:spPr>
        <p:txBody>
          <a:bodyPr vert="horz" wrap="square" lIns="0" tIns="12700" rIns="0" bIns="0" rtlCol="0">
            <a:spAutoFit/>
          </a:bodyPr>
          <a:lstStyle/>
          <a:p>
            <a:pPr marL="12700">
              <a:lnSpc>
                <a:spcPct val="100000"/>
              </a:lnSpc>
              <a:spcBef>
                <a:spcPts val="100"/>
              </a:spcBef>
            </a:pPr>
            <a:r>
              <a:rPr sz="4000" dirty="0">
                <a:solidFill>
                  <a:srgbClr val="FFFFFF"/>
                </a:solidFill>
                <a:latin typeface="Arial Black"/>
                <a:cs typeface="Arial Black"/>
              </a:rPr>
              <a:t>A</a:t>
            </a:r>
            <a:endParaRPr sz="4000">
              <a:latin typeface="Arial Black"/>
              <a:cs typeface="Arial Black"/>
            </a:endParaRPr>
          </a:p>
        </p:txBody>
      </p:sp>
      <p:sp>
        <p:nvSpPr>
          <p:cNvPr id="27" name="object 27"/>
          <p:cNvSpPr txBox="1"/>
          <p:nvPr/>
        </p:nvSpPr>
        <p:spPr>
          <a:xfrm>
            <a:off x="1755571" y="3102355"/>
            <a:ext cx="1211580" cy="391160"/>
          </a:xfrm>
          <a:prstGeom prst="rect">
            <a:avLst/>
          </a:prstGeom>
        </p:spPr>
        <p:txBody>
          <a:bodyPr vert="horz" wrap="square" lIns="0" tIns="12700" rIns="0" bIns="0" rtlCol="0">
            <a:spAutoFit/>
          </a:bodyPr>
          <a:lstStyle/>
          <a:p>
            <a:pPr marL="12700">
              <a:lnSpc>
                <a:spcPct val="100000"/>
              </a:lnSpc>
              <a:spcBef>
                <a:spcPts val="100"/>
              </a:spcBef>
            </a:pPr>
            <a:r>
              <a:rPr sz="2400" b="1" dirty="0">
                <a:solidFill>
                  <a:srgbClr val="FFFFFF"/>
                </a:solidFill>
                <a:latin typeface="Arial"/>
                <a:cs typeface="Arial"/>
              </a:rPr>
              <a:t>A</a:t>
            </a:r>
            <a:r>
              <a:rPr sz="2400" b="1" spc="-10" dirty="0">
                <a:solidFill>
                  <a:srgbClr val="FFFFFF"/>
                </a:solidFill>
                <a:latin typeface="Arial"/>
                <a:cs typeface="Arial"/>
              </a:rPr>
              <a:t>I</a:t>
            </a:r>
            <a:r>
              <a:rPr sz="2400" b="1" spc="-40" dirty="0">
                <a:solidFill>
                  <a:srgbClr val="FFFFFF"/>
                </a:solidFill>
                <a:latin typeface="Arial"/>
                <a:cs typeface="Arial"/>
              </a:rPr>
              <a:t>R</a:t>
            </a:r>
            <a:r>
              <a:rPr sz="2400" b="1" spc="-140" dirty="0">
                <a:solidFill>
                  <a:srgbClr val="FFFFFF"/>
                </a:solidFill>
                <a:latin typeface="Arial"/>
                <a:cs typeface="Arial"/>
              </a:rPr>
              <a:t>W</a:t>
            </a:r>
            <a:r>
              <a:rPr sz="2400" b="1" spc="-220" dirty="0">
                <a:solidFill>
                  <a:srgbClr val="FFFFFF"/>
                </a:solidFill>
                <a:latin typeface="Arial"/>
                <a:cs typeface="Arial"/>
              </a:rPr>
              <a:t>A</a:t>
            </a:r>
            <a:r>
              <a:rPr sz="2400" b="1" dirty="0">
                <a:solidFill>
                  <a:srgbClr val="FFFFFF"/>
                </a:solidFill>
                <a:latin typeface="Arial"/>
                <a:cs typeface="Arial"/>
              </a:rPr>
              <a:t>Y</a:t>
            </a:r>
            <a:endParaRPr sz="2400" dirty="0">
              <a:latin typeface="Arial"/>
              <a:cs typeface="Arial"/>
            </a:endParaRPr>
          </a:p>
        </p:txBody>
      </p:sp>
      <p:sp>
        <p:nvSpPr>
          <p:cNvPr id="28" name="object 28"/>
          <p:cNvSpPr/>
          <p:nvPr/>
        </p:nvSpPr>
        <p:spPr>
          <a:xfrm>
            <a:off x="248339" y="3129140"/>
            <a:ext cx="389890" cy="452120"/>
          </a:xfrm>
          <a:custGeom>
            <a:avLst/>
            <a:gdLst/>
            <a:ahLst/>
            <a:cxnLst/>
            <a:rect l="l" t="t" r="r" b="b"/>
            <a:pathLst>
              <a:path w="389890" h="452120">
                <a:moveTo>
                  <a:pt x="0" y="0"/>
                </a:moveTo>
                <a:lnTo>
                  <a:pt x="0" y="451612"/>
                </a:lnTo>
                <a:lnTo>
                  <a:pt x="389321" y="225805"/>
                </a:lnTo>
                <a:lnTo>
                  <a:pt x="0" y="0"/>
                </a:lnTo>
                <a:close/>
              </a:path>
            </a:pathLst>
          </a:custGeom>
          <a:solidFill>
            <a:srgbClr val="FFFFFF"/>
          </a:solidFill>
        </p:spPr>
        <p:txBody>
          <a:bodyPr wrap="square" lIns="0" tIns="0" rIns="0" bIns="0" rtlCol="0"/>
          <a:lstStyle/>
          <a:p>
            <a:endParaRPr/>
          </a:p>
        </p:txBody>
      </p:sp>
      <p:sp>
        <p:nvSpPr>
          <p:cNvPr id="29" name="object 29"/>
          <p:cNvSpPr/>
          <p:nvPr/>
        </p:nvSpPr>
        <p:spPr>
          <a:xfrm>
            <a:off x="6511520" y="1422300"/>
            <a:ext cx="5237480" cy="4546600"/>
          </a:xfrm>
          <a:custGeom>
            <a:avLst/>
            <a:gdLst/>
            <a:ahLst/>
            <a:cxnLst/>
            <a:rect l="l" t="t" r="r" b="b"/>
            <a:pathLst>
              <a:path w="5237480" h="4546600">
                <a:moveTo>
                  <a:pt x="5237365" y="0"/>
                </a:moveTo>
                <a:lnTo>
                  <a:pt x="0" y="0"/>
                </a:lnTo>
                <a:lnTo>
                  <a:pt x="0" y="4546168"/>
                </a:lnTo>
                <a:lnTo>
                  <a:pt x="5237365" y="4546168"/>
                </a:lnTo>
                <a:lnTo>
                  <a:pt x="5237365" y="0"/>
                </a:lnTo>
                <a:close/>
              </a:path>
            </a:pathLst>
          </a:custGeom>
          <a:solidFill>
            <a:srgbClr val="2E3334">
              <a:alpha val="59999"/>
            </a:srgbClr>
          </a:solidFill>
        </p:spPr>
        <p:txBody>
          <a:bodyPr wrap="square" lIns="0" tIns="0" rIns="0" bIns="0" rtlCol="0"/>
          <a:lstStyle/>
          <a:p>
            <a:endParaRPr/>
          </a:p>
        </p:txBody>
      </p:sp>
      <p:sp>
        <p:nvSpPr>
          <p:cNvPr id="30" name="object 3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solidFill>
                  <a:srgbClr val="767171"/>
                </a:solidFill>
              </a:rPr>
              <a:t>#</a:t>
            </a:r>
            <a:r>
              <a:rPr spc="-40" dirty="0">
                <a:solidFill>
                  <a:srgbClr val="767171"/>
                </a:solidFill>
              </a:rPr>
              <a:t>T</a:t>
            </a:r>
            <a:r>
              <a:rPr spc="-35" dirty="0">
                <a:solidFill>
                  <a:srgbClr val="767171"/>
                </a:solidFill>
              </a:rPr>
              <a:t>CCC</a:t>
            </a:r>
            <a:r>
              <a:rPr spc="-20" dirty="0">
                <a:solidFill>
                  <a:srgbClr val="767171"/>
                </a:solidFill>
              </a:rPr>
              <a:t>-</a:t>
            </a:r>
            <a:r>
              <a:rPr spc="-35" dirty="0">
                <a:solidFill>
                  <a:srgbClr val="767171"/>
                </a:solidFill>
              </a:rPr>
              <a:t>CPP</a:t>
            </a:r>
            <a:r>
              <a:rPr spc="-20" dirty="0">
                <a:solidFill>
                  <a:srgbClr val="767171"/>
                </a:solidFill>
              </a:rPr>
              <a:t>-</a:t>
            </a:r>
            <a:r>
              <a:rPr spc="-35" dirty="0">
                <a:solidFill>
                  <a:srgbClr val="767171"/>
                </a:solidFill>
              </a:rPr>
              <a:t>PPT</a:t>
            </a:r>
            <a:r>
              <a:rPr spc="-20" dirty="0">
                <a:solidFill>
                  <a:srgbClr val="767171"/>
                </a:solidFill>
              </a:rPr>
              <a:t>-</a:t>
            </a:r>
            <a:r>
              <a:rPr spc="-25" dirty="0">
                <a:solidFill>
                  <a:srgbClr val="767171"/>
                </a:solidFill>
              </a:rPr>
              <a:t>0</a:t>
            </a:r>
            <a:r>
              <a:rPr dirty="0">
                <a:solidFill>
                  <a:srgbClr val="767171"/>
                </a:solidFill>
              </a:rPr>
              <a:t>7 </a:t>
            </a:r>
            <a:r>
              <a:rPr spc="-65" dirty="0">
                <a:solidFill>
                  <a:srgbClr val="767171"/>
                </a:solidFill>
              </a:rPr>
              <a:t> </a:t>
            </a:r>
            <a:r>
              <a:rPr spc="-25" dirty="0">
                <a:solidFill>
                  <a:srgbClr val="767171"/>
                </a:solidFill>
              </a:rPr>
              <a:t>0</a:t>
            </a:r>
            <a:r>
              <a:rPr dirty="0">
                <a:solidFill>
                  <a:srgbClr val="767171"/>
                </a:solidFill>
              </a:rPr>
              <a:t>2</a:t>
            </a:r>
            <a:r>
              <a:rPr spc="-45" dirty="0">
                <a:solidFill>
                  <a:srgbClr val="767171"/>
                </a:solidFill>
              </a:rPr>
              <a:t> </a:t>
            </a:r>
            <a:r>
              <a:rPr spc="-30" dirty="0">
                <a:solidFill>
                  <a:srgbClr val="767171"/>
                </a:solidFill>
              </a:rPr>
              <a:t>J</a:t>
            </a:r>
            <a:r>
              <a:rPr spc="-35" dirty="0">
                <a:solidFill>
                  <a:srgbClr val="767171"/>
                </a:solidFill>
              </a:rPr>
              <a:t>A</a:t>
            </a:r>
            <a:r>
              <a:rPr dirty="0">
                <a:solidFill>
                  <a:srgbClr val="767171"/>
                </a:solidFill>
              </a:rPr>
              <a:t>N</a:t>
            </a:r>
            <a:r>
              <a:rPr spc="-55" dirty="0">
                <a:solidFill>
                  <a:srgbClr val="767171"/>
                </a:solidFill>
              </a:rPr>
              <a:t> </a:t>
            </a:r>
            <a:r>
              <a:rPr spc="-25" dirty="0">
                <a:solidFill>
                  <a:srgbClr val="767171"/>
                </a:solidFill>
              </a:rPr>
              <a:t>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069" y="255193"/>
            <a:ext cx="1173007" cy="656424"/>
          </a:xfrm>
          <a:prstGeom prst="rect">
            <a:avLst/>
          </a:prstGeom>
        </p:spPr>
      </p:pic>
      <p:sp>
        <p:nvSpPr>
          <p:cNvPr id="4" name="object 4"/>
          <p:cNvSpPr txBox="1">
            <a:spLocks noGrp="1"/>
          </p:cNvSpPr>
          <p:nvPr>
            <p:ph type="title"/>
          </p:nvPr>
        </p:nvSpPr>
        <p:spPr>
          <a:xfrm>
            <a:off x="1773262" y="822452"/>
            <a:ext cx="8882380" cy="574040"/>
          </a:xfrm>
          <a:prstGeom prst="rect">
            <a:avLst/>
          </a:prstGeom>
        </p:spPr>
        <p:txBody>
          <a:bodyPr vert="horz" wrap="square" lIns="0" tIns="12700" rIns="0" bIns="0" rtlCol="0">
            <a:spAutoFit/>
          </a:bodyPr>
          <a:lstStyle/>
          <a:p>
            <a:pPr marL="12700">
              <a:lnSpc>
                <a:spcPct val="100000"/>
              </a:lnSpc>
              <a:spcBef>
                <a:spcPts val="100"/>
              </a:spcBef>
            </a:pPr>
            <a:r>
              <a:rPr spc="-100" dirty="0"/>
              <a:t>AIRWAY </a:t>
            </a:r>
            <a:r>
              <a:rPr spc="-5" dirty="0">
                <a:solidFill>
                  <a:srgbClr val="BC8642"/>
                </a:solidFill>
              </a:rPr>
              <a:t>MANAGEMENT</a:t>
            </a:r>
            <a:r>
              <a:rPr spc="-30" dirty="0">
                <a:solidFill>
                  <a:srgbClr val="BC8642"/>
                </a:solidFill>
              </a:rPr>
              <a:t> </a:t>
            </a:r>
            <a:r>
              <a:rPr spc="-5" dirty="0"/>
              <a:t>INTRODUCTION</a:t>
            </a:r>
          </a:p>
        </p:txBody>
      </p:sp>
      <p:sp>
        <p:nvSpPr>
          <p:cNvPr id="5" name="object 5"/>
          <p:cNvSpPr txBox="1"/>
          <p:nvPr/>
        </p:nvSpPr>
        <p:spPr>
          <a:xfrm>
            <a:off x="6641693" y="1785620"/>
            <a:ext cx="4954905" cy="2981960"/>
          </a:xfrm>
          <a:prstGeom prst="rect">
            <a:avLst/>
          </a:prstGeom>
        </p:spPr>
        <p:txBody>
          <a:bodyPr vert="horz" wrap="square" lIns="0" tIns="9525" rIns="0" bIns="0" rtlCol="0">
            <a:spAutoFit/>
          </a:bodyPr>
          <a:lstStyle/>
          <a:p>
            <a:pPr marL="12700" marR="5080">
              <a:lnSpc>
                <a:spcPct val="100800"/>
              </a:lnSpc>
              <a:spcBef>
                <a:spcPts val="75"/>
              </a:spcBef>
            </a:pPr>
            <a:r>
              <a:rPr sz="2400" spc="-5" dirty="0">
                <a:latin typeface="Arial MT"/>
                <a:cs typeface="Arial MT"/>
              </a:rPr>
              <a:t>Airway obstruction</a:t>
            </a:r>
            <a:r>
              <a:rPr sz="2400" dirty="0">
                <a:latin typeface="Arial MT"/>
                <a:cs typeface="Arial MT"/>
              </a:rPr>
              <a:t> on </a:t>
            </a:r>
            <a:r>
              <a:rPr sz="2400" spc="-5" dirty="0">
                <a:latin typeface="Arial MT"/>
                <a:cs typeface="Arial MT"/>
              </a:rPr>
              <a:t>the battlefield </a:t>
            </a:r>
            <a:r>
              <a:rPr sz="2400" dirty="0">
                <a:latin typeface="Arial MT"/>
                <a:cs typeface="Arial MT"/>
              </a:rPr>
              <a:t> is</a:t>
            </a:r>
            <a:r>
              <a:rPr sz="2400" spc="-15" dirty="0">
                <a:latin typeface="Arial MT"/>
                <a:cs typeface="Arial MT"/>
              </a:rPr>
              <a:t> </a:t>
            </a:r>
            <a:r>
              <a:rPr sz="2400" spc="-5" dirty="0">
                <a:latin typeface="Arial MT"/>
                <a:cs typeface="Arial MT"/>
              </a:rPr>
              <a:t>often</a:t>
            </a:r>
            <a:r>
              <a:rPr sz="2400" spc="-10" dirty="0">
                <a:latin typeface="Arial MT"/>
                <a:cs typeface="Arial MT"/>
              </a:rPr>
              <a:t> </a:t>
            </a:r>
            <a:r>
              <a:rPr sz="2400" dirty="0">
                <a:latin typeface="Arial MT"/>
                <a:cs typeface="Arial MT"/>
              </a:rPr>
              <a:t>due</a:t>
            </a:r>
            <a:r>
              <a:rPr sz="2400" spc="-15" dirty="0">
                <a:latin typeface="Arial MT"/>
                <a:cs typeface="Arial MT"/>
              </a:rPr>
              <a:t> </a:t>
            </a:r>
            <a:r>
              <a:rPr sz="2400" spc="-5" dirty="0">
                <a:latin typeface="Arial MT"/>
                <a:cs typeface="Arial MT"/>
              </a:rPr>
              <a:t>to</a:t>
            </a:r>
            <a:r>
              <a:rPr sz="2400" spc="-10" dirty="0">
                <a:latin typeface="Arial MT"/>
                <a:cs typeface="Arial MT"/>
              </a:rPr>
              <a:t> </a:t>
            </a:r>
            <a:r>
              <a:rPr sz="2400" b="1" spc="-5" dirty="0">
                <a:latin typeface="Arial"/>
                <a:cs typeface="Arial"/>
              </a:rPr>
              <a:t>maxillofacial</a:t>
            </a:r>
            <a:r>
              <a:rPr sz="2400" b="1" spc="-20" dirty="0">
                <a:latin typeface="Arial"/>
                <a:cs typeface="Arial"/>
              </a:rPr>
              <a:t> </a:t>
            </a:r>
            <a:r>
              <a:rPr sz="2400" b="1" spc="-5" dirty="0">
                <a:latin typeface="Arial"/>
                <a:cs typeface="Arial"/>
              </a:rPr>
              <a:t>trauma</a:t>
            </a:r>
            <a:endParaRPr sz="2400">
              <a:latin typeface="Arial"/>
              <a:cs typeface="Arial"/>
            </a:endParaRPr>
          </a:p>
          <a:p>
            <a:pPr marL="226060" marR="211454">
              <a:lnSpc>
                <a:spcPct val="99400"/>
              </a:lnSpc>
              <a:spcBef>
                <a:spcPts val="1455"/>
              </a:spcBef>
            </a:pPr>
            <a:r>
              <a:rPr sz="1800" b="1" spc="-5" dirty="0">
                <a:latin typeface="Arial"/>
                <a:cs typeface="Arial"/>
              </a:rPr>
              <a:t>Unconscious </a:t>
            </a:r>
            <a:r>
              <a:rPr sz="1800" spc="-5" dirty="0">
                <a:latin typeface="Arial MT"/>
                <a:cs typeface="Arial MT"/>
              </a:rPr>
              <a:t>casualties can</a:t>
            </a:r>
            <a:r>
              <a:rPr sz="1800" dirty="0">
                <a:latin typeface="Arial MT"/>
                <a:cs typeface="Arial MT"/>
              </a:rPr>
              <a:t> </a:t>
            </a:r>
            <a:r>
              <a:rPr sz="1800" spc="-5" dirty="0">
                <a:latin typeface="Arial MT"/>
                <a:cs typeface="Arial MT"/>
              </a:rPr>
              <a:t>also lose</a:t>
            </a:r>
            <a:r>
              <a:rPr sz="1800" dirty="0">
                <a:latin typeface="Arial MT"/>
                <a:cs typeface="Arial MT"/>
              </a:rPr>
              <a:t> </a:t>
            </a:r>
            <a:r>
              <a:rPr sz="1800" spc="-5" dirty="0">
                <a:latin typeface="Arial MT"/>
                <a:cs typeface="Arial MT"/>
              </a:rPr>
              <a:t>their </a:t>
            </a:r>
            <a:r>
              <a:rPr sz="1800" dirty="0">
                <a:latin typeface="Arial MT"/>
                <a:cs typeface="Arial MT"/>
              </a:rPr>
              <a:t> </a:t>
            </a:r>
            <a:r>
              <a:rPr sz="1800" spc="-5" dirty="0">
                <a:latin typeface="Arial MT"/>
                <a:cs typeface="Arial MT"/>
              </a:rPr>
              <a:t>airway when the muscles of their tongue </a:t>
            </a:r>
            <a:r>
              <a:rPr sz="1800" dirty="0">
                <a:latin typeface="Arial MT"/>
                <a:cs typeface="Arial MT"/>
              </a:rPr>
              <a:t> </a:t>
            </a:r>
            <a:r>
              <a:rPr sz="1800" spc="-5" dirty="0">
                <a:latin typeface="Arial MT"/>
                <a:cs typeface="Arial MT"/>
              </a:rPr>
              <a:t>relax, causing the tongue to block the airway </a:t>
            </a:r>
            <a:r>
              <a:rPr sz="1800" spc="-490" dirty="0">
                <a:latin typeface="Arial MT"/>
                <a:cs typeface="Arial MT"/>
              </a:rPr>
              <a:t> </a:t>
            </a:r>
            <a:r>
              <a:rPr sz="1800" spc="-5" dirty="0">
                <a:latin typeface="Arial MT"/>
                <a:cs typeface="Arial MT"/>
              </a:rPr>
              <a:t>by sliding to the back of the pharynx and </a:t>
            </a:r>
            <a:r>
              <a:rPr sz="1800" dirty="0">
                <a:latin typeface="Arial MT"/>
                <a:cs typeface="Arial MT"/>
              </a:rPr>
              <a:t> </a:t>
            </a:r>
            <a:r>
              <a:rPr sz="1800" spc="-5" dirty="0">
                <a:latin typeface="Arial MT"/>
                <a:cs typeface="Arial MT"/>
              </a:rPr>
              <a:t>covering</a:t>
            </a:r>
            <a:r>
              <a:rPr sz="1800" spc="-10" dirty="0">
                <a:latin typeface="Arial MT"/>
                <a:cs typeface="Arial MT"/>
              </a:rPr>
              <a:t> </a:t>
            </a:r>
            <a:r>
              <a:rPr sz="1800" spc="-5" dirty="0">
                <a:latin typeface="Arial MT"/>
                <a:cs typeface="Arial MT"/>
              </a:rPr>
              <a:t>the tracheal</a:t>
            </a:r>
            <a:r>
              <a:rPr sz="1800" dirty="0">
                <a:latin typeface="Arial MT"/>
                <a:cs typeface="Arial MT"/>
              </a:rPr>
              <a:t> </a:t>
            </a:r>
            <a:r>
              <a:rPr sz="1800" spc="-5" dirty="0">
                <a:latin typeface="Arial MT"/>
                <a:cs typeface="Arial MT"/>
              </a:rPr>
              <a:t>opening</a:t>
            </a:r>
            <a:endParaRPr sz="1800">
              <a:latin typeface="Arial MT"/>
              <a:cs typeface="Arial MT"/>
            </a:endParaRPr>
          </a:p>
          <a:p>
            <a:pPr marL="226060" marR="313055">
              <a:lnSpc>
                <a:spcPts val="2090"/>
              </a:lnSpc>
              <a:spcBef>
                <a:spcPts val="1180"/>
              </a:spcBef>
            </a:pPr>
            <a:r>
              <a:rPr sz="1800" spc="-5" dirty="0">
                <a:latin typeface="Arial MT"/>
                <a:cs typeface="Arial MT"/>
              </a:rPr>
              <a:t>Airway obstruction on the battlefield </a:t>
            </a:r>
            <a:r>
              <a:rPr sz="1800" dirty="0">
                <a:latin typeface="Arial MT"/>
                <a:cs typeface="Arial MT"/>
              </a:rPr>
              <a:t>is </a:t>
            </a:r>
            <a:r>
              <a:rPr sz="1800" spc="-5" dirty="0">
                <a:latin typeface="Arial MT"/>
                <a:cs typeface="Arial MT"/>
              </a:rPr>
              <a:t>often </a:t>
            </a:r>
            <a:r>
              <a:rPr sz="1800" spc="-490" dirty="0">
                <a:latin typeface="Arial MT"/>
                <a:cs typeface="Arial MT"/>
              </a:rPr>
              <a:t> </a:t>
            </a:r>
            <a:r>
              <a:rPr sz="1800" spc="-5" dirty="0">
                <a:latin typeface="Arial MT"/>
                <a:cs typeface="Arial MT"/>
              </a:rPr>
              <a:t>easily corrected with simple maneuvers</a:t>
            </a:r>
            <a:endParaRPr sz="1800">
              <a:latin typeface="Arial MT"/>
              <a:cs typeface="Arial MT"/>
            </a:endParaRPr>
          </a:p>
        </p:txBody>
      </p:sp>
      <p:sp>
        <p:nvSpPr>
          <p:cNvPr id="6" name="object 6"/>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7" name="object 7"/>
          <p:cNvSpPr txBox="1"/>
          <p:nvPr/>
        </p:nvSpPr>
        <p:spPr>
          <a:xfrm>
            <a:off x="4978996" y="6039613"/>
            <a:ext cx="2494280" cy="513080"/>
          </a:xfrm>
          <a:prstGeom prst="rect">
            <a:avLst/>
          </a:prstGeom>
        </p:spPr>
        <p:txBody>
          <a:bodyPr vert="horz" wrap="square" lIns="0" tIns="12700" rIns="0" bIns="0" rtlCol="0">
            <a:spAutoFit/>
          </a:bodyPr>
          <a:lstStyle/>
          <a:p>
            <a:pPr marL="12700">
              <a:lnSpc>
                <a:spcPct val="100000"/>
              </a:lnSpc>
              <a:spcBef>
                <a:spcPts val="100"/>
              </a:spcBef>
              <a:tabLst>
                <a:tab pos="659765" algn="l"/>
                <a:tab pos="1267460" algn="l"/>
              </a:tabLst>
            </a:pPr>
            <a:r>
              <a:rPr sz="4800" baseline="-1736" dirty="0">
                <a:solidFill>
                  <a:srgbClr val="2E3334"/>
                </a:solidFill>
                <a:latin typeface="Arial Black"/>
                <a:cs typeface="Arial Black"/>
              </a:rPr>
              <a:t>M	</a:t>
            </a:r>
            <a:r>
              <a:rPr sz="3200" dirty="0">
                <a:solidFill>
                  <a:srgbClr val="FFFFFF"/>
                </a:solidFill>
                <a:latin typeface="Arial Black"/>
                <a:cs typeface="Arial Black"/>
              </a:rPr>
              <a:t>A	</a:t>
            </a: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pic>
        <p:nvPicPr>
          <p:cNvPr id="8" name="object 8"/>
          <p:cNvPicPr/>
          <p:nvPr/>
        </p:nvPicPr>
        <p:blipFill>
          <a:blip r:embed="rId4" cstate="print"/>
          <a:stretch>
            <a:fillRect/>
          </a:stretch>
        </p:blipFill>
        <p:spPr>
          <a:xfrm>
            <a:off x="503265" y="1696592"/>
            <a:ext cx="5561860" cy="4280733"/>
          </a:xfrm>
          <a:prstGeom prst="rect">
            <a:avLst/>
          </a:prstGeom>
        </p:spPr>
      </p:pic>
      <p:sp>
        <p:nvSpPr>
          <p:cNvPr id="9" name="object 9"/>
          <p:cNvSpPr/>
          <p:nvPr/>
        </p:nvSpPr>
        <p:spPr>
          <a:xfrm>
            <a:off x="6711226" y="2753570"/>
            <a:ext cx="0" cy="1302385"/>
          </a:xfrm>
          <a:custGeom>
            <a:avLst/>
            <a:gdLst/>
            <a:ahLst/>
            <a:cxnLst/>
            <a:rect l="l" t="t" r="r" b="b"/>
            <a:pathLst>
              <a:path h="1302385">
                <a:moveTo>
                  <a:pt x="0" y="1302250"/>
                </a:moveTo>
                <a:lnTo>
                  <a:pt x="1" y="0"/>
                </a:lnTo>
              </a:path>
            </a:pathLst>
          </a:custGeom>
          <a:ln w="101600">
            <a:solidFill>
              <a:srgbClr val="CD9147"/>
            </a:solidFill>
          </a:ln>
        </p:spPr>
        <p:txBody>
          <a:bodyPr wrap="square" lIns="0" tIns="0" rIns="0" bIns="0" rtlCol="0"/>
          <a:lstStyle/>
          <a:p>
            <a:endParaRPr/>
          </a:p>
        </p:txBody>
      </p:sp>
      <p:sp>
        <p:nvSpPr>
          <p:cNvPr id="10" name="object 10"/>
          <p:cNvSpPr/>
          <p:nvPr/>
        </p:nvSpPr>
        <p:spPr>
          <a:xfrm>
            <a:off x="6716420" y="4272465"/>
            <a:ext cx="0" cy="461009"/>
          </a:xfrm>
          <a:custGeom>
            <a:avLst/>
            <a:gdLst/>
            <a:ahLst/>
            <a:cxnLst/>
            <a:rect l="l" t="t" r="r" b="b"/>
            <a:pathLst>
              <a:path h="461010">
                <a:moveTo>
                  <a:pt x="0" y="460849"/>
                </a:moveTo>
                <a:lnTo>
                  <a:pt x="1" y="0"/>
                </a:lnTo>
              </a:path>
            </a:pathLst>
          </a:custGeom>
          <a:ln w="101600">
            <a:solidFill>
              <a:srgbClr val="CD9147"/>
            </a:solidFill>
          </a:ln>
        </p:spPr>
        <p:txBody>
          <a:bodyPr wrap="square" lIns="0" tIns="0" rIns="0" bIns="0" rtlCol="0"/>
          <a:lstStyle/>
          <a:p>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2" name="object 12"/>
          <p:cNvSpPr txBox="1"/>
          <p:nvPr/>
        </p:nvSpPr>
        <p:spPr>
          <a:xfrm>
            <a:off x="11725084" y="6567128"/>
            <a:ext cx="110489" cy="196215"/>
          </a:xfrm>
          <a:prstGeom prst="rect">
            <a:avLst/>
          </a:prstGeom>
        </p:spPr>
        <p:txBody>
          <a:bodyPr vert="horz" wrap="square" lIns="0" tIns="0" rIns="0" bIns="0" rtlCol="0">
            <a:spAutoFit/>
          </a:bodyPr>
          <a:lstStyle/>
          <a:p>
            <a:pPr marL="12700">
              <a:lnSpc>
                <a:spcPts val="1425"/>
              </a:lnSpc>
            </a:pPr>
            <a:r>
              <a:rPr sz="1200" dirty="0">
                <a:latin typeface="Arial MT"/>
                <a:cs typeface="Arial MT"/>
              </a:rPr>
              <a:t>7</a:t>
            </a:r>
            <a:endParaRPr sz="1200">
              <a:latin typeface="Arial MT"/>
              <a:cs typeface="Arial M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20"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p:txBody>
      </p:sp>
      <p:pic>
        <p:nvPicPr>
          <p:cNvPr id="3" name="object 3"/>
          <p:cNvPicPr/>
          <p:nvPr/>
        </p:nvPicPr>
        <p:blipFill>
          <a:blip r:embed="rId3" cstate="print"/>
          <a:stretch>
            <a:fillRect/>
          </a:stretch>
        </p:blipFill>
        <p:spPr>
          <a:xfrm>
            <a:off x="309069" y="255193"/>
            <a:ext cx="1173007" cy="656424"/>
          </a:xfrm>
          <a:prstGeom prst="rect">
            <a:avLst/>
          </a:prstGeom>
        </p:spPr>
      </p:pic>
      <p:sp>
        <p:nvSpPr>
          <p:cNvPr id="4" name="object 4"/>
          <p:cNvSpPr txBox="1"/>
          <p:nvPr/>
        </p:nvSpPr>
        <p:spPr>
          <a:xfrm>
            <a:off x="1654873" y="883411"/>
            <a:ext cx="8883015" cy="574040"/>
          </a:xfrm>
          <a:prstGeom prst="rect">
            <a:avLst/>
          </a:prstGeom>
        </p:spPr>
        <p:txBody>
          <a:bodyPr vert="horz" wrap="square" lIns="0" tIns="12700" rIns="0" bIns="0" rtlCol="0">
            <a:spAutoFit/>
          </a:bodyPr>
          <a:lstStyle/>
          <a:p>
            <a:pPr marL="12700">
              <a:lnSpc>
                <a:spcPct val="100000"/>
              </a:lnSpc>
              <a:spcBef>
                <a:spcPts val="100"/>
              </a:spcBef>
            </a:pPr>
            <a:r>
              <a:rPr sz="3600" b="1" dirty="0">
                <a:latin typeface="Arial"/>
                <a:cs typeface="Arial"/>
              </a:rPr>
              <a:t>IDENTIFYING</a:t>
            </a:r>
            <a:r>
              <a:rPr sz="3600" b="1" spc="-160" dirty="0">
                <a:latin typeface="Arial"/>
                <a:cs typeface="Arial"/>
              </a:rPr>
              <a:t> </a:t>
            </a:r>
            <a:r>
              <a:rPr sz="3600" b="1" spc="-5" dirty="0">
                <a:latin typeface="Arial"/>
                <a:cs typeface="Arial"/>
              </a:rPr>
              <a:t>AN</a:t>
            </a:r>
            <a:r>
              <a:rPr sz="3600" b="1" spc="-30" dirty="0">
                <a:latin typeface="Arial"/>
                <a:cs typeface="Arial"/>
              </a:rPr>
              <a:t> </a:t>
            </a:r>
            <a:r>
              <a:rPr sz="3600" b="1" dirty="0">
                <a:solidFill>
                  <a:srgbClr val="BC8642"/>
                </a:solidFill>
                <a:latin typeface="Arial"/>
                <a:cs typeface="Arial"/>
              </a:rPr>
              <a:t>OBSTRUCTED</a:t>
            </a:r>
            <a:r>
              <a:rPr sz="3600" b="1" spc="-160" dirty="0">
                <a:solidFill>
                  <a:srgbClr val="BC8642"/>
                </a:solidFill>
                <a:latin typeface="Arial"/>
                <a:cs typeface="Arial"/>
              </a:rPr>
              <a:t> </a:t>
            </a:r>
            <a:r>
              <a:rPr sz="3600" b="1" spc="-105" dirty="0">
                <a:solidFill>
                  <a:srgbClr val="BC8642"/>
                </a:solidFill>
                <a:latin typeface="Arial"/>
                <a:cs typeface="Arial"/>
              </a:rPr>
              <a:t>AIRWAY</a:t>
            </a:r>
            <a:endParaRPr sz="3600">
              <a:latin typeface="Arial"/>
              <a:cs typeface="Arial"/>
            </a:endParaRPr>
          </a:p>
        </p:txBody>
      </p:sp>
      <p:sp>
        <p:nvSpPr>
          <p:cNvPr id="5" name="object 5"/>
          <p:cNvSpPr/>
          <p:nvPr/>
        </p:nvSpPr>
        <p:spPr>
          <a:xfrm>
            <a:off x="488642" y="5576785"/>
            <a:ext cx="3846195" cy="962025"/>
          </a:xfrm>
          <a:custGeom>
            <a:avLst/>
            <a:gdLst/>
            <a:ahLst/>
            <a:cxnLst/>
            <a:rect l="l" t="t" r="r" b="b"/>
            <a:pathLst>
              <a:path w="3846195" h="962025">
                <a:moveTo>
                  <a:pt x="3735491" y="0"/>
                </a:moveTo>
                <a:lnTo>
                  <a:pt x="110440" y="0"/>
                </a:lnTo>
                <a:lnTo>
                  <a:pt x="67452" y="8679"/>
                </a:lnTo>
                <a:lnTo>
                  <a:pt x="32347" y="32348"/>
                </a:lnTo>
                <a:lnTo>
                  <a:pt x="8679" y="67453"/>
                </a:lnTo>
                <a:lnTo>
                  <a:pt x="0" y="110443"/>
                </a:lnTo>
                <a:lnTo>
                  <a:pt x="0" y="851484"/>
                </a:lnTo>
                <a:lnTo>
                  <a:pt x="8679" y="894472"/>
                </a:lnTo>
                <a:lnTo>
                  <a:pt x="32347" y="929577"/>
                </a:lnTo>
                <a:lnTo>
                  <a:pt x="67452" y="953245"/>
                </a:lnTo>
                <a:lnTo>
                  <a:pt x="110440" y="961924"/>
                </a:lnTo>
                <a:lnTo>
                  <a:pt x="3735491" y="961924"/>
                </a:lnTo>
                <a:lnTo>
                  <a:pt x="3778481" y="953245"/>
                </a:lnTo>
                <a:lnTo>
                  <a:pt x="3813585" y="929577"/>
                </a:lnTo>
                <a:lnTo>
                  <a:pt x="3837252" y="894472"/>
                </a:lnTo>
                <a:lnTo>
                  <a:pt x="3845930" y="851484"/>
                </a:lnTo>
                <a:lnTo>
                  <a:pt x="3845930" y="110443"/>
                </a:lnTo>
                <a:lnTo>
                  <a:pt x="3837252" y="67453"/>
                </a:lnTo>
                <a:lnTo>
                  <a:pt x="3813585" y="32348"/>
                </a:lnTo>
                <a:lnTo>
                  <a:pt x="3778481" y="8679"/>
                </a:lnTo>
                <a:lnTo>
                  <a:pt x="3735491" y="0"/>
                </a:lnTo>
                <a:close/>
              </a:path>
            </a:pathLst>
          </a:custGeom>
          <a:solidFill>
            <a:srgbClr val="FFF4D2"/>
          </a:solidFill>
        </p:spPr>
        <p:txBody>
          <a:bodyPr wrap="square" lIns="0" tIns="0" rIns="0" bIns="0" rtlCol="0"/>
          <a:lstStyle/>
          <a:p>
            <a:endParaRPr/>
          </a:p>
        </p:txBody>
      </p:sp>
      <p:sp>
        <p:nvSpPr>
          <p:cNvPr id="6" name="object 6"/>
          <p:cNvSpPr txBox="1"/>
          <p:nvPr/>
        </p:nvSpPr>
        <p:spPr>
          <a:xfrm>
            <a:off x="1403426" y="5731255"/>
            <a:ext cx="2377440" cy="458470"/>
          </a:xfrm>
          <a:prstGeom prst="rect">
            <a:avLst/>
          </a:prstGeom>
        </p:spPr>
        <p:txBody>
          <a:bodyPr vert="horz" wrap="square" lIns="0" tIns="39370" rIns="0" bIns="0" rtlCol="0">
            <a:spAutoFit/>
          </a:bodyPr>
          <a:lstStyle/>
          <a:p>
            <a:pPr marL="12700" marR="5080">
              <a:lnSpc>
                <a:spcPts val="1610"/>
              </a:lnSpc>
              <a:spcBef>
                <a:spcPts val="310"/>
              </a:spcBef>
            </a:pPr>
            <a:r>
              <a:rPr sz="1500" b="1" spc="-15" dirty="0">
                <a:latin typeface="Arial"/>
                <a:cs typeface="Arial"/>
              </a:rPr>
              <a:t>IMPORTANT! </a:t>
            </a:r>
            <a:r>
              <a:rPr sz="1500" dirty="0">
                <a:latin typeface="Arial MT"/>
                <a:cs typeface="Arial MT"/>
              </a:rPr>
              <a:t>Remove any </a:t>
            </a:r>
            <a:r>
              <a:rPr sz="1500" spc="-405" dirty="0">
                <a:latin typeface="Arial MT"/>
                <a:cs typeface="Arial MT"/>
              </a:rPr>
              <a:t> </a:t>
            </a:r>
            <a:r>
              <a:rPr sz="1500" dirty="0">
                <a:latin typeface="Arial MT"/>
                <a:cs typeface="Arial MT"/>
              </a:rPr>
              <a:t>visible</a:t>
            </a:r>
            <a:r>
              <a:rPr sz="1500" spc="-20" dirty="0">
                <a:latin typeface="Arial MT"/>
                <a:cs typeface="Arial MT"/>
              </a:rPr>
              <a:t> </a:t>
            </a:r>
            <a:r>
              <a:rPr sz="1500" spc="-5" dirty="0">
                <a:latin typeface="Arial MT"/>
                <a:cs typeface="Arial MT"/>
              </a:rPr>
              <a:t>objects,</a:t>
            </a:r>
            <a:r>
              <a:rPr sz="1500" spc="-25" dirty="0">
                <a:latin typeface="Arial MT"/>
                <a:cs typeface="Arial MT"/>
              </a:rPr>
              <a:t> </a:t>
            </a:r>
            <a:r>
              <a:rPr sz="1500" dirty="0">
                <a:latin typeface="Arial MT"/>
                <a:cs typeface="Arial MT"/>
              </a:rPr>
              <a:t>but</a:t>
            </a:r>
            <a:r>
              <a:rPr sz="1500" spc="-20" dirty="0">
                <a:latin typeface="Arial MT"/>
                <a:cs typeface="Arial MT"/>
              </a:rPr>
              <a:t> </a:t>
            </a:r>
            <a:r>
              <a:rPr sz="1500" b="1" dirty="0">
                <a:latin typeface="Arial"/>
                <a:cs typeface="Arial"/>
              </a:rPr>
              <a:t>DO</a:t>
            </a:r>
            <a:r>
              <a:rPr sz="1500" b="1" spc="-25" dirty="0">
                <a:latin typeface="Arial"/>
                <a:cs typeface="Arial"/>
              </a:rPr>
              <a:t> </a:t>
            </a:r>
            <a:r>
              <a:rPr sz="1500" b="1" spc="-5" dirty="0">
                <a:latin typeface="Arial"/>
                <a:cs typeface="Arial"/>
              </a:rPr>
              <a:t>NOT</a:t>
            </a:r>
            <a:endParaRPr sz="1500">
              <a:latin typeface="Arial"/>
              <a:cs typeface="Arial"/>
            </a:endParaRPr>
          </a:p>
        </p:txBody>
      </p:sp>
      <p:grpSp>
        <p:nvGrpSpPr>
          <p:cNvPr id="7" name="object 7"/>
          <p:cNvGrpSpPr/>
          <p:nvPr/>
        </p:nvGrpSpPr>
        <p:grpSpPr>
          <a:xfrm>
            <a:off x="8214106" y="1746567"/>
            <a:ext cx="3662679" cy="4624705"/>
            <a:chOff x="8214106" y="1746567"/>
            <a:chExt cx="3662679" cy="4624705"/>
          </a:xfrm>
        </p:grpSpPr>
        <p:sp>
          <p:nvSpPr>
            <p:cNvPr id="8" name="object 8"/>
            <p:cNvSpPr/>
            <p:nvPr/>
          </p:nvSpPr>
          <p:spPr>
            <a:xfrm>
              <a:off x="8220456" y="1752917"/>
              <a:ext cx="3649979" cy="4612005"/>
            </a:xfrm>
            <a:custGeom>
              <a:avLst/>
              <a:gdLst/>
              <a:ahLst/>
              <a:cxnLst/>
              <a:rect l="l" t="t" r="r" b="b"/>
              <a:pathLst>
                <a:path w="3649979" h="4612005">
                  <a:moveTo>
                    <a:pt x="3476891" y="0"/>
                  </a:moveTo>
                  <a:lnTo>
                    <a:pt x="172961" y="0"/>
                  </a:lnTo>
                  <a:lnTo>
                    <a:pt x="126979" y="6178"/>
                  </a:lnTo>
                  <a:lnTo>
                    <a:pt x="85661" y="23615"/>
                  </a:lnTo>
                  <a:lnTo>
                    <a:pt x="50657" y="50661"/>
                  </a:lnTo>
                  <a:lnTo>
                    <a:pt x="23613" y="85667"/>
                  </a:lnTo>
                  <a:lnTo>
                    <a:pt x="6177" y="126983"/>
                  </a:lnTo>
                  <a:lnTo>
                    <a:pt x="0" y="172961"/>
                  </a:lnTo>
                  <a:lnTo>
                    <a:pt x="0" y="4438834"/>
                  </a:lnTo>
                  <a:lnTo>
                    <a:pt x="6177" y="4484816"/>
                  </a:lnTo>
                  <a:lnTo>
                    <a:pt x="23613" y="4526134"/>
                  </a:lnTo>
                  <a:lnTo>
                    <a:pt x="50657" y="4561141"/>
                  </a:lnTo>
                  <a:lnTo>
                    <a:pt x="85661" y="4588186"/>
                  </a:lnTo>
                  <a:lnTo>
                    <a:pt x="126979" y="4605623"/>
                  </a:lnTo>
                  <a:lnTo>
                    <a:pt x="172961" y="4611801"/>
                  </a:lnTo>
                  <a:lnTo>
                    <a:pt x="3476891" y="4611801"/>
                  </a:lnTo>
                  <a:lnTo>
                    <a:pt x="3522874" y="4605623"/>
                  </a:lnTo>
                  <a:lnTo>
                    <a:pt x="3564194" y="4588186"/>
                  </a:lnTo>
                  <a:lnTo>
                    <a:pt x="3599202" y="4561141"/>
                  </a:lnTo>
                  <a:lnTo>
                    <a:pt x="3626249" y="4526134"/>
                  </a:lnTo>
                  <a:lnTo>
                    <a:pt x="3643686" y="4484816"/>
                  </a:lnTo>
                  <a:lnTo>
                    <a:pt x="3649865" y="4438834"/>
                  </a:lnTo>
                  <a:lnTo>
                    <a:pt x="3649865" y="172961"/>
                  </a:lnTo>
                  <a:lnTo>
                    <a:pt x="3643686" y="126983"/>
                  </a:lnTo>
                  <a:lnTo>
                    <a:pt x="3626249" y="85667"/>
                  </a:lnTo>
                  <a:lnTo>
                    <a:pt x="3599202" y="50661"/>
                  </a:lnTo>
                  <a:lnTo>
                    <a:pt x="3564194" y="23615"/>
                  </a:lnTo>
                  <a:lnTo>
                    <a:pt x="3522874" y="6178"/>
                  </a:lnTo>
                  <a:lnTo>
                    <a:pt x="3476891" y="0"/>
                  </a:lnTo>
                  <a:close/>
                </a:path>
              </a:pathLst>
            </a:custGeom>
            <a:solidFill>
              <a:srgbClr val="FFF5D3"/>
            </a:solidFill>
          </p:spPr>
          <p:txBody>
            <a:bodyPr wrap="square" lIns="0" tIns="0" rIns="0" bIns="0" rtlCol="0"/>
            <a:lstStyle/>
            <a:p>
              <a:endParaRPr/>
            </a:p>
          </p:txBody>
        </p:sp>
        <p:sp>
          <p:nvSpPr>
            <p:cNvPr id="9" name="object 9"/>
            <p:cNvSpPr/>
            <p:nvPr/>
          </p:nvSpPr>
          <p:spPr>
            <a:xfrm>
              <a:off x="8220456" y="1752917"/>
              <a:ext cx="3649979" cy="4612005"/>
            </a:xfrm>
            <a:custGeom>
              <a:avLst/>
              <a:gdLst/>
              <a:ahLst/>
              <a:cxnLst/>
              <a:rect l="l" t="t" r="r" b="b"/>
              <a:pathLst>
                <a:path w="3649979" h="4612005">
                  <a:moveTo>
                    <a:pt x="0" y="172968"/>
                  </a:moveTo>
                  <a:lnTo>
                    <a:pt x="6178" y="126986"/>
                  </a:lnTo>
                  <a:lnTo>
                    <a:pt x="23615" y="85667"/>
                  </a:lnTo>
                  <a:lnTo>
                    <a:pt x="50661" y="50661"/>
                  </a:lnTo>
                  <a:lnTo>
                    <a:pt x="85667" y="23615"/>
                  </a:lnTo>
                  <a:lnTo>
                    <a:pt x="126986" y="6178"/>
                  </a:lnTo>
                  <a:lnTo>
                    <a:pt x="172968" y="0"/>
                  </a:lnTo>
                  <a:lnTo>
                    <a:pt x="3476901" y="0"/>
                  </a:lnTo>
                  <a:lnTo>
                    <a:pt x="3522884" y="6178"/>
                  </a:lnTo>
                  <a:lnTo>
                    <a:pt x="3564203" y="23615"/>
                  </a:lnTo>
                  <a:lnTo>
                    <a:pt x="3599210" y="50661"/>
                  </a:lnTo>
                  <a:lnTo>
                    <a:pt x="3626256" y="85667"/>
                  </a:lnTo>
                  <a:lnTo>
                    <a:pt x="3643693" y="126986"/>
                  </a:lnTo>
                  <a:lnTo>
                    <a:pt x="3649872" y="172968"/>
                  </a:lnTo>
                  <a:lnTo>
                    <a:pt x="3649872" y="4438842"/>
                  </a:lnTo>
                  <a:lnTo>
                    <a:pt x="3643693" y="4484821"/>
                  </a:lnTo>
                  <a:lnTo>
                    <a:pt x="3626256" y="4526137"/>
                  </a:lnTo>
                  <a:lnTo>
                    <a:pt x="3599210" y="4561142"/>
                  </a:lnTo>
                  <a:lnTo>
                    <a:pt x="3564203" y="4588187"/>
                  </a:lnTo>
                  <a:lnTo>
                    <a:pt x="3522884" y="4605624"/>
                  </a:lnTo>
                  <a:lnTo>
                    <a:pt x="3476901" y="4611802"/>
                  </a:lnTo>
                  <a:lnTo>
                    <a:pt x="172968" y="4611802"/>
                  </a:lnTo>
                  <a:lnTo>
                    <a:pt x="126986" y="4605624"/>
                  </a:lnTo>
                  <a:lnTo>
                    <a:pt x="85667" y="4588187"/>
                  </a:lnTo>
                  <a:lnTo>
                    <a:pt x="50661" y="4561142"/>
                  </a:lnTo>
                  <a:lnTo>
                    <a:pt x="23615" y="4526137"/>
                  </a:lnTo>
                  <a:lnTo>
                    <a:pt x="6178" y="4484821"/>
                  </a:lnTo>
                  <a:lnTo>
                    <a:pt x="0" y="4438842"/>
                  </a:lnTo>
                  <a:lnTo>
                    <a:pt x="0" y="172968"/>
                  </a:lnTo>
                  <a:close/>
                </a:path>
              </a:pathLst>
            </a:custGeom>
            <a:ln w="12700">
              <a:solidFill>
                <a:srgbClr val="BC8642"/>
              </a:solidFill>
            </a:ln>
          </p:spPr>
          <p:txBody>
            <a:bodyPr wrap="square" lIns="0" tIns="0" rIns="0" bIns="0" rtlCol="0"/>
            <a:lstStyle/>
            <a:p>
              <a:endParaRPr/>
            </a:p>
          </p:txBody>
        </p:sp>
      </p:grpSp>
      <p:sp>
        <p:nvSpPr>
          <p:cNvPr id="10" name="object 10"/>
          <p:cNvSpPr txBox="1"/>
          <p:nvPr/>
        </p:nvSpPr>
        <p:spPr>
          <a:xfrm>
            <a:off x="8428113" y="1906524"/>
            <a:ext cx="2947670" cy="876300"/>
          </a:xfrm>
          <a:prstGeom prst="rect">
            <a:avLst/>
          </a:prstGeom>
        </p:spPr>
        <p:txBody>
          <a:bodyPr vert="horz" wrap="square" lIns="0" tIns="44450" rIns="0" bIns="0" rtlCol="0">
            <a:spAutoFit/>
          </a:bodyPr>
          <a:lstStyle/>
          <a:p>
            <a:pPr marL="12700" marR="5080">
              <a:lnSpc>
                <a:spcPct val="89500"/>
              </a:lnSpc>
              <a:spcBef>
                <a:spcPts val="350"/>
              </a:spcBef>
            </a:pPr>
            <a:r>
              <a:rPr sz="2000" b="1" spc="-5" dirty="0">
                <a:solidFill>
                  <a:srgbClr val="BC8642"/>
                </a:solidFill>
                <a:latin typeface="Arial"/>
                <a:cs typeface="Arial"/>
              </a:rPr>
              <a:t>SIGNS</a:t>
            </a:r>
            <a:r>
              <a:rPr sz="2000" b="1" spc="-105" dirty="0">
                <a:solidFill>
                  <a:srgbClr val="BC8642"/>
                </a:solidFill>
                <a:latin typeface="Arial"/>
                <a:cs typeface="Arial"/>
              </a:rPr>
              <a:t> </a:t>
            </a:r>
            <a:r>
              <a:rPr sz="2000" b="1" dirty="0">
                <a:solidFill>
                  <a:srgbClr val="BC8642"/>
                </a:solidFill>
                <a:latin typeface="Arial"/>
                <a:cs typeface="Arial"/>
              </a:rPr>
              <a:t>AND</a:t>
            </a:r>
            <a:r>
              <a:rPr sz="2000" b="1" spc="-35" dirty="0">
                <a:solidFill>
                  <a:srgbClr val="BC8642"/>
                </a:solidFill>
                <a:latin typeface="Arial"/>
                <a:cs typeface="Arial"/>
              </a:rPr>
              <a:t> </a:t>
            </a:r>
            <a:r>
              <a:rPr sz="2000" b="1" spc="-10" dirty="0">
                <a:solidFill>
                  <a:srgbClr val="BC8642"/>
                </a:solidFill>
                <a:latin typeface="Arial"/>
                <a:cs typeface="Arial"/>
              </a:rPr>
              <a:t>SYMPTOMS </a:t>
            </a:r>
            <a:r>
              <a:rPr sz="2000" b="1" spc="-540" dirty="0">
                <a:solidFill>
                  <a:srgbClr val="BC8642"/>
                </a:solidFill>
                <a:latin typeface="Arial"/>
                <a:cs typeface="Arial"/>
              </a:rPr>
              <a:t> </a:t>
            </a:r>
            <a:r>
              <a:rPr sz="2000" b="1" spc="-60" dirty="0">
                <a:latin typeface="Arial"/>
                <a:cs typeface="Arial"/>
              </a:rPr>
              <a:t>AIRWAY</a:t>
            </a:r>
            <a:r>
              <a:rPr sz="2000" b="1" spc="-45" dirty="0">
                <a:latin typeface="Arial"/>
                <a:cs typeface="Arial"/>
              </a:rPr>
              <a:t> </a:t>
            </a:r>
            <a:r>
              <a:rPr sz="2000" b="1" spc="-65" dirty="0">
                <a:latin typeface="Arial"/>
                <a:cs typeface="Arial"/>
              </a:rPr>
              <a:t>MAY</a:t>
            </a:r>
            <a:r>
              <a:rPr sz="2000" b="1" spc="-45" dirty="0">
                <a:latin typeface="Arial"/>
                <a:cs typeface="Arial"/>
              </a:rPr>
              <a:t> </a:t>
            </a:r>
            <a:r>
              <a:rPr sz="2000" b="1" spc="5" dirty="0">
                <a:latin typeface="Arial"/>
                <a:cs typeface="Arial"/>
              </a:rPr>
              <a:t>BE </a:t>
            </a:r>
            <a:r>
              <a:rPr sz="2000" b="1" spc="10" dirty="0">
                <a:latin typeface="Arial"/>
                <a:cs typeface="Arial"/>
              </a:rPr>
              <a:t> </a:t>
            </a:r>
            <a:r>
              <a:rPr sz="2000" b="1" dirty="0">
                <a:latin typeface="Arial"/>
                <a:cs typeface="Arial"/>
              </a:rPr>
              <a:t>BLOCKED</a:t>
            </a:r>
            <a:r>
              <a:rPr sz="2000" b="1" dirty="0">
                <a:solidFill>
                  <a:srgbClr val="2E3334"/>
                </a:solidFill>
                <a:latin typeface="Arial"/>
                <a:cs typeface="Arial"/>
              </a:rPr>
              <a:t>:</a:t>
            </a:r>
            <a:endParaRPr sz="2000">
              <a:latin typeface="Arial"/>
              <a:cs typeface="Arial"/>
            </a:endParaRPr>
          </a:p>
        </p:txBody>
      </p:sp>
      <p:sp>
        <p:nvSpPr>
          <p:cNvPr id="11" name="object 11"/>
          <p:cNvSpPr txBox="1"/>
          <p:nvPr/>
        </p:nvSpPr>
        <p:spPr>
          <a:xfrm>
            <a:off x="8716657" y="2867659"/>
            <a:ext cx="2769235" cy="3232150"/>
          </a:xfrm>
          <a:prstGeom prst="rect">
            <a:avLst/>
          </a:prstGeom>
        </p:spPr>
        <p:txBody>
          <a:bodyPr vert="horz" wrap="square" lIns="0" tIns="40005" rIns="0" bIns="0" rtlCol="0">
            <a:spAutoFit/>
          </a:bodyPr>
          <a:lstStyle/>
          <a:p>
            <a:pPr marL="12700" marR="360045">
              <a:lnSpc>
                <a:spcPct val="90000"/>
              </a:lnSpc>
              <a:spcBef>
                <a:spcPts val="315"/>
              </a:spcBef>
            </a:pPr>
            <a:r>
              <a:rPr sz="1800" spc="-5" dirty="0">
                <a:solidFill>
                  <a:srgbClr val="2E3334"/>
                </a:solidFill>
                <a:latin typeface="Arial MT"/>
                <a:cs typeface="Arial MT"/>
              </a:rPr>
              <a:t>Casualty </a:t>
            </a:r>
            <a:r>
              <a:rPr sz="1800" dirty="0">
                <a:solidFill>
                  <a:srgbClr val="2E3334"/>
                </a:solidFill>
                <a:latin typeface="Arial MT"/>
                <a:cs typeface="Arial MT"/>
              </a:rPr>
              <a:t>is in </a:t>
            </a:r>
            <a:r>
              <a:rPr sz="1800" spc="-5" dirty="0">
                <a:solidFill>
                  <a:srgbClr val="2E3334"/>
                </a:solidFill>
                <a:latin typeface="Arial MT"/>
                <a:cs typeface="Arial MT"/>
              </a:rPr>
              <a:t>distress </a:t>
            </a:r>
            <a:r>
              <a:rPr sz="1800" dirty="0">
                <a:solidFill>
                  <a:srgbClr val="2E3334"/>
                </a:solidFill>
                <a:latin typeface="Arial MT"/>
                <a:cs typeface="Arial MT"/>
              </a:rPr>
              <a:t> </a:t>
            </a:r>
            <a:r>
              <a:rPr sz="1800" spc="-5" dirty="0">
                <a:solidFill>
                  <a:srgbClr val="2E3334"/>
                </a:solidFill>
                <a:latin typeface="Arial MT"/>
                <a:cs typeface="Arial MT"/>
              </a:rPr>
              <a:t>and indicates they can’t </a:t>
            </a:r>
            <a:r>
              <a:rPr sz="1800" spc="-490" dirty="0">
                <a:solidFill>
                  <a:srgbClr val="2E3334"/>
                </a:solidFill>
                <a:latin typeface="Arial MT"/>
                <a:cs typeface="Arial MT"/>
              </a:rPr>
              <a:t> </a:t>
            </a:r>
            <a:r>
              <a:rPr sz="1800" spc="-5" dirty="0">
                <a:solidFill>
                  <a:srgbClr val="2E3334"/>
                </a:solidFill>
                <a:latin typeface="Arial MT"/>
                <a:cs typeface="Arial MT"/>
              </a:rPr>
              <a:t>breathe</a:t>
            </a:r>
            <a:r>
              <a:rPr sz="1800" spc="-15" dirty="0">
                <a:solidFill>
                  <a:srgbClr val="2E3334"/>
                </a:solidFill>
                <a:latin typeface="Arial MT"/>
                <a:cs typeface="Arial MT"/>
              </a:rPr>
              <a:t> </a:t>
            </a:r>
            <a:r>
              <a:rPr sz="1800" spc="-5" dirty="0">
                <a:solidFill>
                  <a:srgbClr val="2E3334"/>
                </a:solidFill>
                <a:latin typeface="Arial MT"/>
                <a:cs typeface="Arial MT"/>
              </a:rPr>
              <a:t>properly</a:t>
            </a:r>
            <a:endParaRPr sz="1800">
              <a:latin typeface="Arial MT"/>
              <a:cs typeface="Arial MT"/>
            </a:endParaRPr>
          </a:p>
          <a:p>
            <a:pPr marL="12700" marR="17145">
              <a:lnSpc>
                <a:spcPts val="1920"/>
              </a:lnSpc>
              <a:spcBef>
                <a:spcPts val="1295"/>
              </a:spcBef>
            </a:pPr>
            <a:r>
              <a:rPr sz="1800" spc="-5" dirty="0">
                <a:solidFill>
                  <a:srgbClr val="2E3334"/>
                </a:solidFill>
                <a:latin typeface="Arial MT"/>
                <a:cs typeface="Arial MT"/>
              </a:rPr>
              <a:t>Casualty </a:t>
            </a:r>
            <a:r>
              <a:rPr sz="1800" dirty="0">
                <a:solidFill>
                  <a:srgbClr val="2E3334"/>
                </a:solidFill>
                <a:latin typeface="Arial MT"/>
                <a:cs typeface="Arial MT"/>
              </a:rPr>
              <a:t>is </a:t>
            </a:r>
            <a:r>
              <a:rPr sz="1800" spc="-5" dirty="0">
                <a:solidFill>
                  <a:srgbClr val="2E3334"/>
                </a:solidFill>
                <a:latin typeface="Arial MT"/>
                <a:cs typeface="Arial MT"/>
              </a:rPr>
              <a:t>making snoring </a:t>
            </a:r>
            <a:r>
              <a:rPr sz="1800" spc="-490" dirty="0">
                <a:solidFill>
                  <a:srgbClr val="2E3334"/>
                </a:solidFill>
                <a:latin typeface="Arial MT"/>
                <a:cs typeface="Arial MT"/>
              </a:rPr>
              <a:t> </a:t>
            </a:r>
            <a:r>
              <a:rPr sz="1800" spc="-5" dirty="0">
                <a:solidFill>
                  <a:srgbClr val="2E3334"/>
                </a:solidFill>
                <a:latin typeface="Arial MT"/>
                <a:cs typeface="Arial MT"/>
              </a:rPr>
              <a:t>or gurgling</a:t>
            </a:r>
            <a:r>
              <a:rPr sz="1800" spc="-10" dirty="0">
                <a:solidFill>
                  <a:srgbClr val="2E3334"/>
                </a:solidFill>
                <a:latin typeface="Arial MT"/>
                <a:cs typeface="Arial MT"/>
              </a:rPr>
              <a:t> </a:t>
            </a:r>
            <a:r>
              <a:rPr sz="1800" spc="-5" dirty="0">
                <a:solidFill>
                  <a:srgbClr val="2E3334"/>
                </a:solidFill>
                <a:latin typeface="Arial MT"/>
                <a:cs typeface="Arial MT"/>
              </a:rPr>
              <a:t>sounds</a:t>
            </a:r>
            <a:endParaRPr sz="1800">
              <a:latin typeface="Arial MT"/>
              <a:cs typeface="Arial MT"/>
            </a:endParaRPr>
          </a:p>
          <a:p>
            <a:pPr marL="12700" marR="427990">
              <a:lnSpc>
                <a:spcPts val="1900"/>
              </a:lnSpc>
              <a:spcBef>
                <a:spcPts val="1290"/>
              </a:spcBef>
            </a:pPr>
            <a:r>
              <a:rPr sz="1800" spc="-10" dirty="0">
                <a:solidFill>
                  <a:srgbClr val="2E3334"/>
                </a:solidFill>
                <a:latin typeface="Arial MT"/>
                <a:cs typeface="Arial MT"/>
              </a:rPr>
              <a:t>Visible </a:t>
            </a:r>
            <a:r>
              <a:rPr sz="1800" spc="-5" dirty="0">
                <a:solidFill>
                  <a:srgbClr val="2E3334"/>
                </a:solidFill>
                <a:latin typeface="Arial MT"/>
                <a:cs typeface="Arial MT"/>
              </a:rPr>
              <a:t>blood or foreign </a:t>
            </a:r>
            <a:r>
              <a:rPr sz="1800" spc="-490" dirty="0">
                <a:solidFill>
                  <a:srgbClr val="2E3334"/>
                </a:solidFill>
                <a:latin typeface="Arial MT"/>
                <a:cs typeface="Arial MT"/>
              </a:rPr>
              <a:t> </a:t>
            </a:r>
            <a:r>
              <a:rPr sz="1800" spc="-5" dirty="0">
                <a:solidFill>
                  <a:srgbClr val="2E3334"/>
                </a:solidFill>
                <a:latin typeface="Arial MT"/>
                <a:cs typeface="Arial MT"/>
              </a:rPr>
              <a:t>objects are present </a:t>
            </a:r>
            <a:r>
              <a:rPr sz="1800" dirty="0">
                <a:solidFill>
                  <a:srgbClr val="2E3334"/>
                </a:solidFill>
                <a:latin typeface="Arial MT"/>
                <a:cs typeface="Arial MT"/>
              </a:rPr>
              <a:t>in </a:t>
            </a:r>
            <a:r>
              <a:rPr sz="1800" spc="5" dirty="0">
                <a:solidFill>
                  <a:srgbClr val="2E3334"/>
                </a:solidFill>
                <a:latin typeface="Arial MT"/>
                <a:cs typeface="Arial MT"/>
              </a:rPr>
              <a:t> </a:t>
            </a:r>
            <a:r>
              <a:rPr sz="1800" dirty="0">
                <a:solidFill>
                  <a:srgbClr val="2E3334"/>
                </a:solidFill>
                <a:latin typeface="Arial MT"/>
                <a:cs typeface="Arial MT"/>
              </a:rPr>
              <a:t>the</a:t>
            </a:r>
            <a:r>
              <a:rPr sz="1800" spc="-5" dirty="0">
                <a:solidFill>
                  <a:srgbClr val="2E3334"/>
                </a:solidFill>
                <a:latin typeface="Arial MT"/>
                <a:cs typeface="Arial MT"/>
              </a:rPr>
              <a:t> airway</a:t>
            </a:r>
            <a:endParaRPr sz="1800">
              <a:latin typeface="Arial MT"/>
              <a:cs typeface="Arial MT"/>
            </a:endParaRPr>
          </a:p>
          <a:p>
            <a:pPr marL="12700" marR="5080">
              <a:lnSpc>
                <a:spcPct val="90000"/>
              </a:lnSpc>
              <a:spcBef>
                <a:spcPts val="1245"/>
              </a:spcBef>
            </a:pPr>
            <a:r>
              <a:rPr sz="1800" spc="-5" dirty="0">
                <a:solidFill>
                  <a:srgbClr val="2E3334"/>
                </a:solidFill>
                <a:latin typeface="Arial MT"/>
                <a:cs typeface="Arial MT"/>
              </a:rPr>
              <a:t>Maxillofacial trauma </a:t>
            </a:r>
            <a:r>
              <a:rPr sz="1800" dirty="0">
                <a:solidFill>
                  <a:srgbClr val="2E3334"/>
                </a:solidFill>
                <a:latin typeface="Arial MT"/>
                <a:cs typeface="Arial MT"/>
              </a:rPr>
              <a:t> </a:t>
            </a:r>
            <a:r>
              <a:rPr sz="1800" spc="-5" dirty="0">
                <a:solidFill>
                  <a:srgbClr val="2E3334"/>
                </a:solidFill>
                <a:latin typeface="Arial MT"/>
                <a:cs typeface="Arial MT"/>
              </a:rPr>
              <a:t>(severe trauma to the face) </a:t>
            </a:r>
            <a:r>
              <a:rPr sz="1800" spc="-490" dirty="0">
                <a:solidFill>
                  <a:srgbClr val="2E3334"/>
                </a:solidFill>
                <a:latin typeface="Arial MT"/>
                <a:cs typeface="Arial MT"/>
              </a:rPr>
              <a:t> </a:t>
            </a:r>
            <a:r>
              <a:rPr sz="1800" dirty="0">
                <a:solidFill>
                  <a:srgbClr val="2E3334"/>
                </a:solidFill>
                <a:latin typeface="Arial MT"/>
                <a:cs typeface="Arial MT"/>
              </a:rPr>
              <a:t>is</a:t>
            </a:r>
            <a:r>
              <a:rPr sz="1800" spc="-10" dirty="0">
                <a:solidFill>
                  <a:srgbClr val="2E3334"/>
                </a:solidFill>
                <a:latin typeface="Arial MT"/>
                <a:cs typeface="Arial MT"/>
              </a:rPr>
              <a:t> </a:t>
            </a:r>
            <a:r>
              <a:rPr sz="1800" spc="-5" dirty="0">
                <a:solidFill>
                  <a:srgbClr val="2E3334"/>
                </a:solidFill>
                <a:latin typeface="Arial MT"/>
                <a:cs typeface="Arial MT"/>
              </a:rPr>
              <a:t>observed</a:t>
            </a:r>
            <a:endParaRPr sz="1800">
              <a:latin typeface="Arial MT"/>
              <a:cs typeface="Arial MT"/>
            </a:endParaRPr>
          </a:p>
        </p:txBody>
      </p:sp>
      <p:grpSp>
        <p:nvGrpSpPr>
          <p:cNvPr id="12" name="object 12"/>
          <p:cNvGrpSpPr/>
          <p:nvPr/>
        </p:nvGrpSpPr>
        <p:grpSpPr>
          <a:xfrm>
            <a:off x="8466086" y="2931741"/>
            <a:ext cx="104775" cy="3136900"/>
            <a:chOff x="8466086" y="2931741"/>
            <a:chExt cx="104775" cy="3136900"/>
          </a:xfrm>
        </p:grpSpPr>
        <p:sp>
          <p:nvSpPr>
            <p:cNvPr id="13" name="object 13"/>
            <p:cNvSpPr/>
            <p:nvPr/>
          </p:nvSpPr>
          <p:spPr>
            <a:xfrm>
              <a:off x="8516886" y="2931741"/>
              <a:ext cx="0" cy="732790"/>
            </a:xfrm>
            <a:custGeom>
              <a:avLst/>
              <a:gdLst/>
              <a:ahLst/>
              <a:cxnLst/>
              <a:rect l="l" t="t" r="r" b="b"/>
              <a:pathLst>
                <a:path h="732789">
                  <a:moveTo>
                    <a:pt x="0" y="732627"/>
                  </a:moveTo>
                  <a:lnTo>
                    <a:pt x="1" y="0"/>
                  </a:lnTo>
                </a:path>
              </a:pathLst>
            </a:custGeom>
            <a:ln w="101600">
              <a:solidFill>
                <a:srgbClr val="CD9147"/>
              </a:solidFill>
            </a:ln>
          </p:spPr>
          <p:txBody>
            <a:bodyPr wrap="square" lIns="0" tIns="0" rIns="0" bIns="0" rtlCol="0"/>
            <a:lstStyle/>
            <a:p>
              <a:endParaRPr/>
            </a:p>
          </p:txBody>
        </p:sp>
        <p:sp>
          <p:nvSpPr>
            <p:cNvPr id="14" name="object 14"/>
            <p:cNvSpPr/>
            <p:nvPr/>
          </p:nvSpPr>
          <p:spPr>
            <a:xfrm>
              <a:off x="8516886" y="3828851"/>
              <a:ext cx="0" cy="458470"/>
            </a:xfrm>
            <a:custGeom>
              <a:avLst/>
              <a:gdLst/>
              <a:ahLst/>
              <a:cxnLst/>
              <a:rect l="l" t="t" r="r" b="b"/>
              <a:pathLst>
                <a:path h="458470">
                  <a:moveTo>
                    <a:pt x="0" y="458300"/>
                  </a:moveTo>
                  <a:lnTo>
                    <a:pt x="1" y="0"/>
                  </a:lnTo>
                </a:path>
              </a:pathLst>
            </a:custGeom>
            <a:ln w="101600">
              <a:solidFill>
                <a:srgbClr val="CD9147"/>
              </a:solidFill>
            </a:ln>
          </p:spPr>
          <p:txBody>
            <a:bodyPr wrap="square" lIns="0" tIns="0" rIns="0" bIns="0" rtlCol="0"/>
            <a:lstStyle/>
            <a:p>
              <a:endParaRPr/>
            </a:p>
          </p:txBody>
        </p:sp>
        <p:sp>
          <p:nvSpPr>
            <p:cNvPr id="15" name="object 15"/>
            <p:cNvSpPr/>
            <p:nvPr/>
          </p:nvSpPr>
          <p:spPr>
            <a:xfrm>
              <a:off x="8516886" y="4446508"/>
              <a:ext cx="0" cy="732790"/>
            </a:xfrm>
            <a:custGeom>
              <a:avLst/>
              <a:gdLst/>
              <a:ahLst/>
              <a:cxnLst/>
              <a:rect l="l" t="t" r="r" b="b"/>
              <a:pathLst>
                <a:path h="732789">
                  <a:moveTo>
                    <a:pt x="0" y="732627"/>
                  </a:moveTo>
                  <a:lnTo>
                    <a:pt x="1" y="0"/>
                  </a:lnTo>
                </a:path>
              </a:pathLst>
            </a:custGeom>
            <a:ln w="101600">
              <a:solidFill>
                <a:srgbClr val="CD9147"/>
              </a:solidFill>
            </a:ln>
          </p:spPr>
          <p:txBody>
            <a:bodyPr wrap="square" lIns="0" tIns="0" rIns="0" bIns="0" rtlCol="0"/>
            <a:lstStyle/>
            <a:p>
              <a:endParaRPr/>
            </a:p>
          </p:txBody>
        </p:sp>
        <p:sp>
          <p:nvSpPr>
            <p:cNvPr id="16" name="object 16"/>
            <p:cNvSpPr/>
            <p:nvPr/>
          </p:nvSpPr>
          <p:spPr>
            <a:xfrm>
              <a:off x="8519540" y="5335470"/>
              <a:ext cx="0" cy="732790"/>
            </a:xfrm>
            <a:custGeom>
              <a:avLst/>
              <a:gdLst/>
              <a:ahLst/>
              <a:cxnLst/>
              <a:rect l="l" t="t" r="r" b="b"/>
              <a:pathLst>
                <a:path h="732789">
                  <a:moveTo>
                    <a:pt x="0" y="732627"/>
                  </a:moveTo>
                  <a:lnTo>
                    <a:pt x="1" y="0"/>
                  </a:lnTo>
                </a:path>
              </a:pathLst>
            </a:custGeom>
            <a:ln w="101600">
              <a:solidFill>
                <a:srgbClr val="CD9147"/>
              </a:solidFill>
            </a:ln>
          </p:spPr>
          <p:txBody>
            <a:bodyPr wrap="square" lIns="0" tIns="0" rIns="0" bIns="0" rtlCol="0"/>
            <a:lstStyle/>
            <a:p>
              <a:endParaRPr/>
            </a:p>
          </p:txBody>
        </p:sp>
      </p:grpSp>
      <p:pic>
        <p:nvPicPr>
          <p:cNvPr id="17" name="object 17"/>
          <p:cNvPicPr/>
          <p:nvPr/>
        </p:nvPicPr>
        <p:blipFill>
          <a:blip r:embed="rId4" cstate="print"/>
          <a:stretch>
            <a:fillRect/>
          </a:stretch>
        </p:blipFill>
        <p:spPr>
          <a:xfrm>
            <a:off x="661845" y="5724926"/>
            <a:ext cx="624461" cy="543648"/>
          </a:xfrm>
          <a:prstGeom prst="rect">
            <a:avLst/>
          </a:prstGeom>
        </p:spPr>
      </p:pic>
      <p:grpSp>
        <p:nvGrpSpPr>
          <p:cNvPr id="18" name="object 18"/>
          <p:cNvGrpSpPr/>
          <p:nvPr/>
        </p:nvGrpSpPr>
        <p:grpSpPr>
          <a:xfrm>
            <a:off x="415320" y="1442719"/>
            <a:ext cx="7521575" cy="4022090"/>
            <a:chOff x="415320" y="1442719"/>
            <a:chExt cx="7521575" cy="4022090"/>
          </a:xfrm>
        </p:grpSpPr>
        <p:pic>
          <p:nvPicPr>
            <p:cNvPr id="19" name="object 19"/>
            <p:cNvPicPr/>
            <p:nvPr/>
          </p:nvPicPr>
          <p:blipFill>
            <a:blip r:embed="rId5" cstate="print"/>
            <a:stretch>
              <a:fillRect/>
            </a:stretch>
          </p:blipFill>
          <p:spPr>
            <a:xfrm>
              <a:off x="4050754" y="1710728"/>
              <a:ext cx="3885984" cy="3405517"/>
            </a:xfrm>
            <a:prstGeom prst="rect">
              <a:avLst/>
            </a:prstGeom>
          </p:spPr>
        </p:pic>
        <p:pic>
          <p:nvPicPr>
            <p:cNvPr id="20" name="object 20"/>
            <p:cNvPicPr/>
            <p:nvPr/>
          </p:nvPicPr>
          <p:blipFill>
            <a:blip r:embed="rId6" cstate="print"/>
            <a:stretch>
              <a:fillRect/>
            </a:stretch>
          </p:blipFill>
          <p:spPr>
            <a:xfrm>
              <a:off x="6853224" y="1748148"/>
              <a:ext cx="902840" cy="912653"/>
            </a:xfrm>
            <a:prstGeom prst="rect">
              <a:avLst/>
            </a:prstGeom>
          </p:spPr>
        </p:pic>
        <p:pic>
          <p:nvPicPr>
            <p:cNvPr id="21" name="object 21"/>
            <p:cNvPicPr/>
            <p:nvPr/>
          </p:nvPicPr>
          <p:blipFill>
            <a:blip r:embed="rId7" cstate="print"/>
            <a:stretch>
              <a:fillRect/>
            </a:stretch>
          </p:blipFill>
          <p:spPr>
            <a:xfrm>
              <a:off x="425535" y="1442719"/>
              <a:ext cx="2925855" cy="2078431"/>
            </a:xfrm>
            <a:prstGeom prst="rect">
              <a:avLst/>
            </a:prstGeom>
          </p:spPr>
        </p:pic>
        <p:pic>
          <p:nvPicPr>
            <p:cNvPr id="22" name="object 22"/>
            <p:cNvPicPr/>
            <p:nvPr/>
          </p:nvPicPr>
          <p:blipFill>
            <a:blip r:embed="rId8" cstate="print"/>
            <a:stretch>
              <a:fillRect/>
            </a:stretch>
          </p:blipFill>
          <p:spPr>
            <a:xfrm>
              <a:off x="415320" y="3413493"/>
              <a:ext cx="2948495" cy="2050745"/>
            </a:xfrm>
            <a:prstGeom prst="rect">
              <a:avLst/>
            </a:prstGeom>
          </p:spPr>
        </p:pic>
        <p:pic>
          <p:nvPicPr>
            <p:cNvPr id="23" name="object 23"/>
            <p:cNvPicPr/>
            <p:nvPr/>
          </p:nvPicPr>
          <p:blipFill>
            <a:blip r:embed="rId9" cstate="print"/>
            <a:stretch>
              <a:fillRect/>
            </a:stretch>
          </p:blipFill>
          <p:spPr>
            <a:xfrm>
              <a:off x="3349472" y="1785937"/>
              <a:ext cx="782713" cy="791222"/>
            </a:xfrm>
            <a:prstGeom prst="rect">
              <a:avLst/>
            </a:prstGeom>
          </p:spPr>
        </p:pic>
        <p:pic>
          <p:nvPicPr>
            <p:cNvPr id="24" name="object 24"/>
            <p:cNvPicPr/>
            <p:nvPr/>
          </p:nvPicPr>
          <p:blipFill>
            <a:blip r:embed="rId9" cstate="print"/>
            <a:stretch>
              <a:fillRect/>
            </a:stretch>
          </p:blipFill>
          <p:spPr>
            <a:xfrm>
              <a:off x="3328034" y="3664597"/>
              <a:ext cx="782713" cy="791222"/>
            </a:xfrm>
            <a:prstGeom prst="rect">
              <a:avLst/>
            </a:prstGeom>
          </p:spPr>
        </p:pic>
      </p:grpSp>
      <p:sp>
        <p:nvSpPr>
          <p:cNvPr id="25" name="object 25"/>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26" name="object 26"/>
          <p:cNvSpPr txBox="1"/>
          <p:nvPr/>
        </p:nvSpPr>
        <p:spPr>
          <a:xfrm>
            <a:off x="5626353" y="5992638"/>
            <a:ext cx="341630"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FFFFFF"/>
                </a:solidFill>
                <a:latin typeface="Arial Black"/>
                <a:cs typeface="Arial Black"/>
              </a:rPr>
              <a:t>A</a:t>
            </a:r>
            <a:endParaRPr sz="3200">
              <a:latin typeface="Arial Black"/>
              <a:cs typeface="Arial Black"/>
            </a:endParaRPr>
          </a:p>
        </p:txBody>
      </p:sp>
      <p:sp>
        <p:nvSpPr>
          <p:cNvPr id="27" name="object 27"/>
          <p:cNvSpPr txBox="1"/>
          <p:nvPr/>
        </p:nvSpPr>
        <p:spPr>
          <a:xfrm>
            <a:off x="6234303" y="5998735"/>
            <a:ext cx="1238885"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28" name="object 28"/>
          <p:cNvSpPr txBox="1"/>
          <p:nvPr/>
        </p:nvSpPr>
        <p:spPr>
          <a:xfrm>
            <a:off x="4978996" y="6013975"/>
            <a:ext cx="409575"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2E3334"/>
                </a:solidFill>
                <a:latin typeface="Arial Black"/>
                <a:cs typeface="Arial Black"/>
              </a:rPr>
              <a:t>M</a:t>
            </a:r>
            <a:endParaRPr sz="3200">
              <a:latin typeface="Arial Black"/>
              <a:cs typeface="Arial Black"/>
            </a:endParaRPr>
          </a:p>
        </p:txBody>
      </p:sp>
      <p:sp>
        <p:nvSpPr>
          <p:cNvPr id="29" name="object 29"/>
          <p:cNvSpPr txBox="1"/>
          <p:nvPr/>
        </p:nvSpPr>
        <p:spPr>
          <a:xfrm>
            <a:off x="1403426" y="6157733"/>
            <a:ext cx="2433320" cy="238760"/>
          </a:xfrm>
          <a:prstGeom prst="rect">
            <a:avLst/>
          </a:prstGeom>
        </p:spPr>
        <p:txBody>
          <a:bodyPr vert="horz" wrap="square" lIns="0" tIns="0" rIns="0" bIns="0" rtlCol="0">
            <a:spAutoFit/>
          </a:bodyPr>
          <a:lstStyle/>
          <a:p>
            <a:pPr marL="12700">
              <a:lnSpc>
                <a:spcPts val="1760"/>
              </a:lnSpc>
            </a:pPr>
            <a:r>
              <a:rPr sz="1500" spc="-5" dirty="0">
                <a:latin typeface="Arial MT"/>
                <a:cs typeface="Arial MT"/>
              </a:rPr>
              <a:t>perform</a:t>
            </a:r>
            <a:r>
              <a:rPr sz="1500" spc="-20" dirty="0">
                <a:latin typeface="Arial MT"/>
                <a:cs typeface="Arial MT"/>
              </a:rPr>
              <a:t> </a:t>
            </a:r>
            <a:r>
              <a:rPr sz="1500" dirty="0">
                <a:latin typeface="Arial MT"/>
                <a:cs typeface="Arial MT"/>
              </a:rPr>
              <a:t>a</a:t>
            </a:r>
            <a:r>
              <a:rPr sz="1500" spc="-15" dirty="0">
                <a:latin typeface="Arial MT"/>
                <a:cs typeface="Arial MT"/>
              </a:rPr>
              <a:t> </a:t>
            </a:r>
            <a:r>
              <a:rPr sz="1500" dirty="0">
                <a:latin typeface="Arial MT"/>
                <a:cs typeface="Arial MT"/>
              </a:rPr>
              <a:t>blind</a:t>
            </a:r>
            <a:r>
              <a:rPr sz="1500" spc="-15" dirty="0">
                <a:latin typeface="Arial MT"/>
                <a:cs typeface="Arial MT"/>
              </a:rPr>
              <a:t> </a:t>
            </a:r>
            <a:r>
              <a:rPr sz="1500" spc="-5" dirty="0">
                <a:latin typeface="Arial MT"/>
                <a:cs typeface="Arial MT"/>
              </a:rPr>
              <a:t>finger</a:t>
            </a:r>
            <a:r>
              <a:rPr sz="1500" spc="-15" dirty="0">
                <a:latin typeface="Arial MT"/>
                <a:cs typeface="Arial MT"/>
              </a:rPr>
              <a:t> </a:t>
            </a:r>
            <a:r>
              <a:rPr sz="1500" dirty="0">
                <a:latin typeface="Arial MT"/>
                <a:cs typeface="Arial MT"/>
              </a:rPr>
              <a:t>sweep</a:t>
            </a:r>
            <a:endParaRPr sz="1500">
              <a:latin typeface="Arial MT"/>
              <a:cs typeface="Arial MT"/>
            </a:endParaRPr>
          </a:p>
        </p:txBody>
      </p:sp>
      <p:sp>
        <p:nvSpPr>
          <p:cNvPr id="30" name="object 3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31" name="object 31"/>
          <p:cNvSpPr txBox="1"/>
          <p:nvPr/>
        </p:nvSpPr>
        <p:spPr>
          <a:xfrm>
            <a:off x="11725084" y="6567128"/>
            <a:ext cx="110489" cy="196215"/>
          </a:xfrm>
          <a:prstGeom prst="rect">
            <a:avLst/>
          </a:prstGeom>
        </p:spPr>
        <p:txBody>
          <a:bodyPr vert="horz" wrap="square" lIns="0" tIns="0" rIns="0" bIns="0" rtlCol="0">
            <a:spAutoFit/>
          </a:bodyPr>
          <a:lstStyle/>
          <a:p>
            <a:pPr marL="12700">
              <a:lnSpc>
                <a:spcPts val="1425"/>
              </a:lnSpc>
            </a:pPr>
            <a:r>
              <a:rPr sz="1200" dirty="0">
                <a:latin typeface="Arial MT"/>
                <a:cs typeface="Arial MT"/>
              </a:rPr>
              <a:t>8</a:t>
            </a:r>
            <a:endParaRPr sz="1200">
              <a:latin typeface="Arial MT"/>
              <a:cs typeface="Arial M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069" y="255193"/>
            <a:ext cx="1173007" cy="656424"/>
          </a:xfrm>
          <a:prstGeom prst="rect">
            <a:avLst/>
          </a:prstGeom>
        </p:spPr>
      </p:pic>
      <p:pic>
        <p:nvPicPr>
          <p:cNvPr id="4" name="object 4"/>
          <p:cNvPicPr/>
          <p:nvPr/>
        </p:nvPicPr>
        <p:blipFill>
          <a:blip r:embed="rId4" cstate="print"/>
          <a:stretch>
            <a:fillRect/>
          </a:stretch>
        </p:blipFill>
        <p:spPr>
          <a:xfrm>
            <a:off x="5802972" y="1423479"/>
            <a:ext cx="6005918" cy="2738754"/>
          </a:xfrm>
          <a:prstGeom prst="rect">
            <a:avLst/>
          </a:prstGeom>
        </p:spPr>
      </p:pic>
      <p:sp>
        <p:nvSpPr>
          <p:cNvPr id="5" name="object 5"/>
          <p:cNvSpPr txBox="1">
            <a:spLocks noGrp="1"/>
          </p:cNvSpPr>
          <p:nvPr>
            <p:ph type="title"/>
          </p:nvPr>
        </p:nvSpPr>
        <p:spPr>
          <a:prstGeom prst="rect">
            <a:avLst/>
          </a:prstGeom>
        </p:spPr>
        <p:txBody>
          <a:bodyPr vert="horz" wrap="square" lIns="0" tIns="552167" rIns="0" bIns="0" rtlCol="0">
            <a:spAutoFit/>
          </a:bodyPr>
          <a:lstStyle/>
          <a:p>
            <a:pPr marL="1216660" marR="5080" indent="194310">
              <a:lnSpc>
                <a:spcPts val="3910"/>
              </a:lnSpc>
              <a:spcBef>
                <a:spcPts val="570"/>
              </a:spcBef>
            </a:pPr>
            <a:r>
              <a:rPr spc="-5" dirty="0"/>
              <a:t>SPINAL</a:t>
            </a:r>
            <a:r>
              <a:rPr spc="-125" dirty="0"/>
              <a:t> </a:t>
            </a:r>
            <a:r>
              <a:rPr spc="-25" dirty="0">
                <a:solidFill>
                  <a:srgbClr val="BC8642"/>
                </a:solidFill>
              </a:rPr>
              <a:t>IMMOBILIZATION </a:t>
            </a:r>
            <a:r>
              <a:rPr spc="-985" dirty="0">
                <a:solidFill>
                  <a:srgbClr val="BC8642"/>
                </a:solidFill>
              </a:rPr>
              <a:t> </a:t>
            </a:r>
            <a:r>
              <a:rPr spc="-20" dirty="0"/>
              <a:t>CONSIDERATIONS</a:t>
            </a:r>
            <a:r>
              <a:rPr spc="-45" dirty="0"/>
              <a:t> </a:t>
            </a:r>
            <a:r>
              <a:rPr dirty="0"/>
              <a:t>IN</a:t>
            </a:r>
            <a:r>
              <a:rPr spc="-40" dirty="0"/>
              <a:t> </a:t>
            </a:r>
            <a:r>
              <a:rPr dirty="0"/>
              <a:t>TFC</a:t>
            </a:r>
          </a:p>
        </p:txBody>
      </p:sp>
      <p:sp>
        <p:nvSpPr>
          <p:cNvPr id="6" name="object 6"/>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7" name="object 7"/>
          <p:cNvSpPr txBox="1"/>
          <p:nvPr/>
        </p:nvSpPr>
        <p:spPr>
          <a:xfrm>
            <a:off x="584616" y="2911855"/>
            <a:ext cx="3619500" cy="991869"/>
          </a:xfrm>
          <a:prstGeom prst="rect">
            <a:avLst/>
          </a:prstGeom>
        </p:spPr>
        <p:txBody>
          <a:bodyPr vert="horz" wrap="square" lIns="0" tIns="9525" rIns="0" bIns="0" rtlCol="0">
            <a:spAutoFit/>
          </a:bodyPr>
          <a:lstStyle/>
          <a:p>
            <a:pPr marL="12700" marR="5080">
              <a:lnSpc>
                <a:spcPct val="101000"/>
              </a:lnSpc>
              <a:spcBef>
                <a:spcPts val="75"/>
              </a:spcBef>
            </a:pPr>
            <a:r>
              <a:rPr sz="2100" spc="-10" dirty="0">
                <a:latin typeface="Arial MT"/>
                <a:cs typeface="Arial MT"/>
              </a:rPr>
              <a:t>Consider </a:t>
            </a:r>
            <a:r>
              <a:rPr sz="2100" spc="-5" dirty="0">
                <a:latin typeface="Arial MT"/>
                <a:cs typeface="Arial MT"/>
              </a:rPr>
              <a:t>the mechanism of </a:t>
            </a:r>
            <a:r>
              <a:rPr sz="2100" dirty="0">
                <a:latin typeface="Arial MT"/>
                <a:cs typeface="Arial MT"/>
              </a:rPr>
              <a:t> </a:t>
            </a:r>
            <a:r>
              <a:rPr sz="2100" spc="-5" dirty="0">
                <a:latin typeface="Arial MT"/>
                <a:cs typeface="Arial MT"/>
              </a:rPr>
              <a:t>injury </a:t>
            </a:r>
            <a:r>
              <a:rPr sz="2100" spc="-10" dirty="0">
                <a:latin typeface="Arial MT"/>
                <a:cs typeface="Arial MT"/>
              </a:rPr>
              <a:t>when determining </a:t>
            </a:r>
            <a:r>
              <a:rPr sz="2100" spc="-5" dirty="0">
                <a:latin typeface="Arial MT"/>
                <a:cs typeface="Arial MT"/>
              </a:rPr>
              <a:t>risk of </a:t>
            </a:r>
            <a:r>
              <a:rPr sz="2100" spc="-570" dirty="0">
                <a:latin typeface="Arial MT"/>
                <a:cs typeface="Arial MT"/>
              </a:rPr>
              <a:t> </a:t>
            </a:r>
            <a:r>
              <a:rPr sz="2100" spc="-5" dirty="0">
                <a:latin typeface="Arial MT"/>
                <a:cs typeface="Arial MT"/>
              </a:rPr>
              <a:t>spinal injury</a:t>
            </a:r>
            <a:endParaRPr sz="2100">
              <a:latin typeface="Arial MT"/>
              <a:cs typeface="Arial MT"/>
            </a:endParaRPr>
          </a:p>
        </p:txBody>
      </p:sp>
      <p:sp>
        <p:nvSpPr>
          <p:cNvPr id="8" name="object 8"/>
          <p:cNvSpPr txBox="1"/>
          <p:nvPr/>
        </p:nvSpPr>
        <p:spPr>
          <a:xfrm>
            <a:off x="612159" y="4121911"/>
            <a:ext cx="3441700" cy="1628775"/>
          </a:xfrm>
          <a:prstGeom prst="rect">
            <a:avLst/>
          </a:prstGeom>
        </p:spPr>
        <p:txBody>
          <a:bodyPr vert="horz" wrap="square" lIns="0" tIns="8255" rIns="0" bIns="0" rtlCol="0">
            <a:spAutoFit/>
          </a:bodyPr>
          <a:lstStyle/>
          <a:p>
            <a:pPr marL="12700" marR="1498600">
              <a:lnSpc>
                <a:spcPct val="101400"/>
              </a:lnSpc>
              <a:spcBef>
                <a:spcPts val="65"/>
              </a:spcBef>
            </a:pPr>
            <a:r>
              <a:rPr sz="2100" spc="-5" dirty="0">
                <a:latin typeface="Arial MT"/>
                <a:cs typeface="Arial MT"/>
              </a:rPr>
              <a:t>The </a:t>
            </a:r>
            <a:r>
              <a:rPr sz="2100" b="1" spc="-5" dirty="0">
                <a:latin typeface="Arial"/>
                <a:cs typeface="Arial"/>
              </a:rPr>
              <a:t>Jaw-thrust </a:t>
            </a:r>
            <a:r>
              <a:rPr sz="2100" b="1" spc="-570" dirty="0">
                <a:latin typeface="Arial"/>
                <a:cs typeface="Arial"/>
              </a:rPr>
              <a:t> </a:t>
            </a:r>
            <a:r>
              <a:rPr sz="2100" spc="-5" dirty="0">
                <a:latin typeface="Arial MT"/>
                <a:cs typeface="Arial MT"/>
              </a:rPr>
              <a:t>method is the </a:t>
            </a:r>
            <a:r>
              <a:rPr sz="2100" dirty="0">
                <a:latin typeface="Arial MT"/>
                <a:cs typeface="Arial MT"/>
              </a:rPr>
              <a:t> </a:t>
            </a:r>
            <a:r>
              <a:rPr sz="2100" spc="-5" dirty="0">
                <a:latin typeface="Arial MT"/>
                <a:cs typeface="Arial MT"/>
              </a:rPr>
              <a:t>preferred</a:t>
            </a:r>
            <a:r>
              <a:rPr sz="2100" spc="-95" dirty="0">
                <a:latin typeface="Arial MT"/>
                <a:cs typeface="Arial MT"/>
              </a:rPr>
              <a:t> </a:t>
            </a:r>
            <a:r>
              <a:rPr sz="2100" spc="-5" dirty="0">
                <a:latin typeface="Arial MT"/>
                <a:cs typeface="Arial MT"/>
              </a:rPr>
              <a:t>airway</a:t>
            </a:r>
            <a:endParaRPr sz="2100">
              <a:latin typeface="Arial MT"/>
              <a:cs typeface="Arial MT"/>
            </a:endParaRPr>
          </a:p>
          <a:p>
            <a:pPr marL="12700" marR="5080">
              <a:lnSpc>
                <a:spcPts val="2500"/>
              </a:lnSpc>
              <a:spcBef>
                <a:spcPts val="75"/>
              </a:spcBef>
            </a:pPr>
            <a:r>
              <a:rPr sz="2100" spc="-10" dirty="0">
                <a:latin typeface="Arial MT"/>
                <a:cs typeface="Arial MT"/>
              </a:rPr>
              <a:t>opening maneuver </a:t>
            </a:r>
            <a:r>
              <a:rPr sz="2100" spc="-5" dirty="0">
                <a:latin typeface="Arial MT"/>
                <a:cs typeface="Arial MT"/>
              </a:rPr>
              <a:t>in case of </a:t>
            </a:r>
            <a:r>
              <a:rPr sz="2100" spc="-570" dirty="0">
                <a:latin typeface="Arial MT"/>
                <a:cs typeface="Arial MT"/>
              </a:rPr>
              <a:t> </a:t>
            </a:r>
            <a:r>
              <a:rPr sz="2100" spc="-5" dirty="0">
                <a:latin typeface="Arial MT"/>
                <a:cs typeface="Arial MT"/>
              </a:rPr>
              <a:t>suspected</a:t>
            </a:r>
            <a:r>
              <a:rPr sz="2100" spc="-15" dirty="0">
                <a:latin typeface="Arial MT"/>
                <a:cs typeface="Arial MT"/>
              </a:rPr>
              <a:t> </a:t>
            </a:r>
            <a:r>
              <a:rPr sz="2100" spc="-5" dirty="0">
                <a:latin typeface="Arial MT"/>
                <a:cs typeface="Arial MT"/>
              </a:rPr>
              <a:t>spinal </a:t>
            </a:r>
            <a:r>
              <a:rPr sz="2100" spc="-10" dirty="0">
                <a:latin typeface="Arial MT"/>
                <a:cs typeface="Arial MT"/>
              </a:rPr>
              <a:t>injuries</a:t>
            </a:r>
            <a:endParaRPr sz="2100">
              <a:latin typeface="Arial MT"/>
              <a:cs typeface="Arial MT"/>
            </a:endParaRPr>
          </a:p>
        </p:txBody>
      </p:sp>
      <p:grpSp>
        <p:nvGrpSpPr>
          <p:cNvPr id="9" name="object 9"/>
          <p:cNvGrpSpPr/>
          <p:nvPr/>
        </p:nvGrpSpPr>
        <p:grpSpPr>
          <a:xfrm>
            <a:off x="505876" y="1751774"/>
            <a:ext cx="2396490" cy="988694"/>
            <a:chOff x="505876" y="1751774"/>
            <a:chExt cx="2396490" cy="988694"/>
          </a:xfrm>
        </p:grpSpPr>
        <p:pic>
          <p:nvPicPr>
            <p:cNvPr id="10" name="object 10"/>
            <p:cNvPicPr/>
            <p:nvPr/>
          </p:nvPicPr>
          <p:blipFill>
            <a:blip r:embed="rId5" cstate="print"/>
            <a:stretch>
              <a:fillRect/>
            </a:stretch>
          </p:blipFill>
          <p:spPr>
            <a:xfrm>
              <a:off x="1843328" y="1814106"/>
              <a:ext cx="1058976" cy="926160"/>
            </a:xfrm>
            <a:prstGeom prst="rect">
              <a:avLst/>
            </a:prstGeom>
          </p:spPr>
        </p:pic>
        <p:pic>
          <p:nvPicPr>
            <p:cNvPr id="11" name="object 11"/>
            <p:cNvPicPr/>
            <p:nvPr/>
          </p:nvPicPr>
          <p:blipFill>
            <a:blip r:embed="rId6" cstate="print"/>
            <a:stretch>
              <a:fillRect/>
            </a:stretch>
          </p:blipFill>
          <p:spPr>
            <a:xfrm>
              <a:off x="505876" y="1751774"/>
              <a:ext cx="1337449" cy="983792"/>
            </a:xfrm>
            <a:prstGeom prst="rect">
              <a:avLst/>
            </a:prstGeom>
          </p:spPr>
        </p:pic>
      </p:grpSp>
      <p:pic>
        <p:nvPicPr>
          <p:cNvPr id="12" name="object 12"/>
          <p:cNvPicPr/>
          <p:nvPr/>
        </p:nvPicPr>
        <p:blipFill>
          <a:blip r:embed="rId7" cstate="print"/>
          <a:stretch>
            <a:fillRect/>
          </a:stretch>
        </p:blipFill>
        <p:spPr>
          <a:xfrm>
            <a:off x="3021774" y="1767539"/>
            <a:ext cx="1494828" cy="954642"/>
          </a:xfrm>
          <a:prstGeom prst="rect">
            <a:avLst/>
          </a:prstGeom>
        </p:spPr>
      </p:pic>
      <p:pic>
        <p:nvPicPr>
          <p:cNvPr id="13" name="object 13"/>
          <p:cNvPicPr/>
          <p:nvPr/>
        </p:nvPicPr>
        <p:blipFill>
          <a:blip r:embed="rId8" cstate="print"/>
          <a:stretch>
            <a:fillRect/>
          </a:stretch>
        </p:blipFill>
        <p:spPr>
          <a:xfrm>
            <a:off x="2902305" y="3957017"/>
            <a:ext cx="1599692" cy="1094813"/>
          </a:xfrm>
          <a:prstGeom prst="rect">
            <a:avLst/>
          </a:prstGeom>
        </p:spPr>
      </p:pic>
      <p:grpSp>
        <p:nvGrpSpPr>
          <p:cNvPr id="14" name="object 14"/>
          <p:cNvGrpSpPr/>
          <p:nvPr/>
        </p:nvGrpSpPr>
        <p:grpSpPr>
          <a:xfrm>
            <a:off x="4856569" y="4830229"/>
            <a:ext cx="6830059" cy="1035050"/>
            <a:chOff x="4856569" y="4830229"/>
            <a:chExt cx="6830059" cy="1035050"/>
          </a:xfrm>
        </p:grpSpPr>
        <p:sp>
          <p:nvSpPr>
            <p:cNvPr id="15" name="object 15"/>
            <p:cNvSpPr/>
            <p:nvPr/>
          </p:nvSpPr>
          <p:spPr>
            <a:xfrm>
              <a:off x="4856569" y="4830229"/>
              <a:ext cx="6830059" cy="1035050"/>
            </a:xfrm>
            <a:custGeom>
              <a:avLst/>
              <a:gdLst/>
              <a:ahLst/>
              <a:cxnLst/>
              <a:rect l="l" t="t" r="r" b="b"/>
              <a:pathLst>
                <a:path w="6830059" h="1035050">
                  <a:moveTo>
                    <a:pt x="6710756" y="0"/>
                  </a:moveTo>
                  <a:lnTo>
                    <a:pt x="118795" y="0"/>
                  </a:lnTo>
                  <a:lnTo>
                    <a:pt x="72555" y="9335"/>
                  </a:lnTo>
                  <a:lnTo>
                    <a:pt x="34794" y="34796"/>
                  </a:lnTo>
                  <a:lnTo>
                    <a:pt x="9335" y="72560"/>
                  </a:lnTo>
                  <a:lnTo>
                    <a:pt x="0" y="118808"/>
                  </a:lnTo>
                  <a:lnTo>
                    <a:pt x="0" y="915953"/>
                  </a:lnTo>
                  <a:lnTo>
                    <a:pt x="9335" y="962195"/>
                  </a:lnTo>
                  <a:lnTo>
                    <a:pt x="34794" y="999958"/>
                  </a:lnTo>
                  <a:lnTo>
                    <a:pt x="72555" y="1025418"/>
                  </a:lnTo>
                  <a:lnTo>
                    <a:pt x="118795" y="1034754"/>
                  </a:lnTo>
                  <a:lnTo>
                    <a:pt x="6710756" y="1034754"/>
                  </a:lnTo>
                  <a:lnTo>
                    <a:pt x="6756996" y="1025418"/>
                  </a:lnTo>
                  <a:lnTo>
                    <a:pt x="6794757" y="999958"/>
                  </a:lnTo>
                  <a:lnTo>
                    <a:pt x="6820216" y="962195"/>
                  </a:lnTo>
                  <a:lnTo>
                    <a:pt x="6829552" y="915953"/>
                  </a:lnTo>
                  <a:lnTo>
                    <a:pt x="6829552" y="118808"/>
                  </a:lnTo>
                  <a:lnTo>
                    <a:pt x="6820216" y="72560"/>
                  </a:lnTo>
                  <a:lnTo>
                    <a:pt x="6794757" y="34796"/>
                  </a:lnTo>
                  <a:lnTo>
                    <a:pt x="6756996" y="9335"/>
                  </a:lnTo>
                  <a:lnTo>
                    <a:pt x="6710756" y="0"/>
                  </a:lnTo>
                  <a:close/>
                </a:path>
              </a:pathLst>
            </a:custGeom>
            <a:solidFill>
              <a:srgbClr val="FFF4D2"/>
            </a:solidFill>
          </p:spPr>
          <p:txBody>
            <a:bodyPr wrap="square" lIns="0" tIns="0" rIns="0" bIns="0" rtlCol="0"/>
            <a:lstStyle/>
            <a:p>
              <a:endParaRPr/>
            </a:p>
          </p:txBody>
        </p:sp>
        <p:pic>
          <p:nvPicPr>
            <p:cNvPr id="16" name="object 16"/>
            <p:cNvPicPr/>
            <p:nvPr/>
          </p:nvPicPr>
          <p:blipFill>
            <a:blip r:embed="rId9" cstate="print"/>
            <a:stretch>
              <a:fillRect/>
            </a:stretch>
          </p:blipFill>
          <p:spPr>
            <a:xfrm>
              <a:off x="5048656" y="5075555"/>
              <a:ext cx="592124" cy="515495"/>
            </a:xfrm>
            <a:prstGeom prst="rect">
              <a:avLst/>
            </a:prstGeom>
          </p:spPr>
        </p:pic>
      </p:grpSp>
      <p:sp>
        <p:nvSpPr>
          <p:cNvPr id="17" name="object 17"/>
          <p:cNvSpPr txBox="1"/>
          <p:nvPr/>
        </p:nvSpPr>
        <p:spPr>
          <a:xfrm>
            <a:off x="4902517" y="4097528"/>
            <a:ext cx="6343015" cy="1685289"/>
          </a:xfrm>
          <a:prstGeom prst="rect">
            <a:avLst/>
          </a:prstGeom>
        </p:spPr>
        <p:txBody>
          <a:bodyPr vert="horz" wrap="square" lIns="0" tIns="3175" rIns="0" bIns="0" rtlCol="0">
            <a:spAutoFit/>
          </a:bodyPr>
          <a:lstStyle/>
          <a:p>
            <a:pPr marL="12700" marR="5080">
              <a:lnSpc>
                <a:spcPct val="102899"/>
              </a:lnSpc>
              <a:spcBef>
                <a:spcPts val="25"/>
              </a:spcBef>
            </a:pPr>
            <a:r>
              <a:rPr sz="2100" dirty="0">
                <a:latin typeface="Arial MT"/>
                <a:cs typeface="Arial MT"/>
              </a:rPr>
              <a:t>If </a:t>
            </a:r>
            <a:r>
              <a:rPr sz="2100" spc="-5" dirty="0">
                <a:latin typeface="Arial MT"/>
                <a:cs typeface="Arial MT"/>
              </a:rPr>
              <a:t>immobilization is indicated </a:t>
            </a:r>
            <a:r>
              <a:rPr sz="2100" dirty="0">
                <a:latin typeface="Arial MT"/>
                <a:cs typeface="Arial MT"/>
              </a:rPr>
              <a:t>a </a:t>
            </a:r>
            <a:r>
              <a:rPr sz="2100" spc="-5" dirty="0">
                <a:latin typeface="Arial MT"/>
                <a:cs typeface="Arial MT"/>
              </a:rPr>
              <a:t>second </a:t>
            </a:r>
            <a:r>
              <a:rPr sz="2100" spc="-10" dirty="0">
                <a:latin typeface="Arial MT"/>
                <a:cs typeface="Arial MT"/>
              </a:rPr>
              <a:t>responder </a:t>
            </a:r>
            <a:r>
              <a:rPr sz="2100" spc="-5" dirty="0">
                <a:latin typeface="Arial MT"/>
                <a:cs typeface="Arial MT"/>
              </a:rPr>
              <a:t>may </a:t>
            </a:r>
            <a:r>
              <a:rPr sz="2100" spc="-570" dirty="0">
                <a:latin typeface="Arial MT"/>
                <a:cs typeface="Arial MT"/>
              </a:rPr>
              <a:t> </a:t>
            </a:r>
            <a:r>
              <a:rPr sz="2100" spc="-5" dirty="0">
                <a:latin typeface="Arial MT"/>
                <a:cs typeface="Arial MT"/>
              </a:rPr>
              <a:t>be</a:t>
            </a:r>
            <a:r>
              <a:rPr sz="2100" spc="-10" dirty="0">
                <a:latin typeface="Arial MT"/>
                <a:cs typeface="Arial MT"/>
              </a:rPr>
              <a:t> needed</a:t>
            </a:r>
            <a:r>
              <a:rPr sz="2100" spc="-5" dirty="0">
                <a:latin typeface="Arial MT"/>
                <a:cs typeface="Arial MT"/>
              </a:rPr>
              <a:t> </a:t>
            </a:r>
            <a:r>
              <a:rPr sz="2100" dirty="0">
                <a:latin typeface="Arial MT"/>
                <a:cs typeface="Arial MT"/>
              </a:rPr>
              <a:t>to</a:t>
            </a:r>
            <a:r>
              <a:rPr sz="2100" spc="-10" dirty="0">
                <a:latin typeface="Arial MT"/>
                <a:cs typeface="Arial MT"/>
              </a:rPr>
              <a:t> </a:t>
            </a:r>
            <a:r>
              <a:rPr sz="2100" spc="-5" dirty="0">
                <a:latin typeface="Arial MT"/>
                <a:cs typeface="Arial MT"/>
              </a:rPr>
              <a:t>maintain an </a:t>
            </a:r>
            <a:r>
              <a:rPr sz="2100" spc="-10" dirty="0">
                <a:latin typeface="Arial MT"/>
                <a:cs typeface="Arial MT"/>
              </a:rPr>
              <a:t>open airway</a:t>
            </a:r>
            <a:endParaRPr sz="2100">
              <a:latin typeface="Arial MT"/>
              <a:cs typeface="Arial MT"/>
            </a:endParaRPr>
          </a:p>
          <a:p>
            <a:pPr marL="917575" marR="43815" algn="just">
              <a:lnSpc>
                <a:spcPct val="99400"/>
              </a:lnSpc>
              <a:spcBef>
                <a:spcPts val="1515"/>
              </a:spcBef>
            </a:pPr>
            <a:r>
              <a:rPr sz="1800" spc="-5" dirty="0">
                <a:latin typeface="Arial MT"/>
                <a:cs typeface="Arial MT"/>
              </a:rPr>
              <a:t>C-Spine stabilization </a:t>
            </a:r>
            <a:r>
              <a:rPr sz="1800" dirty="0">
                <a:latin typeface="Arial MT"/>
                <a:cs typeface="Arial MT"/>
              </a:rPr>
              <a:t>is </a:t>
            </a:r>
            <a:r>
              <a:rPr sz="1800" b="1" dirty="0">
                <a:latin typeface="Arial"/>
                <a:cs typeface="Arial"/>
              </a:rPr>
              <a:t>NOT </a:t>
            </a:r>
            <a:r>
              <a:rPr sz="1800" spc="-5" dirty="0">
                <a:latin typeface="Arial MT"/>
                <a:cs typeface="Arial MT"/>
              </a:rPr>
              <a:t>necessary for casualties </a:t>
            </a:r>
            <a:r>
              <a:rPr sz="1800" spc="-490" dirty="0">
                <a:latin typeface="Arial MT"/>
                <a:cs typeface="Arial MT"/>
              </a:rPr>
              <a:t> </a:t>
            </a:r>
            <a:r>
              <a:rPr sz="1800" spc="-5" dirty="0">
                <a:latin typeface="Arial MT"/>
                <a:cs typeface="Arial MT"/>
              </a:rPr>
              <a:t>who have sustained penetrating trauma to the </a:t>
            </a:r>
            <a:r>
              <a:rPr sz="1800" b="1" spc="-30" dirty="0">
                <a:latin typeface="Arial"/>
                <a:cs typeface="Arial"/>
              </a:rPr>
              <a:t>FACE </a:t>
            </a:r>
            <a:r>
              <a:rPr sz="1800" b="1" spc="-25" dirty="0">
                <a:latin typeface="Arial"/>
                <a:cs typeface="Arial"/>
              </a:rPr>
              <a:t> </a:t>
            </a:r>
            <a:r>
              <a:rPr sz="1800" spc="-5" dirty="0">
                <a:latin typeface="Arial MT"/>
                <a:cs typeface="Arial MT"/>
              </a:rPr>
              <a:t>or </a:t>
            </a:r>
            <a:r>
              <a:rPr sz="1800" b="1" spc="-5" dirty="0">
                <a:latin typeface="Arial"/>
                <a:cs typeface="Arial"/>
              </a:rPr>
              <a:t>NECK</a:t>
            </a:r>
            <a:r>
              <a:rPr sz="1800" b="1" dirty="0">
                <a:latin typeface="Arial"/>
                <a:cs typeface="Arial"/>
              </a:rPr>
              <a:t> </a:t>
            </a:r>
            <a:r>
              <a:rPr sz="1800" b="1" spc="-45" dirty="0">
                <a:latin typeface="Arial"/>
                <a:cs typeface="Arial"/>
              </a:rPr>
              <a:t>ONLY</a:t>
            </a:r>
            <a:endParaRPr sz="1800">
              <a:latin typeface="Arial"/>
              <a:cs typeface="Arial"/>
            </a:endParaRPr>
          </a:p>
        </p:txBody>
      </p:sp>
      <p:grpSp>
        <p:nvGrpSpPr>
          <p:cNvPr id="18" name="object 18"/>
          <p:cNvGrpSpPr/>
          <p:nvPr/>
        </p:nvGrpSpPr>
        <p:grpSpPr>
          <a:xfrm>
            <a:off x="270877" y="6013206"/>
            <a:ext cx="3454400" cy="649605"/>
            <a:chOff x="270877" y="6013206"/>
            <a:chExt cx="3454400" cy="649605"/>
          </a:xfrm>
        </p:grpSpPr>
        <p:sp>
          <p:nvSpPr>
            <p:cNvPr id="19" name="object 19"/>
            <p:cNvSpPr/>
            <p:nvPr/>
          </p:nvSpPr>
          <p:spPr>
            <a:xfrm>
              <a:off x="270877" y="6013206"/>
              <a:ext cx="3454400" cy="649605"/>
            </a:xfrm>
            <a:custGeom>
              <a:avLst/>
              <a:gdLst/>
              <a:ahLst/>
              <a:cxnLst/>
              <a:rect l="l" t="t" r="r" b="b"/>
              <a:pathLst>
                <a:path w="3454400" h="649604">
                  <a:moveTo>
                    <a:pt x="3379572" y="0"/>
                  </a:moveTo>
                  <a:lnTo>
                    <a:pt x="74545" y="0"/>
                  </a:lnTo>
                  <a:lnTo>
                    <a:pt x="45528" y="5858"/>
                  </a:lnTo>
                  <a:lnTo>
                    <a:pt x="21833" y="21833"/>
                  </a:lnTo>
                  <a:lnTo>
                    <a:pt x="5858" y="45528"/>
                  </a:lnTo>
                  <a:lnTo>
                    <a:pt x="0" y="74545"/>
                  </a:lnTo>
                  <a:lnTo>
                    <a:pt x="0" y="574742"/>
                  </a:lnTo>
                  <a:lnTo>
                    <a:pt x="5858" y="603758"/>
                  </a:lnTo>
                  <a:lnTo>
                    <a:pt x="21833" y="627452"/>
                  </a:lnTo>
                  <a:lnTo>
                    <a:pt x="45528" y="643428"/>
                  </a:lnTo>
                  <a:lnTo>
                    <a:pt x="74545" y="649286"/>
                  </a:lnTo>
                  <a:lnTo>
                    <a:pt x="3379572" y="649286"/>
                  </a:lnTo>
                  <a:lnTo>
                    <a:pt x="3408591" y="643428"/>
                  </a:lnTo>
                  <a:lnTo>
                    <a:pt x="3432287" y="627452"/>
                  </a:lnTo>
                  <a:lnTo>
                    <a:pt x="3448263" y="603758"/>
                  </a:lnTo>
                  <a:lnTo>
                    <a:pt x="3454121" y="574742"/>
                  </a:lnTo>
                  <a:lnTo>
                    <a:pt x="3454121" y="74545"/>
                  </a:lnTo>
                  <a:lnTo>
                    <a:pt x="3448263" y="45528"/>
                  </a:lnTo>
                  <a:lnTo>
                    <a:pt x="3432287" y="21833"/>
                  </a:lnTo>
                  <a:lnTo>
                    <a:pt x="3408591" y="5858"/>
                  </a:lnTo>
                  <a:lnTo>
                    <a:pt x="3379572" y="0"/>
                  </a:lnTo>
                  <a:close/>
                </a:path>
              </a:pathLst>
            </a:custGeom>
            <a:solidFill>
              <a:srgbClr val="A1C1E7">
                <a:alpha val="74899"/>
              </a:srgbClr>
            </a:solidFill>
          </p:spPr>
          <p:txBody>
            <a:bodyPr wrap="square" lIns="0" tIns="0" rIns="0" bIns="0" rtlCol="0"/>
            <a:lstStyle/>
            <a:p>
              <a:endParaRPr/>
            </a:p>
          </p:txBody>
        </p:sp>
        <p:pic>
          <p:nvPicPr>
            <p:cNvPr id="20" name="object 20"/>
            <p:cNvPicPr/>
            <p:nvPr/>
          </p:nvPicPr>
          <p:blipFill>
            <a:blip r:embed="rId10" cstate="print"/>
            <a:stretch>
              <a:fillRect/>
            </a:stretch>
          </p:blipFill>
          <p:spPr>
            <a:xfrm>
              <a:off x="502919" y="6123432"/>
              <a:ext cx="426720" cy="414528"/>
            </a:xfrm>
            <a:prstGeom prst="rect">
              <a:avLst/>
            </a:prstGeom>
          </p:spPr>
        </p:pic>
      </p:grpSp>
      <p:sp>
        <p:nvSpPr>
          <p:cNvPr id="21" name="object 21"/>
          <p:cNvSpPr txBox="1"/>
          <p:nvPr/>
        </p:nvSpPr>
        <p:spPr>
          <a:xfrm>
            <a:off x="5626353" y="5992638"/>
            <a:ext cx="341630"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FFFFFF"/>
                </a:solidFill>
                <a:latin typeface="Arial Black"/>
                <a:cs typeface="Arial Black"/>
              </a:rPr>
              <a:t>A</a:t>
            </a:r>
            <a:endParaRPr sz="3200">
              <a:latin typeface="Arial Black"/>
              <a:cs typeface="Arial Black"/>
            </a:endParaRPr>
          </a:p>
        </p:txBody>
      </p:sp>
      <p:sp>
        <p:nvSpPr>
          <p:cNvPr id="22" name="object 22"/>
          <p:cNvSpPr txBox="1"/>
          <p:nvPr/>
        </p:nvSpPr>
        <p:spPr>
          <a:xfrm>
            <a:off x="6234303" y="5998735"/>
            <a:ext cx="1238885"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23" name="object 23"/>
          <p:cNvSpPr txBox="1"/>
          <p:nvPr/>
        </p:nvSpPr>
        <p:spPr>
          <a:xfrm>
            <a:off x="4978996" y="6013975"/>
            <a:ext cx="409575"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2E3334"/>
                </a:solidFill>
                <a:latin typeface="Arial Black"/>
                <a:cs typeface="Arial Black"/>
              </a:rPr>
              <a:t>M</a:t>
            </a:r>
            <a:endParaRPr sz="3200">
              <a:latin typeface="Arial Black"/>
              <a:cs typeface="Arial Black"/>
            </a:endParaRPr>
          </a:p>
        </p:txBody>
      </p:sp>
      <p:sp>
        <p:nvSpPr>
          <p:cNvPr id="24" name="object 24"/>
          <p:cNvSpPr txBox="1"/>
          <p:nvPr/>
        </p:nvSpPr>
        <p:spPr>
          <a:xfrm>
            <a:off x="985381" y="6210244"/>
            <a:ext cx="2373630" cy="252729"/>
          </a:xfrm>
          <a:prstGeom prst="rect">
            <a:avLst/>
          </a:prstGeom>
        </p:spPr>
        <p:txBody>
          <a:bodyPr vert="horz" wrap="square" lIns="0" tIns="0" rIns="0" bIns="0" rtlCol="0">
            <a:spAutoFit/>
          </a:bodyPr>
          <a:lstStyle/>
          <a:p>
            <a:pPr marL="12700">
              <a:lnSpc>
                <a:spcPts val="1870"/>
              </a:lnSpc>
            </a:pPr>
            <a:r>
              <a:rPr sz="1600" b="1" spc="-5" dirty="0">
                <a:latin typeface="Arial"/>
                <a:cs typeface="Arial"/>
              </a:rPr>
              <a:t>Level</a:t>
            </a:r>
            <a:r>
              <a:rPr sz="1600" b="1" spc="-15" dirty="0">
                <a:latin typeface="Arial"/>
                <a:cs typeface="Arial"/>
              </a:rPr>
              <a:t> </a:t>
            </a:r>
            <a:r>
              <a:rPr sz="1600" b="1" spc="-5" dirty="0">
                <a:latin typeface="Arial"/>
                <a:cs typeface="Arial"/>
              </a:rPr>
              <a:t>of</a:t>
            </a:r>
            <a:r>
              <a:rPr sz="1600" b="1" spc="-15" dirty="0">
                <a:latin typeface="Arial"/>
                <a:cs typeface="Arial"/>
              </a:rPr>
              <a:t> </a:t>
            </a:r>
            <a:r>
              <a:rPr sz="1600" b="1" spc="-5" dirty="0">
                <a:latin typeface="Arial"/>
                <a:cs typeface="Arial"/>
              </a:rPr>
              <a:t>Evidence:</a:t>
            </a:r>
            <a:r>
              <a:rPr sz="1600" b="1" spc="-10" dirty="0">
                <a:latin typeface="Arial"/>
                <a:cs typeface="Arial"/>
              </a:rPr>
              <a:t> </a:t>
            </a:r>
            <a:r>
              <a:rPr sz="1600" b="1" spc="-5" dirty="0">
                <a:latin typeface="Arial"/>
                <a:cs typeface="Arial"/>
              </a:rPr>
              <a:t>C-EO</a:t>
            </a:r>
            <a:endParaRPr sz="1600">
              <a:latin typeface="Arial"/>
              <a:cs typeface="Arial"/>
            </a:endParaRPr>
          </a:p>
        </p:txBody>
      </p:sp>
      <p:sp>
        <p:nvSpPr>
          <p:cNvPr id="25" name="object 25"/>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26" name="object 26"/>
          <p:cNvSpPr txBox="1"/>
          <p:nvPr/>
        </p:nvSpPr>
        <p:spPr>
          <a:xfrm>
            <a:off x="11725084" y="6567128"/>
            <a:ext cx="110489" cy="196215"/>
          </a:xfrm>
          <a:prstGeom prst="rect">
            <a:avLst/>
          </a:prstGeom>
        </p:spPr>
        <p:txBody>
          <a:bodyPr vert="horz" wrap="square" lIns="0" tIns="0" rIns="0" bIns="0" rtlCol="0">
            <a:spAutoFit/>
          </a:bodyPr>
          <a:lstStyle/>
          <a:p>
            <a:pPr marL="12700">
              <a:lnSpc>
                <a:spcPts val="1425"/>
              </a:lnSpc>
            </a:pPr>
            <a:r>
              <a:rPr sz="1200" dirty="0">
                <a:latin typeface="Arial MT"/>
                <a:cs typeface="Arial MT"/>
              </a:rPr>
              <a:t>9</a:t>
            </a:r>
            <a:endParaRPr sz="1200">
              <a:latin typeface="Arial MT"/>
              <a:cs typeface="Arial M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309069" y="255193"/>
            <a:ext cx="1173007" cy="656424"/>
          </a:xfrm>
          <a:prstGeom prst="rect">
            <a:avLst/>
          </a:prstGeom>
        </p:spPr>
      </p:pic>
      <p:grpSp>
        <p:nvGrpSpPr>
          <p:cNvPr id="3" name="object 3"/>
          <p:cNvGrpSpPr/>
          <p:nvPr/>
        </p:nvGrpSpPr>
        <p:grpSpPr>
          <a:xfrm>
            <a:off x="6991350" y="2792323"/>
            <a:ext cx="2861310" cy="1980564"/>
            <a:chOff x="6991350" y="2792323"/>
            <a:chExt cx="2861310" cy="1980564"/>
          </a:xfrm>
        </p:grpSpPr>
        <p:sp>
          <p:nvSpPr>
            <p:cNvPr id="4" name="object 4"/>
            <p:cNvSpPr/>
            <p:nvPr/>
          </p:nvSpPr>
          <p:spPr>
            <a:xfrm>
              <a:off x="6991350" y="2792323"/>
              <a:ext cx="2861310" cy="1980564"/>
            </a:xfrm>
            <a:custGeom>
              <a:avLst/>
              <a:gdLst/>
              <a:ahLst/>
              <a:cxnLst/>
              <a:rect l="l" t="t" r="r" b="b"/>
              <a:pathLst>
                <a:path w="2861309" h="1980564">
                  <a:moveTo>
                    <a:pt x="607695" y="1523301"/>
                  </a:moveTo>
                  <a:lnTo>
                    <a:pt x="439801" y="1552384"/>
                  </a:lnTo>
                  <a:lnTo>
                    <a:pt x="469938" y="1593278"/>
                  </a:lnTo>
                  <a:lnTo>
                    <a:pt x="0" y="1939632"/>
                  </a:lnTo>
                  <a:lnTo>
                    <a:pt x="30149" y="1980526"/>
                  </a:lnTo>
                  <a:lnTo>
                    <a:pt x="500075" y="1634172"/>
                  </a:lnTo>
                  <a:lnTo>
                    <a:pt x="530225" y="1675053"/>
                  </a:lnTo>
                  <a:lnTo>
                    <a:pt x="579666" y="1578203"/>
                  </a:lnTo>
                  <a:lnTo>
                    <a:pt x="607695" y="1523301"/>
                  </a:lnTo>
                  <a:close/>
                </a:path>
                <a:path w="2861309" h="1980564">
                  <a:moveTo>
                    <a:pt x="2861094" y="0"/>
                  </a:moveTo>
                  <a:lnTo>
                    <a:pt x="2714447" y="86753"/>
                  </a:lnTo>
                  <a:lnTo>
                    <a:pt x="2757132" y="114300"/>
                  </a:lnTo>
                  <a:lnTo>
                    <a:pt x="2111464" y="1115225"/>
                  </a:lnTo>
                  <a:lnTo>
                    <a:pt x="2154148" y="1142771"/>
                  </a:lnTo>
                  <a:lnTo>
                    <a:pt x="2799816" y="141833"/>
                  </a:lnTo>
                  <a:lnTo>
                    <a:pt x="2842514" y="169367"/>
                  </a:lnTo>
                  <a:lnTo>
                    <a:pt x="2850896" y="92951"/>
                  </a:lnTo>
                  <a:lnTo>
                    <a:pt x="2861094" y="0"/>
                  </a:lnTo>
                  <a:close/>
                </a:path>
              </a:pathLst>
            </a:custGeom>
            <a:solidFill>
              <a:srgbClr val="CD9147"/>
            </a:solidFill>
          </p:spPr>
          <p:txBody>
            <a:bodyPr wrap="square" lIns="0" tIns="0" rIns="0" bIns="0" rtlCol="0"/>
            <a:lstStyle/>
            <a:p>
              <a:endParaRPr/>
            </a:p>
          </p:txBody>
        </p:sp>
        <p:sp>
          <p:nvSpPr>
            <p:cNvPr id="5" name="object 5"/>
            <p:cNvSpPr/>
            <p:nvPr/>
          </p:nvSpPr>
          <p:spPr>
            <a:xfrm>
              <a:off x="9236659" y="3072104"/>
              <a:ext cx="540385" cy="540385"/>
            </a:xfrm>
            <a:custGeom>
              <a:avLst/>
              <a:gdLst/>
              <a:ahLst/>
              <a:cxnLst/>
              <a:rect l="l" t="t" r="r" b="b"/>
              <a:pathLst>
                <a:path w="540384" h="540385">
                  <a:moveTo>
                    <a:pt x="269989" y="0"/>
                  </a:moveTo>
                  <a:lnTo>
                    <a:pt x="221458" y="4350"/>
                  </a:lnTo>
                  <a:lnTo>
                    <a:pt x="175781" y="16892"/>
                  </a:lnTo>
                  <a:lnTo>
                    <a:pt x="133720" y="36864"/>
                  </a:lnTo>
                  <a:lnTo>
                    <a:pt x="96038" y="63503"/>
                  </a:lnTo>
                  <a:lnTo>
                    <a:pt x="63498" y="96046"/>
                  </a:lnTo>
                  <a:lnTo>
                    <a:pt x="36861" y="133730"/>
                  </a:lnTo>
                  <a:lnTo>
                    <a:pt x="16891" y="175792"/>
                  </a:lnTo>
                  <a:lnTo>
                    <a:pt x="4349" y="221470"/>
                  </a:lnTo>
                  <a:lnTo>
                    <a:pt x="0" y="270001"/>
                  </a:lnTo>
                  <a:lnTo>
                    <a:pt x="4349" y="318536"/>
                  </a:lnTo>
                  <a:lnTo>
                    <a:pt x="16891" y="364216"/>
                  </a:lnTo>
                  <a:lnTo>
                    <a:pt x="36861" y="406279"/>
                  </a:lnTo>
                  <a:lnTo>
                    <a:pt x="63498" y="443963"/>
                  </a:lnTo>
                  <a:lnTo>
                    <a:pt x="96038" y="476504"/>
                  </a:lnTo>
                  <a:lnTo>
                    <a:pt x="133720" y="503142"/>
                  </a:lnTo>
                  <a:lnTo>
                    <a:pt x="175781" y="523112"/>
                  </a:lnTo>
                  <a:lnTo>
                    <a:pt x="221458" y="535654"/>
                  </a:lnTo>
                  <a:lnTo>
                    <a:pt x="269989" y="540003"/>
                  </a:lnTo>
                  <a:lnTo>
                    <a:pt x="318523" y="535654"/>
                  </a:lnTo>
                  <a:lnTo>
                    <a:pt x="364203" y="523112"/>
                  </a:lnTo>
                  <a:lnTo>
                    <a:pt x="406266" y="503142"/>
                  </a:lnTo>
                  <a:lnTo>
                    <a:pt x="443950" y="476504"/>
                  </a:lnTo>
                  <a:lnTo>
                    <a:pt x="476491" y="443963"/>
                  </a:lnTo>
                  <a:lnTo>
                    <a:pt x="503129" y="406279"/>
                  </a:lnTo>
                  <a:lnTo>
                    <a:pt x="523099" y="364216"/>
                  </a:lnTo>
                  <a:lnTo>
                    <a:pt x="535641" y="318536"/>
                  </a:lnTo>
                  <a:lnTo>
                    <a:pt x="539991" y="270001"/>
                  </a:lnTo>
                  <a:lnTo>
                    <a:pt x="535641" y="221470"/>
                  </a:lnTo>
                  <a:lnTo>
                    <a:pt x="523099" y="175792"/>
                  </a:lnTo>
                  <a:lnTo>
                    <a:pt x="503129" y="133730"/>
                  </a:lnTo>
                  <a:lnTo>
                    <a:pt x="476491" y="96046"/>
                  </a:lnTo>
                  <a:lnTo>
                    <a:pt x="443950" y="63503"/>
                  </a:lnTo>
                  <a:lnTo>
                    <a:pt x="406266" y="36864"/>
                  </a:lnTo>
                  <a:lnTo>
                    <a:pt x="364203" y="16892"/>
                  </a:lnTo>
                  <a:lnTo>
                    <a:pt x="318523" y="4350"/>
                  </a:lnTo>
                  <a:lnTo>
                    <a:pt x="269989" y="0"/>
                  </a:lnTo>
                  <a:close/>
                </a:path>
              </a:pathLst>
            </a:custGeom>
            <a:solidFill>
              <a:srgbClr val="FFFFFF"/>
            </a:solidFill>
          </p:spPr>
          <p:txBody>
            <a:bodyPr wrap="square" lIns="0" tIns="0" rIns="0" bIns="0" rtlCol="0"/>
            <a:lstStyle/>
            <a:p>
              <a:endParaRPr/>
            </a:p>
          </p:txBody>
        </p:sp>
        <p:sp>
          <p:nvSpPr>
            <p:cNvPr id="6" name="object 6"/>
            <p:cNvSpPr/>
            <p:nvPr/>
          </p:nvSpPr>
          <p:spPr>
            <a:xfrm>
              <a:off x="9236659" y="3072104"/>
              <a:ext cx="540385" cy="540385"/>
            </a:xfrm>
            <a:custGeom>
              <a:avLst/>
              <a:gdLst/>
              <a:ahLst/>
              <a:cxnLst/>
              <a:rect l="l" t="t" r="r" b="b"/>
              <a:pathLst>
                <a:path w="540384" h="540385">
                  <a:moveTo>
                    <a:pt x="0" y="270000"/>
                  </a:moveTo>
                  <a:lnTo>
                    <a:pt x="4350" y="221467"/>
                  </a:lnTo>
                  <a:lnTo>
                    <a:pt x="16891" y="175788"/>
                  </a:lnTo>
                  <a:lnTo>
                    <a:pt x="36862" y="133725"/>
                  </a:lnTo>
                  <a:lnTo>
                    <a:pt x="63500" y="96042"/>
                  </a:lnTo>
                  <a:lnTo>
                    <a:pt x="96042" y="63500"/>
                  </a:lnTo>
                  <a:lnTo>
                    <a:pt x="133725" y="36862"/>
                  </a:lnTo>
                  <a:lnTo>
                    <a:pt x="175788" y="16891"/>
                  </a:lnTo>
                  <a:lnTo>
                    <a:pt x="221467" y="4350"/>
                  </a:lnTo>
                  <a:lnTo>
                    <a:pt x="270000" y="0"/>
                  </a:lnTo>
                  <a:lnTo>
                    <a:pt x="318533" y="4350"/>
                  </a:lnTo>
                  <a:lnTo>
                    <a:pt x="364212" y="16891"/>
                  </a:lnTo>
                  <a:lnTo>
                    <a:pt x="406274" y="36862"/>
                  </a:lnTo>
                  <a:lnTo>
                    <a:pt x="443957" y="63500"/>
                  </a:lnTo>
                  <a:lnTo>
                    <a:pt x="476499" y="96042"/>
                  </a:lnTo>
                  <a:lnTo>
                    <a:pt x="503137" y="133725"/>
                  </a:lnTo>
                  <a:lnTo>
                    <a:pt x="523108" y="175788"/>
                  </a:lnTo>
                  <a:lnTo>
                    <a:pt x="535650" y="221467"/>
                  </a:lnTo>
                  <a:lnTo>
                    <a:pt x="540000" y="270000"/>
                  </a:lnTo>
                  <a:lnTo>
                    <a:pt x="535650" y="318533"/>
                  </a:lnTo>
                  <a:lnTo>
                    <a:pt x="523108" y="364212"/>
                  </a:lnTo>
                  <a:lnTo>
                    <a:pt x="503137" y="406274"/>
                  </a:lnTo>
                  <a:lnTo>
                    <a:pt x="476499" y="443957"/>
                  </a:lnTo>
                  <a:lnTo>
                    <a:pt x="443957" y="476499"/>
                  </a:lnTo>
                  <a:lnTo>
                    <a:pt x="406274" y="503137"/>
                  </a:lnTo>
                  <a:lnTo>
                    <a:pt x="364212" y="523108"/>
                  </a:lnTo>
                  <a:lnTo>
                    <a:pt x="318533" y="535650"/>
                  </a:lnTo>
                  <a:lnTo>
                    <a:pt x="270000" y="540000"/>
                  </a:lnTo>
                  <a:lnTo>
                    <a:pt x="221467" y="535650"/>
                  </a:lnTo>
                  <a:lnTo>
                    <a:pt x="175788" y="523108"/>
                  </a:lnTo>
                  <a:lnTo>
                    <a:pt x="133725" y="503137"/>
                  </a:lnTo>
                  <a:lnTo>
                    <a:pt x="96042" y="476499"/>
                  </a:lnTo>
                  <a:lnTo>
                    <a:pt x="63500" y="443957"/>
                  </a:lnTo>
                  <a:lnTo>
                    <a:pt x="36862" y="406274"/>
                  </a:lnTo>
                  <a:lnTo>
                    <a:pt x="16891" y="364212"/>
                  </a:lnTo>
                  <a:lnTo>
                    <a:pt x="4350" y="318533"/>
                  </a:lnTo>
                  <a:lnTo>
                    <a:pt x="0" y="270000"/>
                  </a:lnTo>
                  <a:close/>
                </a:path>
              </a:pathLst>
            </a:custGeom>
            <a:ln w="38100">
              <a:solidFill>
                <a:srgbClr val="2E3334"/>
              </a:solidFill>
            </a:ln>
          </p:spPr>
          <p:txBody>
            <a:bodyPr wrap="square" lIns="0" tIns="0" rIns="0" bIns="0" rtlCol="0"/>
            <a:lstStyle/>
            <a:p>
              <a:endParaRPr/>
            </a:p>
          </p:txBody>
        </p:sp>
      </p:grpSp>
      <p:sp>
        <p:nvSpPr>
          <p:cNvPr id="7" name="object 7"/>
          <p:cNvSpPr txBox="1"/>
          <p:nvPr/>
        </p:nvSpPr>
        <p:spPr>
          <a:xfrm>
            <a:off x="9315360" y="3223260"/>
            <a:ext cx="382905" cy="238760"/>
          </a:xfrm>
          <a:prstGeom prst="rect">
            <a:avLst/>
          </a:prstGeom>
        </p:spPr>
        <p:txBody>
          <a:bodyPr vert="horz" wrap="square" lIns="0" tIns="12700" rIns="0" bIns="0" rtlCol="0">
            <a:spAutoFit/>
          </a:bodyPr>
          <a:lstStyle/>
          <a:p>
            <a:pPr marL="12700">
              <a:lnSpc>
                <a:spcPct val="100000"/>
              </a:lnSpc>
              <a:spcBef>
                <a:spcPts val="100"/>
              </a:spcBef>
            </a:pPr>
            <a:r>
              <a:rPr sz="1400" b="1" dirty="0">
                <a:latin typeface="Arial"/>
                <a:cs typeface="Arial"/>
              </a:rPr>
              <a:t>YES</a:t>
            </a:r>
            <a:endParaRPr sz="1400">
              <a:latin typeface="Arial"/>
              <a:cs typeface="Arial"/>
            </a:endParaRPr>
          </a:p>
        </p:txBody>
      </p:sp>
      <p:grpSp>
        <p:nvGrpSpPr>
          <p:cNvPr id="8" name="object 8"/>
          <p:cNvGrpSpPr/>
          <p:nvPr/>
        </p:nvGrpSpPr>
        <p:grpSpPr>
          <a:xfrm>
            <a:off x="9101887" y="4149166"/>
            <a:ext cx="755650" cy="1146175"/>
            <a:chOff x="9101887" y="4149166"/>
            <a:chExt cx="755650" cy="1146175"/>
          </a:xfrm>
        </p:grpSpPr>
        <p:sp>
          <p:nvSpPr>
            <p:cNvPr id="9" name="object 9"/>
            <p:cNvSpPr/>
            <p:nvPr/>
          </p:nvSpPr>
          <p:spPr>
            <a:xfrm>
              <a:off x="9101887" y="4149166"/>
              <a:ext cx="755650" cy="1146175"/>
            </a:xfrm>
            <a:custGeom>
              <a:avLst/>
              <a:gdLst/>
              <a:ahLst/>
              <a:cxnLst/>
              <a:rect l="l" t="t" r="r" b="b"/>
              <a:pathLst>
                <a:path w="755650" h="1146175">
                  <a:moveTo>
                    <a:pt x="651041" y="1031973"/>
                  </a:moveTo>
                  <a:lnTo>
                    <a:pt x="608406" y="1059611"/>
                  </a:lnTo>
                  <a:lnTo>
                    <a:pt x="755243" y="1146035"/>
                  </a:lnTo>
                  <a:lnTo>
                    <a:pt x="744864" y="1053287"/>
                  </a:lnTo>
                  <a:lnTo>
                    <a:pt x="664857" y="1053287"/>
                  </a:lnTo>
                  <a:lnTo>
                    <a:pt x="651041" y="1031973"/>
                  </a:lnTo>
                  <a:close/>
                </a:path>
                <a:path w="755650" h="1146175">
                  <a:moveTo>
                    <a:pt x="693664" y="1004341"/>
                  </a:moveTo>
                  <a:lnTo>
                    <a:pt x="651041" y="1031973"/>
                  </a:lnTo>
                  <a:lnTo>
                    <a:pt x="664857" y="1053287"/>
                  </a:lnTo>
                  <a:lnTo>
                    <a:pt x="707478" y="1025651"/>
                  </a:lnTo>
                  <a:lnTo>
                    <a:pt x="693664" y="1004341"/>
                  </a:lnTo>
                  <a:close/>
                </a:path>
                <a:path w="755650" h="1146175">
                  <a:moveTo>
                    <a:pt x="736295" y="976706"/>
                  </a:moveTo>
                  <a:lnTo>
                    <a:pt x="693664" y="1004341"/>
                  </a:lnTo>
                  <a:lnTo>
                    <a:pt x="707478" y="1025651"/>
                  </a:lnTo>
                  <a:lnTo>
                    <a:pt x="664857" y="1053287"/>
                  </a:lnTo>
                  <a:lnTo>
                    <a:pt x="744864" y="1053287"/>
                  </a:lnTo>
                  <a:lnTo>
                    <a:pt x="736295" y="976706"/>
                  </a:lnTo>
                  <a:close/>
                </a:path>
                <a:path w="755650" h="1146175">
                  <a:moveTo>
                    <a:pt x="42621" y="0"/>
                  </a:moveTo>
                  <a:lnTo>
                    <a:pt x="0" y="27635"/>
                  </a:lnTo>
                  <a:lnTo>
                    <a:pt x="651041" y="1031973"/>
                  </a:lnTo>
                  <a:lnTo>
                    <a:pt x="693664" y="1004341"/>
                  </a:lnTo>
                  <a:lnTo>
                    <a:pt x="42621" y="0"/>
                  </a:lnTo>
                  <a:close/>
                </a:path>
              </a:pathLst>
            </a:custGeom>
            <a:solidFill>
              <a:srgbClr val="CD9147"/>
            </a:solidFill>
          </p:spPr>
          <p:txBody>
            <a:bodyPr wrap="square" lIns="0" tIns="0" rIns="0" bIns="0" rtlCol="0"/>
            <a:lstStyle/>
            <a:p>
              <a:endParaRPr/>
            </a:p>
          </p:txBody>
        </p:sp>
        <p:sp>
          <p:nvSpPr>
            <p:cNvPr id="10" name="object 10"/>
            <p:cNvSpPr/>
            <p:nvPr/>
          </p:nvSpPr>
          <p:spPr>
            <a:xfrm>
              <a:off x="9171432" y="4413503"/>
              <a:ext cx="540385" cy="540385"/>
            </a:xfrm>
            <a:custGeom>
              <a:avLst/>
              <a:gdLst/>
              <a:ahLst/>
              <a:cxnLst/>
              <a:rect l="l" t="t" r="r" b="b"/>
              <a:pathLst>
                <a:path w="540384" h="540385">
                  <a:moveTo>
                    <a:pt x="270001" y="0"/>
                  </a:moveTo>
                  <a:lnTo>
                    <a:pt x="221467" y="4349"/>
                  </a:lnTo>
                  <a:lnTo>
                    <a:pt x="175787" y="16891"/>
                  </a:lnTo>
                  <a:lnTo>
                    <a:pt x="133724" y="36861"/>
                  </a:lnTo>
                  <a:lnTo>
                    <a:pt x="96040" y="63499"/>
                  </a:lnTo>
                  <a:lnTo>
                    <a:pt x="63499" y="96040"/>
                  </a:lnTo>
                  <a:lnTo>
                    <a:pt x="36861" y="133724"/>
                  </a:lnTo>
                  <a:lnTo>
                    <a:pt x="16891" y="175787"/>
                  </a:lnTo>
                  <a:lnTo>
                    <a:pt x="4349" y="221467"/>
                  </a:lnTo>
                  <a:lnTo>
                    <a:pt x="0" y="270002"/>
                  </a:lnTo>
                  <a:lnTo>
                    <a:pt x="4349" y="318532"/>
                  </a:lnTo>
                  <a:lnTo>
                    <a:pt x="16891" y="364209"/>
                  </a:lnTo>
                  <a:lnTo>
                    <a:pt x="36861" y="406270"/>
                  </a:lnTo>
                  <a:lnTo>
                    <a:pt x="63499" y="443952"/>
                  </a:lnTo>
                  <a:lnTo>
                    <a:pt x="96040" y="476493"/>
                  </a:lnTo>
                  <a:lnTo>
                    <a:pt x="133724" y="503129"/>
                  </a:lnTo>
                  <a:lnTo>
                    <a:pt x="175787" y="523100"/>
                  </a:lnTo>
                  <a:lnTo>
                    <a:pt x="221467" y="535641"/>
                  </a:lnTo>
                  <a:lnTo>
                    <a:pt x="270001" y="539991"/>
                  </a:lnTo>
                  <a:lnTo>
                    <a:pt x="318533" y="535641"/>
                  </a:lnTo>
                  <a:lnTo>
                    <a:pt x="364211" y="523100"/>
                  </a:lnTo>
                  <a:lnTo>
                    <a:pt x="406273" y="503129"/>
                  </a:lnTo>
                  <a:lnTo>
                    <a:pt x="443957" y="476493"/>
                  </a:lnTo>
                  <a:lnTo>
                    <a:pt x="476500" y="443952"/>
                  </a:lnTo>
                  <a:lnTo>
                    <a:pt x="503139" y="406270"/>
                  </a:lnTo>
                  <a:lnTo>
                    <a:pt x="523111" y="364209"/>
                  </a:lnTo>
                  <a:lnTo>
                    <a:pt x="535653" y="318532"/>
                  </a:lnTo>
                  <a:lnTo>
                    <a:pt x="540003" y="270002"/>
                  </a:lnTo>
                  <a:lnTo>
                    <a:pt x="535653" y="221467"/>
                  </a:lnTo>
                  <a:lnTo>
                    <a:pt x="523111" y="175787"/>
                  </a:lnTo>
                  <a:lnTo>
                    <a:pt x="503139" y="133724"/>
                  </a:lnTo>
                  <a:lnTo>
                    <a:pt x="476500" y="96040"/>
                  </a:lnTo>
                  <a:lnTo>
                    <a:pt x="443957" y="63499"/>
                  </a:lnTo>
                  <a:lnTo>
                    <a:pt x="406273" y="36861"/>
                  </a:lnTo>
                  <a:lnTo>
                    <a:pt x="364211" y="16891"/>
                  </a:lnTo>
                  <a:lnTo>
                    <a:pt x="318533" y="4349"/>
                  </a:lnTo>
                  <a:lnTo>
                    <a:pt x="270001" y="0"/>
                  </a:lnTo>
                  <a:close/>
                </a:path>
              </a:pathLst>
            </a:custGeom>
            <a:solidFill>
              <a:srgbClr val="FFFFFF"/>
            </a:solidFill>
          </p:spPr>
          <p:txBody>
            <a:bodyPr wrap="square" lIns="0" tIns="0" rIns="0" bIns="0" rtlCol="0"/>
            <a:lstStyle/>
            <a:p>
              <a:endParaRPr/>
            </a:p>
          </p:txBody>
        </p:sp>
        <p:sp>
          <p:nvSpPr>
            <p:cNvPr id="11" name="object 11"/>
            <p:cNvSpPr/>
            <p:nvPr/>
          </p:nvSpPr>
          <p:spPr>
            <a:xfrm>
              <a:off x="9171432" y="4413503"/>
              <a:ext cx="540385" cy="540385"/>
            </a:xfrm>
            <a:custGeom>
              <a:avLst/>
              <a:gdLst/>
              <a:ahLst/>
              <a:cxnLst/>
              <a:rect l="l" t="t" r="r" b="b"/>
              <a:pathLst>
                <a:path w="540384" h="540385">
                  <a:moveTo>
                    <a:pt x="0" y="270000"/>
                  </a:moveTo>
                  <a:lnTo>
                    <a:pt x="4350" y="221467"/>
                  </a:lnTo>
                  <a:lnTo>
                    <a:pt x="16891" y="175788"/>
                  </a:lnTo>
                  <a:lnTo>
                    <a:pt x="36862" y="133725"/>
                  </a:lnTo>
                  <a:lnTo>
                    <a:pt x="63500" y="96042"/>
                  </a:lnTo>
                  <a:lnTo>
                    <a:pt x="96042" y="63500"/>
                  </a:lnTo>
                  <a:lnTo>
                    <a:pt x="133725" y="36862"/>
                  </a:lnTo>
                  <a:lnTo>
                    <a:pt x="175788" y="16891"/>
                  </a:lnTo>
                  <a:lnTo>
                    <a:pt x="221467" y="4350"/>
                  </a:lnTo>
                  <a:lnTo>
                    <a:pt x="270000" y="0"/>
                  </a:lnTo>
                  <a:lnTo>
                    <a:pt x="318533" y="4350"/>
                  </a:lnTo>
                  <a:lnTo>
                    <a:pt x="364212" y="16891"/>
                  </a:lnTo>
                  <a:lnTo>
                    <a:pt x="406274" y="36862"/>
                  </a:lnTo>
                  <a:lnTo>
                    <a:pt x="443957" y="63500"/>
                  </a:lnTo>
                  <a:lnTo>
                    <a:pt x="476499" y="96042"/>
                  </a:lnTo>
                  <a:lnTo>
                    <a:pt x="503137" y="133725"/>
                  </a:lnTo>
                  <a:lnTo>
                    <a:pt x="523108" y="175788"/>
                  </a:lnTo>
                  <a:lnTo>
                    <a:pt x="535650" y="221467"/>
                  </a:lnTo>
                  <a:lnTo>
                    <a:pt x="540000" y="270000"/>
                  </a:lnTo>
                  <a:lnTo>
                    <a:pt x="535650" y="318533"/>
                  </a:lnTo>
                  <a:lnTo>
                    <a:pt x="523108" y="364212"/>
                  </a:lnTo>
                  <a:lnTo>
                    <a:pt x="503137" y="406274"/>
                  </a:lnTo>
                  <a:lnTo>
                    <a:pt x="476499" y="443957"/>
                  </a:lnTo>
                  <a:lnTo>
                    <a:pt x="443957" y="476499"/>
                  </a:lnTo>
                  <a:lnTo>
                    <a:pt x="406274" y="503137"/>
                  </a:lnTo>
                  <a:lnTo>
                    <a:pt x="364212" y="523108"/>
                  </a:lnTo>
                  <a:lnTo>
                    <a:pt x="318533" y="535650"/>
                  </a:lnTo>
                  <a:lnTo>
                    <a:pt x="270000" y="540000"/>
                  </a:lnTo>
                  <a:lnTo>
                    <a:pt x="221467" y="535650"/>
                  </a:lnTo>
                  <a:lnTo>
                    <a:pt x="175788" y="523108"/>
                  </a:lnTo>
                  <a:lnTo>
                    <a:pt x="133725" y="503137"/>
                  </a:lnTo>
                  <a:lnTo>
                    <a:pt x="96042" y="476499"/>
                  </a:lnTo>
                  <a:lnTo>
                    <a:pt x="63500" y="443957"/>
                  </a:lnTo>
                  <a:lnTo>
                    <a:pt x="36862" y="406274"/>
                  </a:lnTo>
                  <a:lnTo>
                    <a:pt x="16891" y="364212"/>
                  </a:lnTo>
                  <a:lnTo>
                    <a:pt x="4350" y="318533"/>
                  </a:lnTo>
                  <a:lnTo>
                    <a:pt x="0" y="270000"/>
                  </a:lnTo>
                  <a:close/>
                </a:path>
              </a:pathLst>
            </a:custGeom>
            <a:ln w="38100">
              <a:solidFill>
                <a:srgbClr val="2E3334"/>
              </a:solidFill>
            </a:ln>
          </p:spPr>
          <p:txBody>
            <a:bodyPr wrap="square" lIns="0" tIns="0" rIns="0" bIns="0" rtlCol="0"/>
            <a:lstStyle/>
            <a:p>
              <a:endParaRPr/>
            </a:p>
          </p:txBody>
        </p:sp>
      </p:grpSp>
      <p:sp>
        <p:nvSpPr>
          <p:cNvPr id="12" name="object 12"/>
          <p:cNvSpPr txBox="1"/>
          <p:nvPr/>
        </p:nvSpPr>
        <p:spPr>
          <a:xfrm>
            <a:off x="9295383" y="4564379"/>
            <a:ext cx="292735" cy="238760"/>
          </a:xfrm>
          <a:prstGeom prst="rect">
            <a:avLst/>
          </a:prstGeom>
        </p:spPr>
        <p:txBody>
          <a:bodyPr vert="horz" wrap="square" lIns="0" tIns="12700" rIns="0" bIns="0" rtlCol="0">
            <a:spAutoFit/>
          </a:bodyPr>
          <a:lstStyle/>
          <a:p>
            <a:pPr marL="12700">
              <a:lnSpc>
                <a:spcPct val="100000"/>
              </a:lnSpc>
              <a:spcBef>
                <a:spcPts val="100"/>
              </a:spcBef>
            </a:pPr>
            <a:r>
              <a:rPr sz="1400" b="1" dirty="0">
                <a:latin typeface="Arial"/>
                <a:cs typeface="Arial"/>
              </a:rPr>
              <a:t>NO</a:t>
            </a:r>
            <a:endParaRPr sz="1400">
              <a:latin typeface="Arial"/>
              <a:cs typeface="Arial"/>
            </a:endParaRPr>
          </a:p>
        </p:txBody>
      </p:sp>
      <p:sp>
        <p:nvSpPr>
          <p:cNvPr id="13" name="object 13"/>
          <p:cNvSpPr txBox="1">
            <a:spLocks noGrp="1"/>
          </p:cNvSpPr>
          <p:nvPr>
            <p:ph type="title"/>
          </p:nvPr>
        </p:nvSpPr>
        <p:spPr>
          <a:xfrm>
            <a:off x="2912554" y="262410"/>
            <a:ext cx="6367780" cy="1436370"/>
          </a:xfrm>
          <a:prstGeom prst="rect">
            <a:avLst/>
          </a:prstGeom>
        </p:spPr>
        <p:txBody>
          <a:bodyPr vert="horz" wrap="square" lIns="0" tIns="34925" rIns="0" bIns="0" rtlCol="0">
            <a:spAutoFit/>
          </a:bodyPr>
          <a:lstStyle/>
          <a:p>
            <a:pPr algn="ctr">
              <a:lnSpc>
                <a:spcPct val="100000"/>
              </a:lnSpc>
              <a:spcBef>
                <a:spcPts val="275"/>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15"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a:p>
            <a:pPr marL="12700" marR="5080" algn="ctr">
              <a:lnSpc>
                <a:spcPts val="3890"/>
              </a:lnSpc>
              <a:spcBef>
                <a:spcPts val="810"/>
              </a:spcBef>
            </a:pPr>
            <a:r>
              <a:rPr spc="-5" dirty="0">
                <a:solidFill>
                  <a:srgbClr val="BC8642"/>
                </a:solidFill>
              </a:rPr>
              <a:t>PROGRESSIVE</a:t>
            </a:r>
            <a:r>
              <a:rPr spc="-70" dirty="0">
                <a:solidFill>
                  <a:srgbClr val="BC8642"/>
                </a:solidFill>
              </a:rPr>
              <a:t> </a:t>
            </a:r>
            <a:r>
              <a:rPr spc="-30" dirty="0">
                <a:solidFill>
                  <a:srgbClr val="BC8642"/>
                </a:solidFill>
              </a:rPr>
              <a:t>STRATEGIES </a:t>
            </a:r>
            <a:r>
              <a:rPr spc="-985" dirty="0">
                <a:solidFill>
                  <a:srgbClr val="BC8642"/>
                </a:solidFill>
              </a:rPr>
              <a:t> </a:t>
            </a:r>
            <a:r>
              <a:rPr dirty="0"/>
              <a:t>FOR</a:t>
            </a:r>
            <a:r>
              <a:rPr spc="-170" dirty="0"/>
              <a:t> </a:t>
            </a:r>
            <a:r>
              <a:rPr spc="-105" dirty="0"/>
              <a:t>AIRWAY </a:t>
            </a:r>
            <a:r>
              <a:rPr dirty="0"/>
              <a:t>MANAGEMENT</a:t>
            </a:r>
          </a:p>
        </p:txBody>
      </p:sp>
      <p:grpSp>
        <p:nvGrpSpPr>
          <p:cNvPr id="14" name="object 14"/>
          <p:cNvGrpSpPr/>
          <p:nvPr/>
        </p:nvGrpSpPr>
        <p:grpSpPr>
          <a:xfrm>
            <a:off x="5437009" y="3754589"/>
            <a:ext cx="3822065" cy="2986405"/>
            <a:chOff x="5437009" y="3754589"/>
            <a:chExt cx="3822065" cy="2986405"/>
          </a:xfrm>
        </p:grpSpPr>
        <p:sp>
          <p:nvSpPr>
            <p:cNvPr id="15" name="object 15"/>
            <p:cNvSpPr/>
            <p:nvPr/>
          </p:nvSpPr>
          <p:spPr>
            <a:xfrm>
              <a:off x="7589735" y="3773639"/>
              <a:ext cx="1650364" cy="517525"/>
            </a:xfrm>
            <a:custGeom>
              <a:avLst/>
              <a:gdLst/>
              <a:ahLst/>
              <a:cxnLst/>
              <a:rect l="l" t="t" r="r" b="b"/>
              <a:pathLst>
                <a:path w="1650365" h="517525">
                  <a:moveTo>
                    <a:pt x="1564030" y="0"/>
                  </a:moveTo>
                  <a:lnTo>
                    <a:pt x="86194" y="0"/>
                  </a:lnTo>
                  <a:lnTo>
                    <a:pt x="52640" y="6774"/>
                  </a:lnTo>
                  <a:lnTo>
                    <a:pt x="25242" y="25247"/>
                  </a:lnTo>
                  <a:lnTo>
                    <a:pt x="6772" y="52645"/>
                  </a:lnTo>
                  <a:lnTo>
                    <a:pt x="0" y="86194"/>
                  </a:lnTo>
                  <a:lnTo>
                    <a:pt x="0" y="430949"/>
                  </a:lnTo>
                  <a:lnTo>
                    <a:pt x="6772" y="464498"/>
                  </a:lnTo>
                  <a:lnTo>
                    <a:pt x="25242" y="491896"/>
                  </a:lnTo>
                  <a:lnTo>
                    <a:pt x="52640" y="510369"/>
                  </a:lnTo>
                  <a:lnTo>
                    <a:pt x="86194" y="517144"/>
                  </a:lnTo>
                  <a:lnTo>
                    <a:pt x="1564030" y="517144"/>
                  </a:lnTo>
                  <a:lnTo>
                    <a:pt x="1597579" y="510369"/>
                  </a:lnTo>
                  <a:lnTo>
                    <a:pt x="1624977" y="491896"/>
                  </a:lnTo>
                  <a:lnTo>
                    <a:pt x="1643451" y="464498"/>
                  </a:lnTo>
                  <a:lnTo>
                    <a:pt x="1650225" y="430949"/>
                  </a:lnTo>
                  <a:lnTo>
                    <a:pt x="1650225" y="86194"/>
                  </a:lnTo>
                  <a:lnTo>
                    <a:pt x="1643451" y="52645"/>
                  </a:lnTo>
                  <a:lnTo>
                    <a:pt x="1624977" y="25247"/>
                  </a:lnTo>
                  <a:lnTo>
                    <a:pt x="1597579" y="6774"/>
                  </a:lnTo>
                  <a:lnTo>
                    <a:pt x="1564030" y="0"/>
                  </a:lnTo>
                  <a:close/>
                </a:path>
              </a:pathLst>
            </a:custGeom>
            <a:solidFill>
              <a:srgbClr val="000000"/>
            </a:solidFill>
          </p:spPr>
          <p:txBody>
            <a:bodyPr wrap="square" lIns="0" tIns="0" rIns="0" bIns="0" rtlCol="0"/>
            <a:lstStyle/>
            <a:p>
              <a:endParaRPr/>
            </a:p>
          </p:txBody>
        </p:sp>
        <p:sp>
          <p:nvSpPr>
            <p:cNvPr id="16" name="object 16"/>
            <p:cNvSpPr/>
            <p:nvPr/>
          </p:nvSpPr>
          <p:spPr>
            <a:xfrm>
              <a:off x="7589735" y="3773639"/>
              <a:ext cx="1650364" cy="517525"/>
            </a:xfrm>
            <a:custGeom>
              <a:avLst/>
              <a:gdLst/>
              <a:ahLst/>
              <a:cxnLst/>
              <a:rect l="l" t="t" r="r" b="b"/>
              <a:pathLst>
                <a:path w="1650365" h="517525">
                  <a:moveTo>
                    <a:pt x="0" y="86191"/>
                  </a:moveTo>
                  <a:lnTo>
                    <a:pt x="6773" y="52641"/>
                  </a:lnTo>
                  <a:lnTo>
                    <a:pt x="25244" y="25244"/>
                  </a:lnTo>
                  <a:lnTo>
                    <a:pt x="52641" y="6773"/>
                  </a:lnTo>
                  <a:lnTo>
                    <a:pt x="86191" y="0"/>
                  </a:lnTo>
                  <a:lnTo>
                    <a:pt x="1564040" y="0"/>
                  </a:lnTo>
                  <a:lnTo>
                    <a:pt x="1597589" y="6773"/>
                  </a:lnTo>
                  <a:lnTo>
                    <a:pt x="1624985" y="25244"/>
                  </a:lnTo>
                  <a:lnTo>
                    <a:pt x="1643457" y="52641"/>
                  </a:lnTo>
                  <a:lnTo>
                    <a:pt x="1650230" y="86191"/>
                  </a:lnTo>
                  <a:lnTo>
                    <a:pt x="1650230" y="430942"/>
                  </a:lnTo>
                  <a:lnTo>
                    <a:pt x="1643457" y="464491"/>
                  </a:lnTo>
                  <a:lnTo>
                    <a:pt x="1624985" y="491888"/>
                  </a:lnTo>
                  <a:lnTo>
                    <a:pt x="1597589" y="510359"/>
                  </a:lnTo>
                  <a:lnTo>
                    <a:pt x="1564040" y="517133"/>
                  </a:lnTo>
                  <a:lnTo>
                    <a:pt x="86191" y="517133"/>
                  </a:lnTo>
                  <a:lnTo>
                    <a:pt x="52641" y="510359"/>
                  </a:lnTo>
                  <a:lnTo>
                    <a:pt x="25244" y="491888"/>
                  </a:lnTo>
                  <a:lnTo>
                    <a:pt x="6773" y="464491"/>
                  </a:lnTo>
                  <a:lnTo>
                    <a:pt x="0" y="430942"/>
                  </a:lnTo>
                  <a:lnTo>
                    <a:pt x="0" y="86191"/>
                  </a:lnTo>
                  <a:close/>
                </a:path>
              </a:pathLst>
            </a:custGeom>
            <a:ln w="38100">
              <a:solidFill>
                <a:srgbClr val="FFFFFF"/>
              </a:solidFill>
            </a:ln>
          </p:spPr>
          <p:txBody>
            <a:bodyPr wrap="square" lIns="0" tIns="0" rIns="0" bIns="0" rtlCol="0"/>
            <a:lstStyle/>
            <a:p>
              <a:endParaRPr/>
            </a:p>
          </p:txBody>
        </p:sp>
        <p:sp>
          <p:nvSpPr>
            <p:cNvPr id="17" name="object 17"/>
            <p:cNvSpPr/>
            <p:nvPr/>
          </p:nvSpPr>
          <p:spPr>
            <a:xfrm>
              <a:off x="5437009" y="6020572"/>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8"/>
                  </a:lnTo>
                  <a:lnTo>
                    <a:pt x="178298" y="670848"/>
                  </a:lnTo>
                  <a:lnTo>
                    <a:pt x="219868" y="691709"/>
                  </a:lnTo>
                  <a:lnTo>
                    <a:pt x="264293" y="707140"/>
                  </a:lnTo>
                  <a:lnTo>
                    <a:pt x="311145" y="716713"/>
                  </a:lnTo>
                  <a:lnTo>
                    <a:pt x="359994" y="719999"/>
                  </a:lnTo>
                  <a:lnTo>
                    <a:pt x="408846" y="716713"/>
                  </a:lnTo>
                  <a:lnTo>
                    <a:pt x="455699" y="707140"/>
                  </a:lnTo>
                  <a:lnTo>
                    <a:pt x="500127" y="691709"/>
                  </a:lnTo>
                  <a:lnTo>
                    <a:pt x="541698" y="670848"/>
                  </a:lnTo>
                  <a:lnTo>
                    <a:pt x="579985" y="644988"/>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grpSp>
      <p:sp>
        <p:nvSpPr>
          <p:cNvPr id="18" name="object 18"/>
          <p:cNvSpPr txBox="1"/>
          <p:nvPr/>
        </p:nvSpPr>
        <p:spPr>
          <a:xfrm>
            <a:off x="7786192" y="3855211"/>
            <a:ext cx="1257935" cy="299720"/>
          </a:xfrm>
          <a:prstGeom prst="rect">
            <a:avLst/>
          </a:prstGeom>
        </p:spPr>
        <p:txBody>
          <a:bodyPr vert="horz" wrap="square" lIns="0" tIns="12700" rIns="0" bIns="0" rtlCol="0">
            <a:spAutoFit/>
          </a:bodyPr>
          <a:lstStyle/>
          <a:p>
            <a:pPr marL="12700">
              <a:lnSpc>
                <a:spcPct val="100000"/>
              </a:lnSpc>
              <a:spcBef>
                <a:spcPts val="100"/>
              </a:spcBef>
            </a:pPr>
            <a:r>
              <a:rPr sz="1800" spc="-5" dirty="0">
                <a:solidFill>
                  <a:srgbClr val="FFFFFF"/>
                </a:solidFill>
                <a:latin typeface="Arial MT"/>
                <a:cs typeface="Arial MT"/>
              </a:rPr>
              <a:t>Successful?</a:t>
            </a:r>
            <a:endParaRPr sz="1800">
              <a:latin typeface="Arial MT"/>
              <a:cs typeface="Arial MT"/>
            </a:endParaRPr>
          </a:p>
        </p:txBody>
      </p:sp>
      <p:sp>
        <p:nvSpPr>
          <p:cNvPr id="19" name="object 19"/>
          <p:cNvSpPr/>
          <p:nvPr/>
        </p:nvSpPr>
        <p:spPr>
          <a:xfrm>
            <a:off x="8492832" y="5332031"/>
            <a:ext cx="3001645" cy="824865"/>
          </a:xfrm>
          <a:custGeom>
            <a:avLst/>
            <a:gdLst/>
            <a:ahLst/>
            <a:cxnLst/>
            <a:rect l="l" t="t" r="r" b="b"/>
            <a:pathLst>
              <a:path w="3001645" h="824864">
                <a:moveTo>
                  <a:pt x="2908808" y="0"/>
                </a:moveTo>
                <a:lnTo>
                  <a:pt x="92379" y="0"/>
                </a:lnTo>
                <a:lnTo>
                  <a:pt x="56423" y="7260"/>
                </a:lnTo>
                <a:lnTo>
                  <a:pt x="27058" y="27058"/>
                </a:lnTo>
                <a:lnTo>
                  <a:pt x="7260" y="56423"/>
                </a:lnTo>
                <a:lnTo>
                  <a:pt x="0" y="92379"/>
                </a:lnTo>
                <a:lnTo>
                  <a:pt x="0" y="732000"/>
                </a:lnTo>
                <a:lnTo>
                  <a:pt x="7260" y="767957"/>
                </a:lnTo>
                <a:lnTo>
                  <a:pt x="27058" y="797321"/>
                </a:lnTo>
                <a:lnTo>
                  <a:pt x="56423" y="817118"/>
                </a:lnTo>
                <a:lnTo>
                  <a:pt x="92379" y="824378"/>
                </a:lnTo>
                <a:lnTo>
                  <a:pt x="2908808" y="824378"/>
                </a:lnTo>
                <a:lnTo>
                  <a:pt x="2944762" y="817118"/>
                </a:lnTo>
                <a:lnTo>
                  <a:pt x="2974122" y="797321"/>
                </a:lnTo>
                <a:lnTo>
                  <a:pt x="2993916" y="767957"/>
                </a:lnTo>
                <a:lnTo>
                  <a:pt x="3001175" y="732000"/>
                </a:lnTo>
                <a:lnTo>
                  <a:pt x="3001175" y="92379"/>
                </a:lnTo>
                <a:lnTo>
                  <a:pt x="2993916" y="56423"/>
                </a:lnTo>
                <a:lnTo>
                  <a:pt x="2974122" y="27058"/>
                </a:lnTo>
                <a:lnTo>
                  <a:pt x="2944762" y="7260"/>
                </a:lnTo>
                <a:lnTo>
                  <a:pt x="2908808" y="0"/>
                </a:lnTo>
                <a:close/>
              </a:path>
            </a:pathLst>
          </a:custGeom>
          <a:solidFill>
            <a:srgbClr val="BC8642"/>
          </a:solidFill>
        </p:spPr>
        <p:txBody>
          <a:bodyPr wrap="square" lIns="0" tIns="0" rIns="0" bIns="0" rtlCol="0"/>
          <a:lstStyle/>
          <a:p>
            <a:endParaRPr/>
          </a:p>
        </p:txBody>
      </p:sp>
      <p:sp>
        <p:nvSpPr>
          <p:cNvPr id="20" name="object 20"/>
          <p:cNvSpPr txBox="1"/>
          <p:nvPr/>
        </p:nvSpPr>
        <p:spPr>
          <a:xfrm>
            <a:off x="8774226" y="5455411"/>
            <a:ext cx="2439035" cy="565150"/>
          </a:xfrm>
          <a:prstGeom prst="rect">
            <a:avLst/>
          </a:prstGeom>
        </p:spPr>
        <p:txBody>
          <a:bodyPr vert="horz" wrap="square" lIns="0" tIns="28575" rIns="0" bIns="0" rtlCol="0">
            <a:spAutoFit/>
          </a:bodyPr>
          <a:lstStyle/>
          <a:p>
            <a:pPr marL="12700" marR="5080" indent="254000">
              <a:lnSpc>
                <a:spcPts val="2090"/>
              </a:lnSpc>
              <a:spcBef>
                <a:spcPts val="225"/>
              </a:spcBef>
            </a:pPr>
            <a:r>
              <a:rPr sz="1800" spc="-5" dirty="0">
                <a:solidFill>
                  <a:srgbClr val="FFFFFF"/>
                </a:solidFill>
                <a:latin typeface="Arial MT"/>
                <a:cs typeface="Arial MT"/>
              </a:rPr>
              <a:t>Cricothyroidotomy/ </a:t>
            </a:r>
            <a:r>
              <a:rPr sz="1800" dirty="0">
                <a:solidFill>
                  <a:srgbClr val="FFFFFF"/>
                </a:solidFill>
                <a:latin typeface="Arial MT"/>
                <a:cs typeface="Arial MT"/>
              </a:rPr>
              <a:t> </a:t>
            </a:r>
            <a:r>
              <a:rPr sz="1800" spc="-5" dirty="0">
                <a:solidFill>
                  <a:srgbClr val="FFFFFF"/>
                </a:solidFill>
                <a:latin typeface="Arial MT"/>
                <a:cs typeface="Arial MT"/>
              </a:rPr>
              <a:t>Endotracheal</a:t>
            </a:r>
            <a:r>
              <a:rPr sz="1800" spc="-65" dirty="0">
                <a:solidFill>
                  <a:srgbClr val="FFFFFF"/>
                </a:solidFill>
                <a:latin typeface="Arial MT"/>
                <a:cs typeface="Arial MT"/>
              </a:rPr>
              <a:t> </a:t>
            </a:r>
            <a:r>
              <a:rPr sz="1800" spc="-5" dirty="0">
                <a:solidFill>
                  <a:srgbClr val="FFFFFF"/>
                </a:solidFill>
                <a:latin typeface="Arial MT"/>
                <a:cs typeface="Arial MT"/>
              </a:rPr>
              <a:t>Intubation</a:t>
            </a:r>
            <a:endParaRPr sz="1800">
              <a:latin typeface="Arial MT"/>
              <a:cs typeface="Arial MT"/>
            </a:endParaRPr>
          </a:p>
        </p:txBody>
      </p:sp>
      <p:grpSp>
        <p:nvGrpSpPr>
          <p:cNvPr id="21" name="object 21"/>
          <p:cNvGrpSpPr/>
          <p:nvPr/>
        </p:nvGrpSpPr>
        <p:grpSpPr>
          <a:xfrm>
            <a:off x="271001" y="2518765"/>
            <a:ext cx="1899285" cy="1581785"/>
            <a:chOff x="271001" y="2518765"/>
            <a:chExt cx="1899285" cy="1581785"/>
          </a:xfrm>
        </p:grpSpPr>
        <p:sp>
          <p:nvSpPr>
            <p:cNvPr id="22" name="object 22"/>
            <p:cNvSpPr/>
            <p:nvPr/>
          </p:nvSpPr>
          <p:spPr>
            <a:xfrm>
              <a:off x="1496631" y="3167570"/>
              <a:ext cx="673735" cy="932815"/>
            </a:xfrm>
            <a:custGeom>
              <a:avLst/>
              <a:gdLst/>
              <a:ahLst/>
              <a:cxnLst/>
              <a:rect l="l" t="t" r="r" b="b"/>
              <a:pathLst>
                <a:path w="673735" h="932814">
                  <a:moveTo>
                    <a:pt x="607682" y="932484"/>
                  </a:moveTo>
                  <a:lnTo>
                    <a:pt x="579653" y="877582"/>
                  </a:lnTo>
                  <a:lnTo>
                    <a:pt x="530212" y="780719"/>
                  </a:lnTo>
                  <a:lnTo>
                    <a:pt x="500062" y="821626"/>
                  </a:lnTo>
                  <a:lnTo>
                    <a:pt x="30137" y="475259"/>
                  </a:lnTo>
                  <a:lnTo>
                    <a:pt x="0" y="516153"/>
                  </a:lnTo>
                  <a:lnTo>
                    <a:pt x="469925" y="862520"/>
                  </a:lnTo>
                  <a:lnTo>
                    <a:pt x="439801" y="903401"/>
                  </a:lnTo>
                  <a:lnTo>
                    <a:pt x="607682" y="932484"/>
                  </a:lnTo>
                  <a:close/>
                </a:path>
                <a:path w="673735" h="932814">
                  <a:moveTo>
                    <a:pt x="673379" y="76339"/>
                  </a:moveTo>
                  <a:lnTo>
                    <a:pt x="521042" y="0"/>
                  </a:lnTo>
                  <a:lnTo>
                    <a:pt x="520992" y="50812"/>
                  </a:lnTo>
                  <a:lnTo>
                    <a:pt x="89776" y="50393"/>
                  </a:lnTo>
                  <a:lnTo>
                    <a:pt x="89725" y="101193"/>
                  </a:lnTo>
                  <a:lnTo>
                    <a:pt x="520941" y="101612"/>
                  </a:lnTo>
                  <a:lnTo>
                    <a:pt x="520903" y="152400"/>
                  </a:lnTo>
                  <a:lnTo>
                    <a:pt x="622681" y="101625"/>
                  </a:lnTo>
                  <a:lnTo>
                    <a:pt x="673379" y="76339"/>
                  </a:lnTo>
                  <a:close/>
                </a:path>
              </a:pathLst>
            </a:custGeom>
            <a:solidFill>
              <a:srgbClr val="CD9147"/>
            </a:solidFill>
          </p:spPr>
          <p:txBody>
            <a:bodyPr wrap="square" lIns="0" tIns="0" rIns="0" bIns="0" rtlCol="0"/>
            <a:lstStyle/>
            <a:p>
              <a:endParaRPr/>
            </a:p>
          </p:txBody>
        </p:sp>
        <p:pic>
          <p:nvPicPr>
            <p:cNvPr id="23" name="object 23"/>
            <p:cNvPicPr/>
            <p:nvPr/>
          </p:nvPicPr>
          <p:blipFill>
            <a:blip r:embed="rId4" cstate="print"/>
            <a:stretch>
              <a:fillRect/>
            </a:stretch>
          </p:blipFill>
          <p:spPr>
            <a:xfrm>
              <a:off x="365043" y="2917662"/>
              <a:ext cx="1093355" cy="857018"/>
            </a:xfrm>
            <a:prstGeom prst="rect">
              <a:avLst/>
            </a:prstGeom>
          </p:spPr>
        </p:pic>
        <p:sp>
          <p:nvSpPr>
            <p:cNvPr id="24" name="object 24"/>
            <p:cNvSpPr/>
            <p:nvPr/>
          </p:nvSpPr>
          <p:spPr>
            <a:xfrm>
              <a:off x="302751" y="2731109"/>
              <a:ext cx="1209040" cy="1209040"/>
            </a:xfrm>
            <a:custGeom>
              <a:avLst/>
              <a:gdLst/>
              <a:ahLst/>
              <a:cxnLst/>
              <a:rect l="l" t="t" r="r" b="b"/>
              <a:pathLst>
                <a:path w="1209040" h="1209039">
                  <a:moveTo>
                    <a:pt x="0" y="604474"/>
                  </a:moveTo>
                  <a:lnTo>
                    <a:pt x="1818" y="557235"/>
                  </a:lnTo>
                  <a:lnTo>
                    <a:pt x="7184" y="510990"/>
                  </a:lnTo>
                  <a:lnTo>
                    <a:pt x="15964" y="465873"/>
                  </a:lnTo>
                  <a:lnTo>
                    <a:pt x="28023" y="422020"/>
                  </a:lnTo>
                  <a:lnTo>
                    <a:pt x="43226" y="379565"/>
                  </a:lnTo>
                  <a:lnTo>
                    <a:pt x="61439" y="338641"/>
                  </a:lnTo>
                  <a:lnTo>
                    <a:pt x="82528" y="299384"/>
                  </a:lnTo>
                  <a:lnTo>
                    <a:pt x="106358" y="261927"/>
                  </a:lnTo>
                  <a:lnTo>
                    <a:pt x="132796" y="226406"/>
                  </a:lnTo>
                  <a:lnTo>
                    <a:pt x="161706" y="192954"/>
                  </a:lnTo>
                  <a:lnTo>
                    <a:pt x="192954" y="161706"/>
                  </a:lnTo>
                  <a:lnTo>
                    <a:pt x="226406" y="132796"/>
                  </a:lnTo>
                  <a:lnTo>
                    <a:pt x="261927" y="106358"/>
                  </a:lnTo>
                  <a:lnTo>
                    <a:pt x="299384" y="82528"/>
                  </a:lnTo>
                  <a:lnTo>
                    <a:pt x="338641" y="61439"/>
                  </a:lnTo>
                  <a:lnTo>
                    <a:pt x="379565" y="43226"/>
                  </a:lnTo>
                  <a:lnTo>
                    <a:pt x="422020" y="28023"/>
                  </a:lnTo>
                  <a:lnTo>
                    <a:pt x="465873" y="15964"/>
                  </a:lnTo>
                  <a:lnTo>
                    <a:pt x="510990" y="7184"/>
                  </a:lnTo>
                  <a:lnTo>
                    <a:pt x="557235" y="1818"/>
                  </a:lnTo>
                  <a:lnTo>
                    <a:pt x="604474" y="0"/>
                  </a:lnTo>
                  <a:lnTo>
                    <a:pt x="651713" y="1818"/>
                  </a:lnTo>
                  <a:lnTo>
                    <a:pt x="697958" y="7184"/>
                  </a:lnTo>
                  <a:lnTo>
                    <a:pt x="743074" y="15964"/>
                  </a:lnTo>
                  <a:lnTo>
                    <a:pt x="786928" y="28023"/>
                  </a:lnTo>
                  <a:lnTo>
                    <a:pt x="829383" y="43226"/>
                  </a:lnTo>
                  <a:lnTo>
                    <a:pt x="870307" y="61439"/>
                  </a:lnTo>
                  <a:lnTo>
                    <a:pt x="909564" y="82528"/>
                  </a:lnTo>
                  <a:lnTo>
                    <a:pt x="947021" y="106358"/>
                  </a:lnTo>
                  <a:lnTo>
                    <a:pt x="982543" y="132796"/>
                  </a:lnTo>
                  <a:lnTo>
                    <a:pt x="1015995" y="161706"/>
                  </a:lnTo>
                  <a:lnTo>
                    <a:pt x="1047243" y="192954"/>
                  </a:lnTo>
                  <a:lnTo>
                    <a:pt x="1076153" y="226406"/>
                  </a:lnTo>
                  <a:lnTo>
                    <a:pt x="1102591" y="261927"/>
                  </a:lnTo>
                  <a:lnTo>
                    <a:pt x="1126421" y="299384"/>
                  </a:lnTo>
                  <a:lnTo>
                    <a:pt x="1147510" y="338641"/>
                  </a:lnTo>
                  <a:lnTo>
                    <a:pt x="1165724" y="379565"/>
                  </a:lnTo>
                  <a:lnTo>
                    <a:pt x="1180927" y="422020"/>
                  </a:lnTo>
                  <a:lnTo>
                    <a:pt x="1192985" y="465873"/>
                  </a:lnTo>
                  <a:lnTo>
                    <a:pt x="1201765" y="510990"/>
                  </a:lnTo>
                  <a:lnTo>
                    <a:pt x="1207132" y="557235"/>
                  </a:lnTo>
                  <a:lnTo>
                    <a:pt x="1208950" y="604474"/>
                  </a:lnTo>
                  <a:lnTo>
                    <a:pt x="1207132" y="651713"/>
                  </a:lnTo>
                  <a:lnTo>
                    <a:pt x="1201765" y="697958"/>
                  </a:lnTo>
                  <a:lnTo>
                    <a:pt x="1192985" y="743074"/>
                  </a:lnTo>
                  <a:lnTo>
                    <a:pt x="1180927" y="786928"/>
                  </a:lnTo>
                  <a:lnTo>
                    <a:pt x="1165724" y="829383"/>
                  </a:lnTo>
                  <a:lnTo>
                    <a:pt x="1147510" y="870307"/>
                  </a:lnTo>
                  <a:lnTo>
                    <a:pt x="1126421" y="909564"/>
                  </a:lnTo>
                  <a:lnTo>
                    <a:pt x="1102591" y="947021"/>
                  </a:lnTo>
                  <a:lnTo>
                    <a:pt x="1076153" y="982543"/>
                  </a:lnTo>
                  <a:lnTo>
                    <a:pt x="1047243" y="1015995"/>
                  </a:lnTo>
                  <a:lnTo>
                    <a:pt x="1015995" y="1047243"/>
                  </a:lnTo>
                  <a:lnTo>
                    <a:pt x="982543" y="1076153"/>
                  </a:lnTo>
                  <a:lnTo>
                    <a:pt x="947021" y="1102591"/>
                  </a:lnTo>
                  <a:lnTo>
                    <a:pt x="909564" y="1126421"/>
                  </a:lnTo>
                  <a:lnTo>
                    <a:pt x="870307" y="1147510"/>
                  </a:lnTo>
                  <a:lnTo>
                    <a:pt x="829383" y="1165724"/>
                  </a:lnTo>
                  <a:lnTo>
                    <a:pt x="786928" y="1180927"/>
                  </a:lnTo>
                  <a:lnTo>
                    <a:pt x="743074" y="1192985"/>
                  </a:lnTo>
                  <a:lnTo>
                    <a:pt x="697958" y="1201765"/>
                  </a:lnTo>
                  <a:lnTo>
                    <a:pt x="651713" y="1207132"/>
                  </a:lnTo>
                  <a:lnTo>
                    <a:pt x="604474" y="1208950"/>
                  </a:lnTo>
                  <a:lnTo>
                    <a:pt x="557235" y="1207132"/>
                  </a:lnTo>
                  <a:lnTo>
                    <a:pt x="510990" y="1201765"/>
                  </a:lnTo>
                  <a:lnTo>
                    <a:pt x="465873" y="1192985"/>
                  </a:lnTo>
                  <a:lnTo>
                    <a:pt x="422020" y="1180927"/>
                  </a:lnTo>
                  <a:lnTo>
                    <a:pt x="379565" y="1165724"/>
                  </a:lnTo>
                  <a:lnTo>
                    <a:pt x="338641" y="1147510"/>
                  </a:lnTo>
                  <a:lnTo>
                    <a:pt x="299384" y="1126421"/>
                  </a:lnTo>
                  <a:lnTo>
                    <a:pt x="261927" y="1102591"/>
                  </a:lnTo>
                  <a:lnTo>
                    <a:pt x="226406" y="1076153"/>
                  </a:lnTo>
                  <a:lnTo>
                    <a:pt x="192954" y="1047243"/>
                  </a:lnTo>
                  <a:lnTo>
                    <a:pt x="161706" y="1015995"/>
                  </a:lnTo>
                  <a:lnTo>
                    <a:pt x="132796" y="982543"/>
                  </a:lnTo>
                  <a:lnTo>
                    <a:pt x="106358" y="947021"/>
                  </a:lnTo>
                  <a:lnTo>
                    <a:pt x="82528" y="909564"/>
                  </a:lnTo>
                  <a:lnTo>
                    <a:pt x="61439" y="870307"/>
                  </a:lnTo>
                  <a:lnTo>
                    <a:pt x="43226" y="829383"/>
                  </a:lnTo>
                  <a:lnTo>
                    <a:pt x="28023" y="786928"/>
                  </a:lnTo>
                  <a:lnTo>
                    <a:pt x="15964" y="743074"/>
                  </a:lnTo>
                  <a:lnTo>
                    <a:pt x="7184" y="697958"/>
                  </a:lnTo>
                  <a:lnTo>
                    <a:pt x="1818" y="651713"/>
                  </a:lnTo>
                  <a:lnTo>
                    <a:pt x="0" y="604474"/>
                  </a:lnTo>
                  <a:close/>
                </a:path>
              </a:pathLst>
            </a:custGeom>
            <a:ln w="63500">
              <a:solidFill>
                <a:srgbClr val="CD9147"/>
              </a:solidFill>
            </a:ln>
          </p:spPr>
          <p:txBody>
            <a:bodyPr wrap="square" lIns="0" tIns="0" rIns="0" bIns="0" rtlCol="0"/>
            <a:lstStyle/>
            <a:p>
              <a:endParaRPr/>
            </a:p>
          </p:txBody>
        </p:sp>
        <p:sp>
          <p:nvSpPr>
            <p:cNvPr id="25" name="object 25"/>
            <p:cNvSpPr/>
            <p:nvPr/>
          </p:nvSpPr>
          <p:spPr>
            <a:xfrm>
              <a:off x="1490154" y="2518765"/>
              <a:ext cx="607695" cy="457834"/>
            </a:xfrm>
            <a:custGeom>
              <a:avLst/>
              <a:gdLst/>
              <a:ahLst/>
              <a:cxnLst/>
              <a:rect l="l" t="t" r="r" b="b"/>
              <a:pathLst>
                <a:path w="607694" h="457835">
                  <a:moveTo>
                    <a:pt x="469942" y="69977"/>
                  </a:moveTo>
                  <a:lnTo>
                    <a:pt x="0" y="416331"/>
                  </a:lnTo>
                  <a:lnTo>
                    <a:pt x="30149" y="457225"/>
                  </a:lnTo>
                  <a:lnTo>
                    <a:pt x="500082" y="110869"/>
                  </a:lnTo>
                  <a:lnTo>
                    <a:pt x="469942" y="69977"/>
                  </a:lnTo>
                  <a:close/>
                </a:path>
                <a:path w="607694" h="457835">
                  <a:moveTo>
                    <a:pt x="579669" y="54902"/>
                  </a:moveTo>
                  <a:lnTo>
                    <a:pt x="490397" y="54902"/>
                  </a:lnTo>
                  <a:lnTo>
                    <a:pt x="520534" y="95796"/>
                  </a:lnTo>
                  <a:lnTo>
                    <a:pt x="500082" y="110869"/>
                  </a:lnTo>
                  <a:lnTo>
                    <a:pt x="530225" y="151765"/>
                  </a:lnTo>
                  <a:lnTo>
                    <a:pt x="579669" y="54902"/>
                  </a:lnTo>
                  <a:close/>
                </a:path>
                <a:path w="607694" h="457835">
                  <a:moveTo>
                    <a:pt x="490397" y="54902"/>
                  </a:moveTo>
                  <a:lnTo>
                    <a:pt x="469942" y="69977"/>
                  </a:lnTo>
                  <a:lnTo>
                    <a:pt x="500082" y="110869"/>
                  </a:lnTo>
                  <a:lnTo>
                    <a:pt x="520534" y="95796"/>
                  </a:lnTo>
                  <a:lnTo>
                    <a:pt x="490397" y="54902"/>
                  </a:lnTo>
                  <a:close/>
                </a:path>
                <a:path w="607694" h="457835">
                  <a:moveTo>
                    <a:pt x="607695" y="0"/>
                  </a:moveTo>
                  <a:lnTo>
                    <a:pt x="439801" y="29083"/>
                  </a:lnTo>
                  <a:lnTo>
                    <a:pt x="469942" y="69977"/>
                  </a:lnTo>
                  <a:lnTo>
                    <a:pt x="490397" y="54902"/>
                  </a:lnTo>
                  <a:lnTo>
                    <a:pt x="579669" y="54902"/>
                  </a:lnTo>
                  <a:lnTo>
                    <a:pt x="607695" y="0"/>
                  </a:lnTo>
                  <a:close/>
                </a:path>
              </a:pathLst>
            </a:custGeom>
            <a:solidFill>
              <a:srgbClr val="CD9147"/>
            </a:solidFill>
          </p:spPr>
          <p:txBody>
            <a:bodyPr wrap="square" lIns="0" tIns="0" rIns="0" bIns="0" rtlCol="0"/>
            <a:lstStyle/>
            <a:p>
              <a:endParaRPr/>
            </a:p>
          </p:txBody>
        </p:sp>
      </p:grpSp>
      <p:grpSp>
        <p:nvGrpSpPr>
          <p:cNvPr id="26" name="object 26"/>
          <p:cNvGrpSpPr/>
          <p:nvPr/>
        </p:nvGrpSpPr>
        <p:grpSpPr>
          <a:xfrm>
            <a:off x="3683317" y="2141156"/>
            <a:ext cx="5834380" cy="3847465"/>
            <a:chOff x="3683317" y="2141156"/>
            <a:chExt cx="5834380" cy="3847465"/>
          </a:xfrm>
        </p:grpSpPr>
        <p:sp>
          <p:nvSpPr>
            <p:cNvPr id="27" name="object 27"/>
            <p:cNvSpPr/>
            <p:nvPr/>
          </p:nvSpPr>
          <p:spPr>
            <a:xfrm>
              <a:off x="4713249" y="3840746"/>
              <a:ext cx="2576195" cy="2129155"/>
            </a:xfrm>
            <a:custGeom>
              <a:avLst/>
              <a:gdLst/>
              <a:ahLst/>
              <a:cxnLst/>
              <a:rect l="l" t="t" r="r" b="b"/>
              <a:pathLst>
                <a:path w="2576195" h="2129154">
                  <a:moveTo>
                    <a:pt x="2425826" y="0"/>
                  </a:moveTo>
                  <a:lnTo>
                    <a:pt x="150152" y="0"/>
                  </a:lnTo>
                  <a:lnTo>
                    <a:pt x="102690" y="7654"/>
                  </a:lnTo>
                  <a:lnTo>
                    <a:pt x="61472" y="28969"/>
                  </a:lnTo>
                  <a:lnTo>
                    <a:pt x="28969" y="61472"/>
                  </a:lnTo>
                  <a:lnTo>
                    <a:pt x="7654" y="102690"/>
                  </a:lnTo>
                  <a:lnTo>
                    <a:pt x="0" y="150152"/>
                  </a:lnTo>
                  <a:lnTo>
                    <a:pt x="0" y="1978497"/>
                  </a:lnTo>
                  <a:lnTo>
                    <a:pt x="7654" y="2025958"/>
                  </a:lnTo>
                  <a:lnTo>
                    <a:pt x="28969" y="2067177"/>
                  </a:lnTo>
                  <a:lnTo>
                    <a:pt x="61472" y="2099681"/>
                  </a:lnTo>
                  <a:lnTo>
                    <a:pt x="102690" y="2120998"/>
                  </a:lnTo>
                  <a:lnTo>
                    <a:pt x="150152" y="2128653"/>
                  </a:lnTo>
                  <a:lnTo>
                    <a:pt x="2425826" y="2128653"/>
                  </a:lnTo>
                  <a:lnTo>
                    <a:pt x="2473288" y="2120998"/>
                  </a:lnTo>
                  <a:lnTo>
                    <a:pt x="2514506" y="2099681"/>
                  </a:lnTo>
                  <a:lnTo>
                    <a:pt x="2547009" y="2067177"/>
                  </a:lnTo>
                  <a:lnTo>
                    <a:pt x="2568324" y="2025958"/>
                  </a:lnTo>
                  <a:lnTo>
                    <a:pt x="2575979" y="1978497"/>
                  </a:lnTo>
                  <a:lnTo>
                    <a:pt x="2575979" y="150152"/>
                  </a:lnTo>
                  <a:lnTo>
                    <a:pt x="2568324" y="102690"/>
                  </a:lnTo>
                  <a:lnTo>
                    <a:pt x="2547009" y="61472"/>
                  </a:lnTo>
                  <a:lnTo>
                    <a:pt x="2514506" y="28969"/>
                  </a:lnTo>
                  <a:lnTo>
                    <a:pt x="2473288" y="7654"/>
                  </a:lnTo>
                  <a:lnTo>
                    <a:pt x="2425826" y="0"/>
                  </a:lnTo>
                  <a:close/>
                </a:path>
              </a:pathLst>
            </a:custGeom>
            <a:solidFill>
              <a:srgbClr val="BC8642"/>
            </a:solidFill>
          </p:spPr>
          <p:txBody>
            <a:bodyPr wrap="square" lIns="0" tIns="0" rIns="0" bIns="0" rtlCol="0"/>
            <a:lstStyle/>
            <a:p>
              <a:endParaRPr/>
            </a:p>
          </p:txBody>
        </p:sp>
        <p:sp>
          <p:nvSpPr>
            <p:cNvPr id="28" name="object 28"/>
            <p:cNvSpPr/>
            <p:nvPr/>
          </p:nvSpPr>
          <p:spPr>
            <a:xfrm>
              <a:off x="4713249" y="3840746"/>
              <a:ext cx="2576195" cy="2129155"/>
            </a:xfrm>
            <a:custGeom>
              <a:avLst/>
              <a:gdLst/>
              <a:ahLst/>
              <a:cxnLst/>
              <a:rect l="l" t="t" r="r" b="b"/>
              <a:pathLst>
                <a:path w="2576195" h="2129154">
                  <a:moveTo>
                    <a:pt x="0" y="150156"/>
                  </a:moveTo>
                  <a:lnTo>
                    <a:pt x="7655" y="102695"/>
                  </a:lnTo>
                  <a:lnTo>
                    <a:pt x="28971" y="61475"/>
                  </a:lnTo>
                  <a:lnTo>
                    <a:pt x="61475" y="28971"/>
                  </a:lnTo>
                  <a:lnTo>
                    <a:pt x="102695" y="7655"/>
                  </a:lnTo>
                  <a:lnTo>
                    <a:pt x="150156" y="0"/>
                  </a:lnTo>
                  <a:lnTo>
                    <a:pt x="2425831" y="0"/>
                  </a:lnTo>
                  <a:lnTo>
                    <a:pt x="2473293" y="7655"/>
                  </a:lnTo>
                  <a:lnTo>
                    <a:pt x="2514513" y="28971"/>
                  </a:lnTo>
                  <a:lnTo>
                    <a:pt x="2547018" y="61475"/>
                  </a:lnTo>
                  <a:lnTo>
                    <a:pt x="2568336" y="102695"/>
                  </a:lnTo>
                  <a:lnTo>
                    <a:pt x="2575991" y="150156"/>
                  </a:lnTo>
                  <a:lnTo>
                    <a:pt x="2575991" y="1978501"/>
                  </a:lnTo>
                  <a:lnTo>
                    <a:pt x="2568336" y="2025962"/>
                  </a:lnTo>
                  <a:lnTo>
                    <a:pt x="2547018" y="2067183"/>
                  </a:lnTo>
                  <a:lnTo>
                    <a:pt x="2514513" y="2099688"/>
                  </a:lnTo>
                  <a:lnTo>
                    <a:pt x="2473293" y="2121005"/>
                  </a:lnTo>
                  <a:lnTo>
                    <a:pt x="2425831" y="2128661"/>
                  </a:lnTo>
                  <a:lnTo>
                    <a:pt x="150156" y="2128661"/>
                  </a:lnTo>
                  <a:lnTo>
                    <a:pt x="102695" y="2121005"/>
                  </a:lnTo>
                  <a:lnTo>
                    <a:pt x="61475" y="2099688"/>
                  </a:lnTo>
                  <a:lnTo>
                    <a:pt x="28971" y="2067183"/>
                  </a:lnTo>
                  <a:lnTo>
                    <a:pt x="7655" y="2025962"/>
                  </a:lnTo>
                  <a:lnTo>
                    <a:pt x="0" y="1978501"/>
                  </a:lnTo>
                  <a:lnTo>
                    <a:pt x="0" y="150156"/>
                  </a:lnTo>
                  <a:close/>
                </a:path>
              </a:pathLst>
            </a:custGeom>
            <a:ln w="38100">
              <a:solidFill>
                <a:srgbClr val="FFFFFF"/>
              </a:solidFill>
            </a:ln>
          </p:spPr>
          <p:txBody>
            <a:bodyPr wrap="square" lIns="0" tIns="0" rIns="0" bIns="0" rtlCol="0"/>
            <a:lstStyle/>
            <a:p>
              <a:endParaRPr/>
            </a:p>
          </p:txBody>
        </p:sp>
        <p:sp>
          <p:nvSpPr>
            <p:cNvPr id="29" name="object 29"/>
            <p:cNvSpPr/>
            <p:nvPr/>
          </p:nvSpPr>
          <p:spPr>
            <a:xfrm>
              <a:off x="3683317" y="3139452"/>
              <a:ext cx="996315" cy="152400"/>
            </a:xfrm>
            <a:custGeom>
              <a:avLst/>
              <a:gdLst/>
              <a:ahLst/>
              <a:cxnLst/>
              <a:rect l="l" t="t" r="r" b="b"/>
              <a:pathLst>
                <a:path w="996314" h="152400">
                  <a:moveTo>
                    <a:pt x="843356" y="0"/>
                  </a:moveTo>
                  <a:lnTo>
                    <a:pt x="843356" y="152400"/>
                  </a:lnTo>
                  <a:lnTo>
                    <a:pt x="944956" y="101600"/>
                  </a:lnTo>
                  <a:lnTo>
                    <a:pt x="868756" y="101600"/>
                  </a:lnTo>
                  <a:lnTo>
                    <a:pt x="868756" y="50800"/>
                  </a:lnTo>
                  <a:lnTo>
                    <a:pt x="944956" y="50800"/>
                  </a:lnTo>
                  <a:lnTo>
                    <a:pt x="843356" y="0"/>
                  </a:lnTo>
                  <a:close/>
                </a:path>
                <a:path w="996314" h="152400">
                  <a:moveTo>
                    <a:pt x="843356" y="50800"/>
                  </a:moveTo>
                  <a:lnTo>
                    <a:pt x="0" y="50800"/>
                  </a:lnTo>
                  <a:lnTo>
                    <a:pt x="0" y="101600"/>
                  </a:lnTo>
                  <a:lnTo>
                    <a:pt x="843356" y="101600"/>
                  </a:lnTo>
                  <a:lnTo>
                    <a:pt x="843356" y="50800"/>
                  </a:lnTo>
                  <a:close/>
                </a:path>
                <a:path w="996314" h="152400">
                  <a:moveTo>
                    <a:pt x="944956" y="50800"/>
                  </a:moveTo>
                  <a:lnTo>
                    <a:pt x="868756" y="50800"/>
                  </a:lnTo>
                  <a:lnTo>
                    <a:pt x="868756" y="101600"/>
                  </a:lnTo>
                  <a:lnTo>
                    <a:pt x="944956" y="101600"/>
                  </a:lnTo>
                  <a:lnTo>
                    <a:pt x="995756" y="76200"/>
                  </a:lnTo>
                  <a:lnTo>
                    <a:pt x="944956" y="50800"/>
                  </a:lnTo>
                  <a:close/>
                </a:path>
              </a:pathLst>
            </a:custGeom>
            <a:solidFill>
              <a:srgbClr val="000000"/>
            </a:solidFill>
          </p:spPr>
          <p:txBody>
            <a:bodyPr wrap="square" lIns="0" tIns="0" rIns="0" bIns="0" rtlCol="0"/>
            <a:lstStyle/>
            <a:p>
              <a:endParaRPr/>
            </a:p>
          </p:txBody>
        </p:sp>
        <p:sp>
          <p:nvSpPr>
            <p:cNvPr id="30" name="object 30"/>
            <p:cNvSpPr/>
            <p:nvPr/>
          </p:nvSpPr>
          <p:spPr>
            <a:xfrm>
              <a:off x="3853535" y="2141156"/>
              <a:ext cx="5664200" cy="152400"/>
            </a:xfrm>
            <a:custGeom>
              <a:avLst/>
              <a:gdLst/>
              <a:ahLst/>
              <a:cxnLst/>
              <a:rect l="l" t="t" r="r" b="b"/>
              <a:pathLst>
                <a:path w="5664200" h="152400">
                  <a:moveTo>
                    <a:pt x="5511292" y="0"/>
                  </a:moveTo>
                  <a:lnTo>
                    <a:pt x="5511292" y="152400"/>
                  </a:lnTo>
                  <a:lnTo>
                    <a:pt x="5612892" y="101600"/>
                  </a:lnTo>
                  <a:lnTo>
                    <a:pt x="5536692" y="101600"/>
                  </a:lnTo>
                  <a:lnTo>
                    <a:pt x="5536692" y="50800"/>
                  </a:lnTo>
                  <a:lnTo>
                    <a:pt x="5612892" y="50800"/>
                  </a:lnTo>
                  <a:lnTo>
                    <a:pt x="5511292" y="0"/>
                  </a:lnTo>
                  <a:close/>
                </a:path>
                <a:path w="5664200" h="152400">
                  <a:moveTo>
                    <a:pt x="5511292" y="50800"/>
                  </a:moveTo>
                  <a:lnTo>
                    <a:pt x="0" y="50800"/>
                  </a:lnTo>
                  <a:lnTo>
                    <a:pt x="0" y="101600"/>
                  </a:lnTo>
                  <a:lnTo>
                    <a:pt x="5511292" y="101600"/>
                  </a:lnTo>
                  <a:lnTo>
                    <a:pt x="5511292" y="50800"/>
                  </a:lnTo>
                  <a:close/>
                </a:path>
                <a:path w="5664200" h="152400">
                  <a:moveTo>
                    <a:pt x="5612892" y="50800"/>
                  </a:moveTo>
                  <a:lnTo>
                    <a:pt x="5536692" y="50800"/>
                  </a:lnTo>
                  <a:lnTo>
                    <a:pt x="5536692" y="101600"/>
                  </a:lnTo>
                  <a:lnTo>
                    <a:pt x="5612892" y="101600"/>
                  </a:lnTo>
                  <a:lnTo>
                    <a:pt x="5663692" y="76200"/>
                  </a:lnTo>
                  <a:lnTo>
                    <a:pt x="5612892" y="50800"/>
                  </a:lnTo>
                  <a:close/>
                </a:path>
              </a:pathLst>
            </a:custGeom>
            <a:solidFill>
              <a:srgbClr val="000000"/>
            </a:solidFill>
          </p:spPr>
          <p:txBody>
            <a:bodyPr wrap="square" lIns="0" tIns="0" rIns="0" bIns="0" rtlCol="0"/>
            <a:lstStyle/>
            <a:p>
              <a:endParaRPr/>
            </a:p>
          </p:txBody>
        </p:sp>
      </p:grpSp>
      <p:sp>
        <p:nvSpPr>
          <p:cNvPr id="31" name="object 31"/>
          <p:cNvSpPr txBox="1"/>
          <p:nvPr/>
        </p:nvSpPr>
        <p:spPr>
          <a:xfrm>
            <a:off x="469159" y="4028947"/>
            <a:ext cx="825500" cy="565150"/>
          </a:xfrm>
          <a:prstGeom prst="rect">
            <a:avLst/>
          </a:prstGeom>
        </p:spPr>
        <p:txBody>
          <a:bodyPr vert="horz" wrap="square" lIns="0" tIns="28575" rIns="0" bIns="0" rtlCol="0">
            <a:spAutoFit/>
          </a:bodyPr>
          <a:lstStyle/>
          <a:p>
            <a:pPr marL="38100" marR="5080" indent="-25400">
              <a:lnSpc>
                <a:spcPts val="2090"/>
              </a:lnSpc>
              <a:spcBef>
                <a:spcPts val="225"/>
              </a:spcBef>
            </a:pPr>
            <a:r>
              <a:rPr sz="1800" b="1" dirty="0">
                <a:latin typeface="Arial"/>
                <a:cs typeface="Arial"/>
              </a:rPr>
              <a:t>A</a:t>
            </a:r>
            <a:r>
              <a:rPr sz="1800" b="1" spc="-5" dirty="0">
                <a:latin typeface="Arial"/>
                <a:cs typeface="Arial"/>
              </a:rPr>
              <a:t>sses</a:t>
            </a:r>
            <a:r>
              <a:rPr sz="1800" b="1" dirty="0">
                <a:latin typeface="Arial"/>
                <a:cs typeface="Arial"/>
              </a:rPr>
              <a:t>s  </a:t>
            </a:r>
            <a:r>
              <a:rPr sz="1800" b="1" spc="-5" dirty="0">
                <a:latin typeface="Arial"/>
                <a:cs typeface="Arial"/>
              </a:rPr>
              <a:t>Airway</a:t>
            </a:r>
            <a:endParaRPr sz="1800">
              <a:latin typeface="Arial"/>
              <a:cs typeface="Arial"/>
            </a:endParaRPr>
          </a:p>
        </p:txBody>
      </p:sp>
      <p:sp>
        <p:nvSpPr>
          <p:cNvPr id="32" name="object 32"/>
          <p:cNvSpPr txBox="1"/>
          <p:nvPr/>
        </p:nvSpPr>
        <p:spPr>
          <a:xfrm>
            <a:off x="4924526" y="3980688"/>
            <a:ext cx="1997075" cy="1833245"/>
          </a:xfrm>
          <a:prstGeom prst="rect">
            <a:avLst/>
          </a:prstGeom>
        </p:spPr>
        <p:txBody>
          <a:bodyPr vert="horz" wrap="square" lIns="0" tIns="26034" rIns="0" bIns="0" rtlCol="0">
            <a:spAutoFit/>
          </a:bodyPr>
          <a:lstStyle/>
          <a:p>
            <a:pPr marL="12700" marR="184150" algn="just">
              <a:lnSpc>
                <a:spcPts val="1989"/>
              </a:lnSpc>
              <a:spcBef>
                <a:spcPts val="204"/>
              </a:spcBef>
            </a:pPr>
            <a:r>
              <a:rPr sz="1700" spc="-5" dirty="0">
                <a:solidFill>
                  <a:srgbClr val="FFFFFF"/>
                </a:solidFill>
                <a:latin typeface="Arial MT"/>
                <a:cs typeface="Arial MT"/>
              </a:rPr>
              <a:t>Position </a:t>
            </a:r>
            <a:r>
              <a:rPr sz="1700" dirty="0">
                <a:solidFill>
                  <a:srgbClr val="FFFFFF"/>
                </a:solidFill>
                <a:latin typeface="Arial MT"/>
                <a:cs typeface="Arial MT"/>
              </a:rPr>
              <a:t>of </a:t>
            </a:r>
            <a:r>
              <a:rPr sz="1700" spc="-5" dirty="0">
                <a:solidFill>
                  <a:srgbClr val="FFFFFF"/>
                </a:solidFill>
                <a:latin typeface="Arial MT"/>
                <a:cs typeface="Arial MT"/>
              </a:rPr>
              <a:t>comfort </a:t>
            </a:r>
            <a:r>
              <a:rPr sz="1700" spc="-459" dirty="0">
                <a:solidFill>
                  <a:srgbClr val="FFFFFF"/>
                </a:solidFill>
                <a:latin typeface="Arial MT"/>
                <a:cs typeface="Arial MT"/>
              </a:rPr>
              <a:t> </a:t>
            </a:r>
            <a:r>
              <a:rPr sz="1700" spc="-5" dirty="0">
                <a:solidFill>
                  <a:srgbClr val="FFFFFF"/>
                </a:solidFill>
                <a:latin typeface="Arial MT"/>
                <a:cs typeface="Arial MT"/>
              </a:rPr>
              <a:t>Airway Maneuvers </a:t>
            </a:r>
            <a:r>
              <a:rPr sz="1700" spc="-459" dirty="0">
                <a:solidFill>
                  <a:srgbClr val="FFFFFF"/>
                </a:solidFill>
                <a:latin typeface="Arial MT"/>
                <a:cs typeface="Arial MT"/>
              </a:rPr>
              <a:t> </a:t>
            </a:r>
            <a:r>
              <a:rPr sz="1700" spc="-5" dirty="0">
                <a:solidFill>
                  <a:srgbClr val="FFFFFF"/>
                </a:solidFill>
                <a:latin typeface="Arial MT"/>
                <a:cs typeface="Arial MT"/>
              </a:rPr>
              <a:t>Suction</a:t>
            </a:r>
            <a:endParaRPr sz="1700">
              <a:latin typeface="Arial MT"/>
              <a:cs typeface="Arial MT"/>
            </a:endParaRPr>
          </a:p>
          <a:p>
            <a:pPr marL="12700" marR="177165" algn="just">
              <a:lnSpc>
                <a:spcPts val="1989"/>
              </a:lnSpc>
              <a:spcBef>
                <a:spcPts val="125"/>
              </a:spcBef>
            </a:pPr>
            <a:r>
              <a:rPr sz="1700" spc="-5" dirty="0">
                <a:solidFill>
                  <a:srgbClr val="FFFFFF"/>
                </a:solidFill>
                <a:latin typeface="Arial MT"/>
                <a:cs typeface="Arial MT"/>
              </a:rPr>
              <a:t>N</a:t>
            </a:r>
            <a:r>
              <a:rPr sz="1700" spc="-125" dirty="0">
                <a:solidFill>
                  <a:srgbClr val="FFFFFF"/>
                </a:solidFill>
                <a:latin typeface="Arial MT"/>
                <a:cs typeface="Arial MT"/>
              </a:rPr>
              <a:t>P</a:t>
            </a:r>
            <a:r>
              <a:rPr sz="1700" dirty="0">
                <a:solidFill>
                  <a:srgbClr val="FFFFFF"/>
                </a:solidFill>
                <a:latin typeface="Arial MT"/>
                <a:cs typeface="Arial MT"/>
              </a:rPr>
              <a:t>A</a:t>
            </a:r>
            <a:r>
              <a:rPr sz="1700" spc="-90" dirty="0">
                <a:solidFill>
                  <a:srgbClr val="FFFFFF"/>
                </a:solidFill>
                <a:latin typeface="Arial MT"/>
                <a:cs typeface="Arial MT"/>
              </a:rPr>
              <a:t> </a:t>
            </a:r>
            <a:r>
              <a:rPr sz="1700" dirty="0">
                <a:solidFill>
                  <a:srgbClr val="FFFFFF"/>
                </a:solidFill>
                <a:latin typeface="Arial MT"/>
                <a:cs typeface="Arial MT"/>
              </a:rPr>
              <a:t>or Ext</a:t>
            </a:r>
            <a:r>
              <a:rPr sz="1700" spc="-5" dirty="0">
                <a:solidFill>
                  <a:srgbClr val="FFFFFF"/>
                </a:solidFill>
                <a:latin typeface="Arial MT"/>
                <a:cs typeface="Arial MT"/>
              </a:rPr>
              <a:t>r</a:t>
            </a:r>
            <a:r>
              <a:rPr sz="1700" dirty="0">
                <a:solidFill>
                  <a:srgbClr val="FFFFFF"/>
                </a:solidFill>
                <a:latin typeface="Arial MT"/>
                <a:cs typeface="Arial MT"/>
              </a:rPr>
              <a:t>ag</a:t>
            </a:r>
            <a:r>
              <a:rPr sz="1700" spc="-5" dirty="0">
                <a:solidFill>
                  <a:srgbClr val="FFFFFF"/>
                </a:solidFill>
                <a:latin typeface="Arial MT"/>
                <a:cs typeface="Arial MT"/>
              </a:rPr>
              <a:t>l</a:t>
            </a:r>
            <a:r>
              <a:rPr sz="1700" dirty="0">
                <a:solidFill>
                  <a:srgbClr val="FFFFFF"/>
                </a:solidFill>
                <a:latin typeface="Arial MT"/>
                <a:cs typeface="Arial MT"/>
              </a:rPr>
              <a:t>ott</a:t>
            </a:r>
            <a:r>
              <a:rPr sz="1700" spc="-5" dirty="0">
                <a:solidFill>
                  <a:srgbClr val="FFFFFF"/>
                </a:solidFill>
                <a:latin typeface="Arial MT"/>
                <a:cs typeface="Arial MT"/>
              </a:rPr>
              <a:t>i</a:t>
            </a:r>
            <a:r>
              <a:rPr sz="1700" dirty="0">
                <a:solidFill>
                  <a:srgbClr val="FFFFFF"/>
                </a:solidFill>
                <a:latin typeface="Arial MT"/>
                <a:cs typeface="Arial MT"/>
              </a:rPr>
              <a:t>c  </a:t>
            </a:r>
            <a:r>
              <a:rPr sz="1700" spc="-5" dirty="0">
                <a:solidFill>
                  <a:srgbClr val="FFFFFF"/>
                </a:solidFill>
                <a:latin typeface="Arial MT"/>
                <a:cs typeface="Arial MT"/>
              </a:rPr>
              <a:t>Airway</a:t>
            </a:r>
            <a:endParaRPr sz="1700">
              <a:latin typeface="Arial MT"/>
              <a:cs typeface="Arial MT"/>
            </a:endParaRPr>
          </a:p>
          <a:p>
            <a:pPr marL="12700" marR="5080" algn="just">
              <a:lnSpc>
                <a:spcPts val="1989"/>
              </a:lnSpc>
              <a:spcBef>
                <a:spcPts val="125"/>
              </a:spcBef>
            </a:pPr>
            <a:r>
              <a:rPr sz="1700" spc="-5" dirty="0">
                <a:solidFill>
                  <a:srgbClr val="FFFFFF"/>
                </a:solidFill>
                <a:latin typeface="Arial MT"/>
                <a:cs typeface="Arial MT"/>
              </a:rPr>
              <a:t>Recovery Position, if </a:t>
            </a:r>
            <a:r>
              <a:rPr sz="1700" spc="-459" dirty="0">
                <a:solidFill>
                  <a:srgbClr val="FFFFFF"/>
                </a:solidFill>
                <a:latin typeface="Arial MT"/>
                <a:cs typeface="Arial MT"/>
              </a:rPr>
              <a:t> </a:t>
            </a:r>
            <a:r>
              <a:rPr sz="1700" spc="-5" dirty="0">
                <a:solidFill>
                  <a:srgbClr val="FFFFFF"/>
                </a:solidFill>
                <a:latin typeface="Arial MT"/>
                <a:cs typeface="Arial MT"/>
              </a:rPr>
              <a:t>unconscious</a:t>
            </a:r>
            <a:endParaRPr sz="1700">
              <a:latin typeface="Arial MT"/>
              <a:cs typeface="Arial MT"/>
            </a:endParaRPr>
          </a:p>
        </p:txBody>
      </p:sp>
      <p:grpSp>
        <p:nvGrpSpPr>
          <p:cNvPr id="33" name="object 33"/>
          <p:cNvGrpSpPr/>
          <p:nvPr/>
        </p:nvGrpSpPr>
        <p:grpSpPr>
          <a:xfrm>
            <a:off x="3740048" y="1564817"/>
            <a:ext cx="7172959" cy="3644900"/>
            <a:chOff x="3740048" y="1564817"/>
            <a:chExt cx="7172959" cy="3644900"/>
          </a:xfrm>
        </p:grpSpPr>
        <p:sp>
          <p:nvSpPr>
            <p:cNvPr id="34" name="object 34"/>
            <p:cNvSpPr/>
            <p:nvPr/>
          </p:nvSpPr>
          <p:spPr>
            <a:xfrm>
              <a:off x="3740048" y="4529505"/>
              <a:ext cx="939165" cy="152400"/>
            </a:xfrm>
            <a:custGeom>
              <a:avLst/>
              <a:gdLst/>
              <a:ahLst/>
              <a:cxnLst/>
              <a:rect l="l" t="t" r="r" b="b"/>
              <a:pathLst>
                <a:path w="939164" h="152400">
                  <a:moveTo>
                    <a:pt x="786625" y="0"/>
                  </a:moveTo>
                  <a:lnTo>
                    <a:pt x="786625" y="152400"/>
                  </a:lnTo>
                  <a:lnTo>
                    <a:pt x="888225" y="101600"/>
                  </a:lnTo>
                  <a:lnTo>
                    <a:pt x="812025" y="101600"/>
                  </a:lnTo>
                  <a:lnTo>
                    <a:pt x="812025" y="50800"/>
                  </a:lnTo>
                  <a:lnTo>
                    <a:pt x="888225" y="50800"/>
                  </a:lnTo>
                  <a:lnTo>
                    <a:pt x="786625" y="0"/>
                  </a:lnTo>
                  <a:close/>
                </a:path>
                <a:path w="939164" h="152400">
                  <a:moveTo>
                    <a:pt x="786625" y="50800"/>
                  </a:moveTo>
                  <a:lnTo>
                    <a:pt x="0" y="50800"/>
                  </a:lnTo>
                  <a:lnTo>
                    <a:pt x="0" y="101600"/>
                  </a:lnTo>
                  <a:lnTo>
                    <a:pt x="786625" y="101600"/>
                  </a:lnTo>
                  <a:lnTo>
                    <a:pt x="786625" y="50800"/>
                  </a:lnTo>
                  <a:close/>
                </a:path>
                <a:path w="939164" h="152400">
                  <a:moveTo>
                    <a:pt x="888225" y="50800"/>
                  </a:moveTo>
                  <a:lnTo>
                    <a:pt x="812025" y="50800"/>
                  </a:lnTo>
                  <a:lnTo>
                    <a:pt x="812025" y="101600"/>
                  </a:lnTo>
                  <a:lnTo>
                    <a:pt x="888225" y="101600"/>
                  </a:lnTo>
                  <a:lnTo>
                    <a:pt x="939025" y="76200"/>
                  </a:lnTo>
                  <a:lnTo>
                    <a:pt x="888225" y="50800"/>
                  </a:lnTo>
                  <a:close/>
                </a:path>
              </a:pathLst>
            </a:custGeom>
            <a:solidFill>
              <a:srgbClr val="000000"/>
            </a:solidFill>
          </p:spPr>
          <p:txBody>
            <a:bodyPr wrap="square" lIns="0" tIns="0" rIns="0" bIns="0" rtlCol="0"/>
            <a:lstStyle/>
            <a:p>
              <a:endParaRPr/>
            </a:p>
          </p:txBody>
        </p:sp>
        <p:pic>
          <p:nvPicPr>
            <p:cNvPr id="35" name="object 35"/>
            <p:cNvPicPr/>
            <p:nvPr/>
          </p:nvPicPr>
          <p:blipFill>
            <a:blip r:embed="rId5" cstate="print"/>
            <a:stretch>
              <a:fillRect/>
            </a:stretch>
          </p:blipFill>
          <p:spPr>
            <a:xfrm>
              <a:off x="9779965" y="1765934"/>
              <a:ext cx="948004" cy="857008"/>
            </a:xfrm>
            <a:prstGeom prst="rect">
              <a:avLst/>
            </a:prstGeom>
          </p:spPr>
        </p:pic>
        <p:sp>
          <p:nvSpPr>
            <p:cNvPr id="36" name="object 36"/>
            <p:cNvSpPr/>
            <p:nvPr/>
          </p:nvSpPr>
          <p:spPr>
            <a:xfrm>
              <a:off x="9672256" y="1596567"/>
              <a:ext cx="1209040" cy="1209040"/>
            </a:xfrm>
            <a:custGeom>
              <a:avLst/>
              <a:gdLst/>
              <a:ahLst/>
              <a:cxnLst/>
              <a:rect l="l" t="t" r="r" b="b"/>
              <a:pathLst>
                <a:path w="1209040" h="1209039">
                  <a:moveTo>
                    <a:pt x="0" y="604474"/>
                  </a:moveTo>
                  <a:lnTo>
                    <a:pt x="1818" y="557235"/>
                  </a:lnTo>
                  <a:lnTo>
                    <a:pt x="7184" y="510990"/>
                  </a:lnTo>
                  <a:lnTo>
                    <a:pt x="15964" y="465873"/>
                  </a:lnTo>
                  <a:lnTo>
                    <a:pt x="28023" y="422020"/>
                  </a:lnTo>
                  <a:lnTo>
                    <a:pt x="43226" y="379565"/>
                  </a:lnTo>
                  <a:lnTo>
                    <a:pt x="61439" y="338641"/>
                  </a:lnTo>
                  <a:lnTo>
                    <a:pt x="82528" y="299384"/>
                  </a:lnTo>
                  <a:lnTo>
                    <a:pt x="106358" y="261927"/>
                  </a:lnTo>
                  <a:lnTo>
                    <a:pt x="132796" y="226406"/>
                  </a:lnTo>
                  <a:lnTo>
                    <a:pt x="161706" y="192954"/>
                  </a:lnTo>
                  <a:lnTo>
                    <a:pt x="192954" y="161706"/>
                  </a:lnTo>
                  <a:lnTo>
                    <a:pt x="226406" y="132796"/>
                  </a:lnTo>
                  <a:lnTo>
                    <a:pt x="261927" y="106358"/>
                  </a:lnTo>
                  <a:lnTo>
                    <a:pt x="299384" y="82528"/>
                  </a:lnTo>
                  <a:lnTo>
                    <a:pt x="338641" y="61439"/>
                  </a:lnTo>
                  <a:lnTo>
                    <a:pt x="379565" y="43226"/>
                  </a:lnTo>
                  <a:lnTo>
                    <a:pt x="422020" y="28023"/>
                  </a:lnTo>
                  <a:lnTo>
                    <a:pt x="465873" y="15964"/>
                  </a:lnTo>
                  <a:lnTo>
                    <a:pt x="510990" y="7184"/>
                  </a:lnTo>
                  <a:lnTo>
                    <a:pt x="557235" y="1818"/>
                  </a:lnTo>
                  <a:lnTo>
                    <a:pt x="604474" y="0"/>
                  </a:lnTo>
                  <a:lnTo>
                    <a:pt x="651713" y="1818"/>
                  </a:lnTo>
                  <a:lnTo>
                    <a:pt x="697958" y="7184"/>
                  </a:lnTo>
                  <a:lnTo>
                    <a:pt x="743074" y="15964"/>
                  </a:lnTo>
                  <a:lnTo>
                    <a:pt x="786928" y="28023"/>
                  </a:lnTo>
                  <a:lnTo>
                    <a:pt x="829383" y="43226"/>
                  </a:lnTo>
                  <a:lnTo>
                    <a:pt x="870307" y="61439"/>
                  </a:lnTo>
                  <a:lnTo>
                    <a:pt x="909564" y="82528"/>
                  </a:lnTo>
                  <a:lnTo>
                    <a:pt x="947021" y="106358"/>
                  </a:lnTo>
                  <a:lnTo>
                    <a:pt x="982543" y="132796"/>
                  </a:lnTo>
                  <a:lnTo>
                    <a:pt x="1015995" y="161706"/>
                  </a:lnTo>
                  <a:lnTo>
                    <a:pt x="1047243" y="192954"/>
                  </a:lnTo>
                  <a:lnTo>
                    <a:pt x="1076153" y="226406"/>
                  </a:lnTo>
                  <a:lnTo>
                    <a:pt x="1102591" y="261927"/>
                  </a:lnTo>
                  <a:lnTo>
                    <a:pt x="1126421" y="299384"/>
                  </a:lnTo>
                  <a:lnTo>
                    <a:pt x="1147510" y="338641"/>
                  </a:lnTo>
                  <a:lnTo>
                    <a:pt x="1165724" y="379565"/>
                  </a:lnTo>
                  <a:lnTo>
                    <a:pt x="1180927" y="422020"/>
                  </a:lnTo>
                  <a:lnTo>
                    <a:pt x="1192985" y="465873"/>
                  </a:lnTo>
                  <a:lnTo>
                    <a:pt x="1201765" y="510990"/>
                  </a:lnTo>
                  <a:lnTo>
                    <a:pt x="1207132" y="557235"/>
                  </a:lnTo>
                  <a:lnTo>
                    <a:pt x="1208950" y="604474"/>
                  </a:lnTo>
                  <a:lnTo>
                    <a:pt x="1207132" y="651713"/>
                  </a:lnTo>
                  <a:lnTo>
                    <a:pt x="1201765" y="697958"/>
                  </a:lnTo>
                  <a:lnTo>
                    <a:pt x="1192985" y="743074"/>
                  </a:lnTo>
                  <a:lnTo>
                    <a:pt x="1180927" y="786928"/>
                  </a:lnTo>
                  <a:lnTo>
                    <a:pt x="1165724" y="829383"/>
                  </a:lnTo>
                  <a:lnTo>
                    <a:pt x="1147510" y="870307"/>
                  </a:lnTo>
                  <a:lnTo>
                    <a:pt x="1126421" y="909564"/>
                  </a:lnTo>
                  <a:lnTo>
                    <a:pt x="1102591" y="947021"/>
                  </a:lnTo>
                  <a:lnTo>
                    <a:pt x="1076153" y="982543"/>
                  </a:lnTo>
                  <a:lnTo>
                    <a:pt x="1047243" y="1015995"/>
                  </a:lnTo>
                  <a:lnTo>
                    <a:pt x="1015995" y="1047243"/>
                  </a:lnTo>
                  <a:lnTo>
                    <a:pt x="982543" y="1076153"/>
                  </a:lnTo>
                  <a:lnTo>
                    <a:pt x="947021" y="1102591"/>
                  </a:lnTo>
                  <a:lnTo>
                    <a:pt x="909564" y="1126421"/>
                  </a:lnTo>
                  <a:lnTo>
                    <a:pt x="870307" y="1147510"/>
                  </a:lnTo>
                  <a:lnTo>
                    <a:pt x="829383" y="1165724"/>
                  </a:lnTo>
                  <a:lnTo>
                    <a:pt x="786928" y="1180927"/>
                  </a:lnTo>
                  <a:lnTo>
                    <a:pt x="743074" y="1192985"/>
                  </a:lnTo>
                  <a:lnTo>
                    <a:pt x="697958" y="1201765"/>
                  </a:lnTo>
                  <a:lnTo>
                    <a:pt x="651713" y="1207132"/>
                  </a:lnTo>
                  <a:lnTo>
                    <a:pt x="604474" y="1208950"/>
                  </a:lnTo>
                  <a:lnTo>
                    <a:pt x="557235" y="1207132"/>
                  </a:lnTo>
                  <a:lnTo>
                    <a:pt x="510990" y="1201765"/>
                  </a:lnTo>
                  <a:lnTo>
                    <a:pt x="465873" y="1192985"/>
                  </a:lnTo>
                  <a:lnTo>
                    <a:pt x="422020" y="1180927"/>
                  </a:lnTo>
                  <a:lnTo>
                    <a:pt x="379565" y="1165724"/>
                  </a:lnTo>
                  <a:lnTo>
                    <a:pt x="338641" y="1147510"/>
                  </a:lnTo>
                  <a:lnTo>
                    <a:pt x="299384" y="1126421"/>
                  </a:lnTo>
                  <a:lnTo>
                    <a:pt x="261927" y="1102591"/>
                  </a:lnTo>
                  <a:lnTo>
                    <a:pt x="226406" y="1076153"/>
                  </a:lnTo>
                  <a:lnTo>
                    <a:pt x="192954" y="1047243"/>
                  </a:lnTo>
                  <a:lnTo>
                    <a:pt x="161706" y="1015995"/>
                  </a:lnTo>
                  <a:lnTo>
                    <a:pt x="132796" y="982543"/>
                  </a:lnTo>
                  <a:lnTo>
                    <a:pt x="106358" y="947021"/>
                  </a:lnTo>
                  <a:lnTo>
                    <a:pt x="82528" y="909564"/>
                  </a:lnTo>
                  <a:lnTo>
                    <a:pt x="61439" y="870307"/>
                  </a:lnTo>
                  <a:lnTo>
                    <a:pt x="43226" y="829383"/>
                  </a:lnTo>
                  <a:lnTo>
                    <a:pt x="28023" y="786928"/>
                  </a:lnTo>
                  <a:lnTo>
                    <a:pt x="15964" y="743074"/>
                  </a:lnTo>
                  <a:lnTo>
                    <a:pt x="7184" y="697958"/>
                  </a:lnTo>
                  <a:lnTo>
                    <a:pt x="1818" y="651713"/>
                  </a:lnTo>
                  <a:lnTo>
                    <a:pt x="0" y="604474"/>
                  </a:lnTo>
                  <a:close/>
                </a:path>
              </a:pathLst>
            </a:custGeom>
            <a:ln w="63500">
              <a:solidFill>
                <a:srgbClr val="CD9147"/>
              </a:solidFill>
            </a:ln>
          </p:spPr>
          <p:txBody>
            <a:bodyPr wrap="square" lIns="0" tIns="0" rIns="0" bIns="0" rtlCol="0"/>
            <a:lstStyle/>
            <a:p>
              <a:endParaRPr/>
            </a:p>
          </p:txBody>
        </p:sp>
        <p:sp>
          <p:nvSpPr>
            <p:cNvPr id="37" name="object 37"/>
            <p:cNvSpPr/>
            <p:nvPr/>
          </p:nvSpPr>
          <p:spPr>
            <a:xfrm>
              <a:off x="7301407" y="3549929"/>
              <a:ext cx="332740" cy="205104"/>
            </a:xfrm>
            <a:custGeom>
              <a:avLst/>
              <a:gdLst/>
              <a:ahLst/>
              <a:cxnLst/>
              <a:rect l="l" t="t" r="r" b="b"/>
              <a:pathLst>
                <a:path w="332740" h="205104">
                  <a:moveTo>
                    <a:pt x="187773" y="151207"/>
                  </a:moveTo>
                  <a:lnTo>
                    <a:pt x="162610" y="195338"/>
                  </a:lnTo>
                  <a:lnTo>
                    <a:pt x="332740" y="204635"/>
                  </a:lnTo>
                  <a:lnTo>
                    <a:pt x="305459" y="163791"/>
                  </a:lnTo>
                  <a:lnTo>
                    <a:pt x="209842" y="163791"/>
                  </a:lnTo>
                  <a:lnTo>
                    <a:pt x="187773" y="151207"/>
                  </a:lnTo>
                  <a:close/>
                </a:path>
                <a:path w="332740" h="205104">
                  <a:moveTo>
                    <a:pt x="212934" y="107076"/>
                  </a:moveTo>
                  <a:lnTo>
                    <a:pt x="187773" y="151207"/>
                  </a:lnTo>
                  <a:lnTo>
                    <a:pt x="209842" y="163791"/>
                  </a:lnTo>
                  <a:lnTo>
                    <a:pt x="235000" y="119659"/>
                  </a:lnTo>
                  <a:lnTo>
                    <a:pt x="212934" y="107076"/>
                  </a:lnTo>
                  <a:close/>
                </a:path>
                <a:path w="332740" h="205104">
                  <a:moveTo>
                    <a:pt x="238099" y="62941"/>
                  </a:moveTo>
                  <a:lnTo>
                    <a:pt x="212934" y="107076"/>
                  </a:lnTo>
                  <a:lnTo>
                    <a:pt x="235000" y="119659"/>
                  </a:lnTo>
                  <a:lnTo>
                    <a:pt x="209842" y="163791"/>
                  </a:lnTo>
                  <a:lnTo>
                    <a:pt x="305459" y="163791"/>
                  </a:lnTo>
                  <a:lnTo>
                    <a:pt x="238099" y="62941"/>
                  </a:lnTo>
                  <a:close/>
                </a:path>
                <a:path w="332740" h="205104">
                  <a:moveTo>
                    <a:pt x="25158" y="0"/>
                  </a:moveTo>
                  <a:lnTo>
                    <a:pt x="0" y="44132"/>
                  </a:lnTo>
                  <a:lnTo>
                    <a:pt x="187773" y="151207"/>
                  </a:lnTo>
                  <a:lnTo>
                    <a:pt x="212934" y="107076"/>
                  </a:lnTo>
                  <a:lnTo>
                    <a:pt x="25158" y="0"/>
                  </a:lnTo>
                  <a:close/>
                </a:path>
              </a:pathLst>
            </a:custGeom>
            <a:solidFill>
              <a:srgbClr val="CD9147"/>
            </a:solidFill>
          </p:spPr>
          <p:txBody>
            <a:bodyPr wrap="square" lIns="0" tIns="0" rIns="0" bIns="0" rtlCol="0"/>
            <a:lstStyle/>
            <a:p>
              <a:endParaRPr/>
            </a:p>
          </p:txBody>
        </p:sp>
        <p:sp>
          <p:nvSpPr>
            <p:cNvPr id="38" name="object 38"/>
            <p:cNvSpPr/>
            <p:nvPr/>
          </p:nvSpPr>
          <p:spPr>
            <a:xfrm>
              <a:off x="10164673" y="2928734"/>
              <a:ext cx="152400" cy="2280920"/>
            </a:xfrm>
            <a:custGeom>
              <a:avLst/>
              <a:gdLst/>
              <a:ahLst/>
              <a:cxnLst/>
              <a:rect l="l" t="t" r="r" b="b"/>
              <a:pathLst>
                <a:path w="152400" h="2280920">
                  <a:moveTo>
                    <a:pt x="101600" y="127000"/>
                  </a:moveTo>
                  <a:lnTo>
                    <a:pt x="50800" y="127000"/>
                  </a:lnTo>
                  <a:lnTo>
                    <a:pt x="50800" y="2280577"/>
                  </a:lnTo>
                  <a:lnTo>
                    <a:pt x="101600" y="2280577"/>
                  </a:lnTo>
                  <a:lnTo>
                    <a:pt x="101600" y="127000"/>
                  </a:lnTo>
                  <a:close/>
                </a:path>
                <a:path w="152400" h="2280920">
                  <a:moveTo>
                    <a:pt x="76200" y="0"/>
                  </a:moveTo>
                  <a:lnTo>
                    <a:pt x="0" y="152400"/>
                  </a:lnTo>
                  <a:lnTo>
                    <a:pt x="50800" y="152400"/>
                  </a:lnTo>
                  <a:lnTo>
                    <a:pt x="50800" y="127000"/>
                  </a:lnTo>
                  <a:lnTo>
                    <a:pt x="139700" y="127000"/>
                  </a:lnTo>
                  <a:lnTo>
                    <a:pt x="76200" y="0"/>
                  </a:lnTo>
                  <a:close/>
                </a:path>
                <a:path w="152400" h="2280920">
                  <a:moveTo>
                    <a:pt x="139700" y="127000"/>
                  </a:moveTo>
                  <a:lnTo>
                    <a:pt x="101600" y="127000"/>
                  </a:lnTo>
                  <a:lnTo>
                    <a:pt x="101600" y="152400"/>
                  </a:lnTo>
                  <a:lnTo>
                    <a:pt x="152400" y="152400"/>
                  </a:lnTo>
                  <a:lnTo>
                    <a:pt x="139700" y="127000"/>
                  </a:lnTo>
                  <a:close/>
                </a:path>
              </a:pathLst>
            </a:custGeom>
            <a:solidFill>
              <a:srgbClr val="000000"/>
            </a:solidFill>
          </p:spPr>
          <p:txBody>
            <a:bodyPr wrap="square" lIns="0" tIns="0" rIns="0" bIns="0" rtlCol="0"/>
            <a:lstStyle/>
            <a:p>
              <a:endParaRPr/>
            </a:p>
          </p:txBody>
        </p:sp>
        <p:sp>
          <p:nvSpPr>
            <p:cNvPr id="39" name="object 39"/>
            <p:cNvSpPr/>
            <p:nvPr/>
          </p:nvSpPr>
          <p:spPr>
            <a:xfrm>
              <a:off x="4725377" y="2448712"/>
              <a:ext cx="2588895" cy="1313815"/>
            </a:xfrm>
            <a:custGeom>
              <a:avLst/>
              <a:gdLst/>
              <a:ahLst/>
              <a:cxnLst/>
              <a:rect l="l" t="t" r="r" b="b"/>
              <a:pathLst>
                <a:path w="2588895" h="1313814">
                  <a:moveTo>
                    <a:pt x="2495956" y="0"/>
                  </a:moveTo>
                  <a:lnTo>
                    <a:pt x="92659" y="0"/>
                  </a:lnTo>
                  <a:lnTo>
                    <a:pt x="56589" y="7282"/>
                  </a:lnTo>
                  <a:lnTo>
                    <a:pt x="27136" y="27141"/>
                  </a:lnTo>
                  <a:lnTo>
                    <a:pt x="7280" y="56594"/>
                  </a:lnTo>
                  <a:lnTo>
                    <a:pt x="0" y="92659"/>
                  </a:lnTo>
                  <a:lnTo>
                    <a:pt x="0" y="1220825"/>
                  </a:lnTo>
                  <a:lnTo>
                    <a:pt x="7280" y="1256888"/>
                  </a:lnTo>
                  <a:lnTo>
                    <a:pt x="27136" y="1286336"/>
                  </a:lnTo>
                  <a:lnTo>
                    <a:pt x="56589" y="1306191"/>
                  </a:lnTo>
                  <a:lnTo>
                    <a:pt x="92659" y="1313472"/>
                  </a:lnTo>
                  <a:lnTo>
                    <a:pt x="2495956" y="1313472"/>
                  </a:lnTo>
                  <a:lnTo>
                    <a:pt x="2532019" y="1306191"/>
                  </a:lnTo>
                  <a:lnTo>
                    <a:pt x="2561467" y="1286336"/>
                  </a:lnTo>
                  <a:lnTo>
                    <a:pt x="2581322" y="1256888"/>
                  </a:lnTo>
                  <a:lnTo>
                    <a:pt x="2588602" y="1220825"/>
                  </a:lnTo>
                  <a:lnTo>
                    <a:pt x="2588602" y="92659"/>
                  </a:lnTo>
                  <a:lnTo>
                    <a:pt x="2581322" y="56594"/>
                  </a:lnTo>
                  <a:lnTo>
                    <a:pt x="2561467" y="27141"/>
                  </a:lnTo>
                  <a:lnTo>
                    <a:pt x="2532019" y="7282"/>
                  </a:lnTo>
                  <a:lnTo>
                    <a:pt x="2495956" y="0"/>
                  </a:lnTo>
                  <a:close/>
                </a:path>
              </a:pathLst>
            </a:custGeom>
            <a:solidFill>
              <a:srgbClr val="BC8642"/>
            </a:solidFill>
          </p:spPr>
          <p:txBody>
            <a:bodyPr wrap="square" lIns="0" tIns="0" rIns="0" bIns="0" rtlCol="0"/>
            <a:lstStyle/>
            <a:p>
              <a:endParaRPr/>
            </a:p>
          </p:txBody>
        </p:sp>
        <p:sp>
          <p:nvSpPr>
            <p:cNvPr id="40" name="object 40"/>
            <p:cNvSpPr/>
            <p:nvPr/>
          </p:nvSpPr>
          <p:spPr>
            <a:xfrm>
              <a:off x="4725377" y="2448712"/>
              <a:ext cx="2588895" cy="1313815"/>
            </a:xfrm>
            <a:custGeom>
              <a:avLst/>
              <a:gdLst/>
              <a:ahLst/>
              <a:cxnLst/>
              <a:rect l="l" t="t" r="r" b="b"/>
              <a:pathLst>
                <a:path w="2588895" h="1313814">
                  <a:moveTo>
                    <a:pt x="0" y="92651"/>
                  </a:moveTo>
                  <a:lnTo>
                    <a:pt x="7280" y="56587"/>
                  </a:lnTo>
                  <a:lnTo>
                    <a:pt x="27136" y="27136"/>
                  </a:lnTo>
                  <a:lnTo>
                    <a:pt x="56586" y="7280"/>
                  </a:lnTo>
                  <a:lnTo>
                    <a:pt x="92650" y="0"/>
                  </a:lnTo>
                  <a:lnTo>
                    <a:pt x="2495961" y="0"/>
                  </a:lnTo>
                  <a:lnTo>
                    <a:pt x="2532025" y="7280"/>
                  </a:lnTo>
                  <a:lnTo>
                    <a:pt x="2561475" y="27136"/>
                  </a:lnTo>
                  <a:lnTo>
                    <a:pt x="2581330" y="56587"/>
                  </a:lnTo>
                  <a:lnTo>
                    <a:pt x="2588611" y="92651"/>
                  </a:lnTo>
                  <a:lnTo>
                    <a:pt x="2588611" y="1220820"/>
                  </a:lnTo>
                  <a:lnTo>
                    <a:pt x="2581330" y="1256884"/>
                  </a:lnTo>
                  <a:lnTo>
                    <a:pt x="2561475" y="1286334"/>
                  </a:lnTo>
                  <a:lnTo>
                    <a:pt x="2532025" y="1306189"/>
                  </a:lnTo>
                  <a:lnTo>
                    <a:pt x="2495961" y="1313470"/>
                  </a:lnTo>
                  <a:lnTo>
                    <a:pt x="92650" y="1313470"/>
                  </a:lnTo>
                  <a:lnTo>
                    <a:pt x="56586" y="1306189"/>
                  </a:lnTo>
                  <a:lnTo>
                    <a:pt x="27136" y="1286334"/>
                  </a:lnTo>
                  <a:lnTo>
                    <a:pt x="7280" y="1256884"/>
                  </a:lnTo>
                  <a:lnTo>
                    <a:pt x="0" y="1220820"/>
                  </a:lnTo>
                  <a:lnTo>
                    <a:pt x="0" y="92651"/>
                  </a:lnTo>
                  <a:close/>
                </a:path>
              </a:pathLst>
            </a:custGeom>
            <a:ln w="38100">
              <a:solidFill>
                <a:srgbClr val="FFFFFF"/>
              </a:solidFill>
            </a:ln>
          </p:spPr>
          <p:txBody>
            <a:bodyPr wrap="square" lIns="0" tIns="0" rIns="0" bIns="0" rtlCol="0"/>
            <a:lstStyle/>
            <a:p>
              <a:endParaRPr/>
            </a:p>
          </p:txBody>
        </p:sp>
      </p:grpSp>
      <p:sp>
        <p:nvSpPr>
          <p:cNvPr id="41" name="object 41"/>
          <p:cNvSpPr txBox="1"/>
          <p:nvPr/>
        </p:nvSpPr>
        <p:spPr>
          <a:xfrm>
            <a:off x="4919814" y="2825496"/>
            <a:ext cx="2056764" cy="805815"/>
          </a:xfrm>
          <a:prstGeom prst="rect">
            <a:avLst/>
          </a:prstGeom>
        </p:spPr>
        <p:txBody>
          <a:bodyPr vert="horz" wrap="square" lIns="0" tIns="26034" rIns="0" bIns="0" rtlCol="0">
            <a:spAutoFit/>
          </a:bodyPr>
          <a:lstStyle/>
          <a:p>
            <a:pPr marL="12700" marR="5080">
              <a:lnSpc>
                <a:spcPts val="1989"/>
              </a:lnSpc>
              <a:spcBef>
                <a:spcPts val="204"/>
              </a:spcBef>
            </a:pPr>
            <a:r>
              <a:rPr sz="1700" spc="-5" dirty="0">
                <a:solidFill>
                  <a:srgbClr val="FFFFFF"/>
                </a:solidFill>
                <a:latin typeface="Arial MT"/>
                <a:cs typeface="Arial MT"/>
              </a:rPr>
              <a:t>Airway Maneuvers </a:t>
            </a:r>
            <a:r>
              <a:rPr sz="1700" dirty="0">
                <a:solidFill>
                  <a:srgbClr val="FFFFFF"/>
                </a:solidFill>
                <a:latin typeface="Arial MT"/>
                <a:cs typeface="Arial MT"/>
              </a:rPr>
              <a:t>or </a:t>
            </a:r>
            <a:r>
              <a:rPr sz="1700" spc="-459" dirty="0">
                <a:solidFill>
                  <a:srgbClr val="FFFFFF"/>
                </a:solidFill>
                <a:latin typeface="Arial MT"/>
                <a:cs typeface="Arial MT"/>
              </a:rPr>
              <a:t> </a:t>
            </a:r>
            <a:r>
              <a:rPr sz="1700" spc="-5" dirty="0">
                <a:solidFill>
                  <a:srgbClr val="FFFFFF"/>
                </a:solidFill>
                <a:latin typeface="Arial MT"/>
                <a:cs typeface="Arial MT"/>
              </a:rPr>
              <a:t>N</a:t>
            </a:r>
            <a:r>
              <a:rPr sz="1700" spc="-125" dirty="0">
                <a:solidFill>
                  <a:srgbClr val="FFFFFF"/>
                </a:solidFill>
                <a:latin typeface="Arial MT"/>
                <a:cs typeface="Arial MT"/>
              </a:rPr>
              <a:t>P</a:t>
            </a:r>
            <a:r>
              <a:rPr sz="1700" dirty="0">
                <a:solidFill>
                  <a:srgbClr val="FFFFFF"/>
                </a:solidFill>
                <a:latin typeface="Arial MT"/>
                <a:cs typeface="Arial MT"/>
              </a:rPr>
              <a:t>A</a:t>
            </a:r>
            <a:r>
              <a:rPr sz="1700" spc="-90" dirty="0">
                <a:solidFill>
                  <a:srgbClr val="FFFFFF"/>
                </a:solidFill>
                <a:latin typeface="Arial MT"/>
                <a:cs typeface="Arial MT"/>
              </a:rPr>
              <a:t> </a:t>
            </a:r>
            <a:r>
              <a:rPr sz="1700" dirty="0">
                <a:solidFill>
                  <a:srgbClr val="FFFFFF"/>
                </a:solidFill>
                <a:latin typeface="Arial MT"/>
                <a:cs typeface="Arial MT"/>
              </a:rPr>
              <a:t>or</a:t>
            </a:r>
            <a:endParaRPr sz="1700">
              <a:latin typeface="Arial MT"/>
              <a:cs typeface="Arial MT"/>
            </a:endParaRPr>
          </a:p>
          <a:p>
            <a:pPr marL="12700">
              <a:lnSpc>
                <a:spcPct val="100000"/>
              </a:lnSpc>
              <a:spcBef>
                <a:spcPts val="15"/>
              </a:spcBef>
            </a:pPr>
            <a:r>
              <a:rPr sz="1700" spc="-5" dirty="0">
                <a:solidFill>
                  <a:srgbClr val="FFFFFF"/>
                </a:solidFill>
                <a:latin typeface="Arial MT"/>
                <a:cs typeface="Arial MT"/>
              </a:rPr>
              <a:t>Extraglottic</a:t>
            </a:r>
            <a:r>
              <a:rPr sz="1700" spc="-110" dirty="0">
                <a:solidFill>
                  <a:srgbClr val="FFFFFF"/>
                </a:solidFill>
                <a:latin typeface="Arial MT"/>
                <a:cs typeface="Arial MT"/>
              </a:rPr>
              <a:t> </a:t>
            </a:r>
            <a:r>
              <a:rPr sz="1700" spc="-5" dirty="0">
                <a:solidFill>
                  <a:srgbClr val="FFFFFF"/>
                </a:solidFill>
                <a:latin typeface="Arial MT"/>
                <a:cs typeface="Arial MT"/>
              </a:rPr>
              <a:t>Airway</a:t>
            </a:r>
            <a:endParaRPr sz="1700">
              <a:latin typeface="Arial MT"/>
              <a:cs typeface="Arial MT"/>
            </a:endParaRPr>
          </a:p>
        </p:txBody>
      </p:sp>
      <p:grpSp>
        <p:nvGrpSpPr>
          <p:cNvPr id="42" name="object 42"/>
          <p:cNvGrpSpPr/>
          <p:nvPr/>
        </p:nvGrpSpPr>
        <p:grpSpPr>
          <a:xfrm>
            <a:off x="2228126" y="1807019"/>
            <a:ext cx="2026920" cy="831215"/>
            <a:chOff x="2228126" y="1807019"/>
            <a:chExt cx="2026920" cy="831215"/>
          </a:xfrm>
        </p:grpSpPr>
        <p:sp>
          <p:nvSpPr>
            <p:cNvPr id="43" name="object 43"/>
            <p:cNvSpPr/>
            <p:nvPr/>
          </p:nvSpPr>
          <p:spPr>
            <a:xfrm>
              <a:off x="2247176" y="1826069"/>
              <a:ext cx="1988820" cy="793115"/>
            </a:xfrm>
            <a:custGeom>
              <a:avLst/>
              <a:gdLst/>
              <a:ahLst/>
              <a:cxnLst/>
              <a:rect l="l" t="t" r="r" b="b"/>
              <a:pathLst>
                <a:path w="1988820" h="793114">
                  <a:moveTo>
                    <a:pt x="1902968" y="0"/>
                  </a:moveTo>
                  <a:lnTo>
                    <a:pt x="85509" y="0"/>
                  </a:lnTo>
                  <a:lnTo>
                    <a:pt x="52222" y="6718"/>
                  </a:lnTo>
                  <a:lnTo>
                    <a:pt x="25042" y="25042"/>
                  </a:lnTo>
                  <a:lnTo>
                    <a:pt x="6718" y="52222"/>
                  </a:lnTo>
                  <a:lnTo>
                    <a:pt x="0" y="85509"/>
                  </a:lnTo>
                  <a:lnTo>
                    <a:pt x="0" y="707453"/>
                  </a:lnTo>
                  <a:lnTo>
                    <a:pt x="6718" y="740732"/>
                  </a:lnTo>
                  <a:lnTo>
                    <a:pt x="25042" y="767908"/>
                  </a:lnTo>
                  <a:lnTo>
                    <a:pt x="52222" y="786231"/>
                  </a:lnTo>
                  <a:lnTo>
                    <a:pt x="85509" y="792949"/>
                  </a:lnTo>
                  <a:lnTo>
                    <a:pt x="1902968" y="792949"/>
                  </a:lnTo>
                  <a:lnTo>
                    <a:pt x="1936249" y="786231"/>
                  </a:lnTo>
                  <a:lnTo>
                    <a:pt x="1963429" y="767908"/>
                  </a:lnTo>
                  <a:lnTo>
                    <a:pt x="1981756" y="740732"/>
                  </a:lnTo>
                  <a:lnTo>
                    <a:pt x="1988477" y="707453"/>
                  </a:lnTo>
                  <a:lnTo>
                    <a:pt x="1988477" y="85509"/>
                  </a:lnTo>
                  <a:lnTo>
                    <a:pt x="1981756" y="52222"/>
                  </a:lnTo>
                  <a:lnTo>
                    <a:pt x="1963429" y="25042"/>
                  </a:lnTo>
                  <a:lnTo>
                    <a:pt x="1936249" y="6718"/>
                  </a:lnTo>
                  <a:lnTo>
                    <a:pt x="1902968" y="0"/>
                  </a:lnTo>
                  <a:close/>
                </a:path>
              </a:pathLst>
            </a:custGeom>
            <a:solidFill>
              <a:srgbClr val="000000"/>
            </a:solidFill>
          </p:spPr>
          <p:txBody>
            <a:bodyPr wrap="square" lIns="0" tIns="0" rIns="0" bIns="0" rtlCol="0"/>
            <a:lstStyle/>
            <a:p>
              <a:endParaRPr/>
            </a:p>
          </p:txBody>
        </p:sp>
        <p:sp>
          <p:nvSpPr>
            <p:cNvPr id="44" name="object 44"/>
            <p:cNvSpPr/>
            <p:nvPr/>
          </p:nvSpPr>
          <p:spPr>
            <a:xfrm>
              <a:off x="2247176" y="1826069"/>
              <a:ext cx="1988820" cy="793115"/>
            </a:xfrm>
            <a:custGeom>
              <a:avLst/>
              <a:gdLst/>
              <a:ahLst/>
              <a:cxnLst/>
              <a:rect l="l" t="t" r="r" b="b"/>
              <a:pathLst>
                <a:path w="1988820" h="793114">
                  <a:moveTo>
                    <a:pt x="0" y="85504"/>
                  </a:moveTo>
                  <a:lnTo>
                    <a:pt x="6719" y="52222"/>
                  </a:lnTo>
                  <a:lnTo>
                    <a:pt x="25043" y="25043"/>
                  </a:lnTo>
                  <a:lnTo>
                    <a:pt x="52221" y="6719"/>
                  </a:lnTo>
                  <a:lnTo>
                    <a:pt x="85504" y="0"/>
                  </a:lnTo>
                  <a:lnTo>
                    <a:pt x="1902971" y="0"/>
                  </a:lnTo>
                  <a:lnTo>
                    <a:pt x="1936252" y="6719"/>
                  </a:lnTo>
                  <a:lnTo>
                    <a:pt x="1963433" y="25043"/>
                  </a:lnTo>
                  <a:lnTo>
                    <a:pt x="1981760" y="52222"/>
                  </a:lnTo>
                  <a:lnTo>
                    <a:pt x="1988481" y="85504"/>
                  </a:lnTo>
                  <a:lnTo>
                    <a:pt x="1988481" y="707449"/>
                  </a:lnTo>
                  <a:lnTo>
                    <a:pt x="1981760" y="740731"/>
                  </a:lnTo>
                  <a:lnTo>
                    <a:pt x="1963433" y="767909"/>
                  </a:lnTo>
                  <a:lnTo>
                    <a:pt x="1936252" y="786234"/>
                  </a:lnTo>
                  <a:lnTo>
                    <a:pt x="1902971" y="792953"/>
                  </a:lnTo>
                  <a:lnTo>
                    <a:pt x="85504" y="792953"/>
                  </a:lnTo>
                  <a:lnTo>
                    <a:pt x="52221" y="786234"/>
                  </a:lnTo>
                  <a:lnTo>
                    <a:pt x="25043" y="767909"/>
                  </a:lnTo>
                  <a:lnTo>
                    <a:pt x="6719" y="740731"/>
                  </a:lnTo>
                  <a:lnTo>
                    <a:pt x="0" y="707449"/>
                  </a:lnTo>
                  <a:lnTo>
                    <a:pt x="0" y="85504"/>
                  </a:lnTo>
                  <a:close/>
                </a:path>
              </a:pathLst>
            </a:custGeom>
            <a:ln w="38100">
              <a:solidFill>
                <a:srgbClr val="FFFFFF"/>
              </a:solidFill>
            </a:ln>
          </p:spPr>
          <p:txBody>
            <a:bodyPr wrap="square" lIns="0" tIns="0" rIns="0" bIns="0" rtlCol="0"/>
            <a:lstStyle/>
            <a:p>
              <a:endParaRPr/>
            </a:p>
          </p:txBody>
        </p:sp>
      </p:grpSp>
      <p:sp>
        <p:nvSpPr>
          <p:cNvPr id="45" name="object 45"/>
          <p:cNvSpPr txBox="1"/>
          <p:nvPr/>
        </p:nvSpPr>
        <p:spPr>
          <a:xfrm>
            <a:off x="2439517" y="1907540"/>
            <a:ext cx="4248785" cy="949960"/>
          </a:xfrm>
          <a:prstGeom prst="rect">
            <a:avLst/>
          </a:prstGeom>
        </p:spPr>
        <p:txBody>
          <a:bodyPr vert="horz" wrap="square" lIns="0" tIns="35560" rIns="0" bIns="0" rtlCol="0">
            <a:spAutoFit/>
          </a:bodyPr>
          <a:lstStyle/>
          <a:p>
            <a:pPr marL="12700" marR="2792730">
              <a:lnSpc>
                <a:spcPts val="2020"/>
              </a:lnSpc>
              <a:spcBef>
                <a:spcPts val="280"/>
              </a:spcBef>
            </a:pPr>
            <a:r>
              <a:rPr sz="1800" spc="-5" dirty="0">
                <a:solidFill>
                  <a:srgbClr val="FFFFFF"/>
                </a:solidFill>
                <a:latin typeface="Arial MT"/>
                <a:cs typeface="Arial MT"/>
              </a:rPr>
              <a:t>Conscious, </a:t>
            </a:r>
            <a:r>
              <a:rPr sz="1800" dirty="0">
                <a:solidFill>
                  <a:srgbClr val="FFFFFF"/>
                </a:solidFill>
                <a:latin typeface="Arial MT"/>
                <a:cs typeface="Arial MT"/>
              </a:rPr>
              <a:t> </a:t>
            </a:r>
            <a:r>
              <a:rPr sz="1800" spc="-5" dirty="0">
                <a:solidFill>
                  <a:srgbClr val="FFFFFF"/>
                </a:solidFill>
                <a:latin typeface="Arial MT"/>
                <a:cs typeface="Arial MT"/>
              </a:rPr>
              <a:t>no</a:t>
            </a:r>
            <a:r>
              <a:rPr sz="1800" spc="-70" dirty="0">
                <a:solidFill>
                  <a:srgbClr val="FFFFFF"/>
                </a:solidFill>
                <a:latin typeface="Arial MT"/>
                <a:cs typeface="Arial MT"/>
              </a:rPr>
              <a:t> </a:t>
            </a:r>
            <a:r>
              <a:rPr sz="1800" spc="-5" dirty="0">
                <a:solidFill>
                  <a:srgbClr val="FFFFFF"/>
                </a:solidFill>
                <a:latin typeface="Arial MT"/>
                <a:cs typeface="Arial MT"/>
              </a:rPr>
              <a:t>obstruction</a:t>
            </a:r>
            <a:endParaRPr sz="1800">
              <a:latin typeface="Arial MT"/>
              <a:cs typeface="Arial MT"/>
            </a:endParaRPr>
          </a:p>
          <a:p>
            <a:pPr marL="2492375">
              <a:lnSpc>
                <a:spcPct val="100000"/>
              </a:lnSpc>
              <a:spcBef>
                <a:spcPts val="1015"/>
              </a:spcBef>
            </a:pPr>
            <a:r>
              <a:rPr sz="1700" spc="-5" dirty="0">
                <a:solidFill>
                  <a:srgbClr val="FFFFFF"/>
                </a:solidFill>
                <a:latin typeface="Arial MT"/>
                <a:cs typeface="Arial MT"/>
              </a:rPr>
              <a:t>Recovery</a:t>
            </a:r>
            <a:r>
              <a:rPr sz="1700" spc="-35" dirty="0">
                <a:solidFill>
                  <a:srgbClr val="FFFFFF"/>
                </a:solidFill>
                <a:latin typeface="Arial MT"/>
                <a:cs typeface="Arial MT"/>
              </a:rPr>
              <a:t> </a:t>
            </a:r>
            <a:r>
              <a:rPr sz="1700" spc="-5" dirty="0">
                <a:solidFill>
                  <a:srgbClr val="FFFFFF"/>
                </a:solidFill>
                <a:latin typeface="Arial MT"/>
                <a:cs typeface="Arial MT"/>
              </a:rPr>
              <a:t>Position</a:t>
            </a:r>
            <a:endParaRPr sz="1700">
              <a:latin typeface="Arial MT"/>
              <a:cs typeface="Arial MT"/>
            </a:endParaRPr>
          </a:p>
        </p:txBody>
      </p:sp>
      <p:grpSp>
        <p:nvGrpSpPr>
          <p:cNvPr id="46" name="object 46"/>
          <p:cNvGrpSpPr/>
          <p:nvPr/>
        </p:nvGrpSpPr>
        <p:grpSpPr>
          <a:xfrm>
            <a:off x="2228126" y="2775762"/>
            <a:ext cx="2026920" cy="831215"/>
            <a:chOff x="2228126" y="2775762"/>
            <a:chExt cx="2026920" cy="831215"/>
          </a:xfrm>
        </p:grpSpPr>
        <p:sp>
          <p:nvSpPr>
            <p:cNvPr id="47" name="object 47"/>
            <p:cNvSpPr/>
            <p:nvPr/>
          </p:nvSpPr>
          <p:spPr>
            <a:xfrm>
              <a:off x="2247176" y="2794812"/>
              <a:ext cx="1988820" cy="793115"/>
            </a:xfrm>
            <a:custGeom>
              <a:avLst/>
              <a:gdLst/>
              <a:ahLst/>
              <a:cxnLst/>
              <a:rect l="l" t="t" r="r" b="b"/>
              <a:pathLst>
                <a:path w="1988820" h="793114">
                  <a:moveTo>
                    <a:pt x="1893633" y="0"/>
                  </a:moveTo>
                  <a:lnTo>
                    <a:pt x="94830" y="0"/>
                  </a:lnTo>
                  <a:lnTo>
                    <a:pt x="57917" y="7452"/>
                  </a:lnTo>
                  <a:lnTo>
                    <a:pt x="27774" y="27774"/>
                  </a:lnTo>
                  <a:lnTo>
                    <a:pt x="7452" y="57917"/>
                  </a:lnTo>
                  <a:lnTo>
                    <a:pt x="0" y="94830"/>
                  </a:lnTo>
                  <a:lnTo>
                    <a:pt x="0" y="698106"/>
                  </a:lnTo>
                  <a:lnTo>
                    <a:pt x="7452" y="735021"/>
                  </a:lnTo>
                  <a:lnTo>
                    <a:pt x="27774" y="765168"/>
                  </a:lnTo>
                  <a:lnTo>
                    <a:pt x="57917" y="785495"/>
                  </a:lnTo>
                  <a:lnTo>
                    <a:pt x="94830" y="792949"/>
                  </a:lnTo>
                  <a:lnTo>
                    <a:pt x="1893633" y="792949"/>
                  </a:lnTo>
                  <a:lnTo>
                    <a:pt x="1930553" y="785495"/>
                  </a:lnTo>
                  <a:lnTo>
                    <a:pt x="1960700" y="765168"/>
                  </a:lnTo>
                  <a:lnTo>
                    <a:pt x="1981024" y="735021"/>
                  </a:lnTo>
                  <a:lnTo>
                    <a:pt x="1988477" y="698106"/>
                  </a:lnTo>
                  <a:lnTo>
                    <a:pt x="1988477" y="94830"/>
                  </a:lnTo>
                  <a:lnTo>
                    <a:pt x="1981024" y="57917"/>
                  </a:lnTo>
                  <a:lnTo>
                    <a:pt x="1960700" y="27774"/>
                  </a:lnTo>
                  <a:lnTo>
                    <a:pt x="1930553" y="7452"/>
                  </a:lnTo>
                  <a:lnTo>
                    <a:pt x="1893633" y="0"/>
                  </a:lnTo>
                  <a:close/>
                </a:path>
              </a:pathLst>
            </a:custGeom>
            <a:solidFill>
              <a:srgbClr val="000000"/>
            </a:solidFill>
          </p:spPr>
          <p:txBody>
            <a:bodyPr wrap="square" lIns="0" tIns="0" rIns="0" bIns="0" rtlCol="0"/>
            <a:lstStyle/>
            <a:p>
              <a:endParaRPr/>
            </a:p>
          </p:txBody>
        </p:sp>
        <p:sp>
          <p:nvSpPr>
            <p:cNvPr id="48" name="object 48"/>
            <p:cNvSpPr/>
            <p:nvPr/>
          </p:nvSpPr>
          <p:spPr>
            <a:xfrm>
              <a:off x="2247176" y="2794812"/>
              <a:ext cx="1988820" cy="793115"/>
            </a:xfrm>
            <a:custGeom>
              <a:avLst/>
              <a:gdLst/>
              <a:ahLst/>
              <a:cxnLst/>
              <a:rect l="l" t="t" r="r" b="b"/>
              <a:pathLst>
                <a:path w="1988820" h="793114">
                  <a:moveTo>
                    <a:pt x="0" y="94837"/>
                  </a:moveTo>
                  <a:lnTo>
                    <a:pt x="7452" y="57922"/>
                  </a:lnTo>
                  <a:lnTo>
                    <a:pt x="27777" y="27777"/>
                  </a:lnTo>
                  <a:lnTo>
                    <a:pt x="57922" y="7452"/>
                  </a:lnTo>
                  <a:lnTo>
                    <a:pt x="94837" y="0"/>
                  </a:lnTo>
                  <a:lnTo>
                    <a:pt x="1893641" y="0"/>
                  </a:lnTo>
                  <a:lnTo>
                    <a:pt x="1930557" y="7452"/>
                  </a:lnTo>
                  <a:lnTo>
                    <a:pt x="1960703" y="27777"/>
                  </a:lnTo>
                  <a:lnTo>
                    <a:pt x="1981028" y="57922"/>
                  </a:lnTo>
                  <a:lnTo>
                    <a:pt x="1988481" y="94837"/>
                  </a:lnTo>
                  <a:lnTo>
                    <a:pt x="1988481" y="698115"/>
                  </a:lnTo>
                  <a:lnTo>
                    <a:pt x="1981028" y="735030"/>
                  </a:lnTo>
                  <a:lnTo>
                    <a:pt x="1960703" y="765176"/>
                  </a:lnTo>
                  <a:lnTo>
                    <a:pt x="1930557" y="785500"/>
                  </a:lnTo>
                  <a:lnTo>
                    <a:pt x="1893641" y="792953"/>
                  </a:lnTo>
                  <a:lnTo>
                    <a:pt x="94837" y="792953"/>
                  </a:lnTo>
                  <a:lnTo>
                    <a:pt x="57922" y="785500"/>
                  </a:lnTo>
                  <a:lnTo>
                    <a:pt x="27777" y="765176"/>
                  </a:lnTo>
                  <a:lnTo>
                    <a:pt x="7452" y="735030"/>
                  </a:lnTo>
                  <a:lnTo>
                    <a:pt x="0" y="698115"/>
                  </a:lnTo>
                  <a:lnTo>
                    <a:pt x="0" y="94837"/>
                  </a:lnTo>
                  <a:close/>
                </a:path>
              </a:pathLst>
            </a:custGeom>
            <a:ln w="38100">
              <a:solidFill>
                <a:srgbClr val="FFFFFF"/>
              </a:solidFill>
            </a:ln>
          </p:spPr>
          <p:txBody>
            <a:bodyPr wrap="square" lIns="0" tIns="0" rIns="0" bIns="0" rtlCol="0"/>
            <a:lstStyle/>
            <a:p>
              <a:endParaRPr/>
            </a:p>
          </p:txBody>
        </p:sp>
      </p:grpSp>
      <p:sp>
        <p:nvSpPr>
          <p:cNvPr id="49" name="object 49"/>
          <p:cNvSpPr txBox="1"/>
          <p:nvPr/>
        </p:nvSpPr>
        <p:spPr>
          <a:xfrm>
            <a:off x="2442248" y="2879852"/>
            <a:ext cx="1461135" cy="553085"/>
          </a:xfrm>
          <a:prstGeom prst="rect">
            <a:avLst/>
          </a:prstGeom>
        </p:spPr>
        <p:txBody>
          <a:bodyPr vert="horz" wrap="square" lIns="0" tIns="38735" rIns="0" bIns="0" rtlCol="0">
            <a:spAutoFit/>
          </a:bodyPr>
          <a:lstStyle/>
          <a:p>
            <a:pPr marL="12700" marR="5080">
              <a:lnSpc>
                <a:spcPts val="1989"/>
              </a:lnSpc>
              <a:spcBef>
                <a:spcPts val="305"/>
              </a:spcBef>
            </a:pPr>
            <a:r>
              <a:rPr sz="1800" spc="-5" dirty="0">
                <a:solidFill>
                  <a:srgbClr val="FFFFFF"/>
                </a:solidFill>
                <a:latin typeface="Arial MT"/>
                <a:cs typeface="Arial MT"/>
              </a:rPr>
              <a:t>Unconscious, </a:t>
            </a:r>
            <a:r>
              <a:rPr sz="1800" spc="-490" dirty="0">
                <a:solidFill>
                  <a:srgbClr val="FFFFFF"/>
                </a:solidFill>
                <a:latin typeface="Arial MT"/>
                <a:cs typeface="Arial MT"/>
              </a:rPr>
              <a:t> </a:t>
            </a:r>
            <a:r>
              <a:rPr sz="1800" spc="-5" dirty="0">
                <a:solidFill>
                  <a:srgbClr val="FFFFFF"/>
                </a:solidFill>
                <a:latin typeface="Arial MT"/>
                <a:cs typeface="Arial MT"/>
              </a:rPr>
              <a:t>no</a:t>
            </a:r>
            <a:r>
              <a:rPr sz="1800" spc="-70" dirty="0">
                <a:solidFill>
                  <a:srgbClr val="FFFFFF"/>
                </a:solidFill>
                <a:latin typeface="Arial MT"/>
                <a:cs typeface="Arial MT"/>
              </a:rPr>
              <a:t> </a:t>
            </a:r>
            <a:r>
              <a:rPr sz="1800" spc="-5" dirty="0">
                <a:solidFill>
                  <a:srgbClr val="FFFFFF"/>
                </a:solidFill>
                <a:latin typeface="Arial MT"/>
                <a:cs typeface="Arial MT"/>
              </a:rPr>
              <a:t>obstruction</a:t>
            </a:r>
            <a:endParaRPr sz="1800">
              <a:latin typeface="Arial MT"/>
              <a:cs typeface="Arial MT"/>
            </a:endParaRPr>
          </a:p>
        </p:txBody>
      </p:sp>
      <p:grpSp>
        <p:nvGrpSpPr>
          <p:cNvPr id="50" name="object 50"/>
          <p:cNvGrpSpPr/>
          <p:nvPr/>
        </p:nvGrpSpPr>
        <p:grpSpPr>
          <a:xfrm>
            <a:off x="2252726" y="3790696"/>
            <a:ext cx="2002155" cy="1573530"/>
            <a:chOff x="2252726" y="3790696"/>
            <a:chExt cx="2002155" cy="1573530"/>
          </a:xfrm>
        </p:grpSpPr>
        <p:sp>
          <p:nvSpPr>
            <p:cNvPr id="51" name="object 51"/>
            <p:cNvSpPr/>
            <p:nvPr/>
          </p:nvSpPr>
          <p:spPr>
            <a:xfrm>
              <a:off x="2271776" y="3809746"/>
              <a:ext cx="1964055" cy="1535430"/>
            </a:xfrm>
            <a:custGeom>
              <a:avLst/>
              <a:gdLst/>
              <a:ahLst/>
              <a:cxnLst/>
              <a:rect l="l" t="t" r="r" b="b"/>
              <a:pathLst>
                <a:path w="1964054" h="1535429">
                  <a:moveTo>
                    <a:pt x="1834896" y="0"/>
                  </a:moveTo>
                  <a:lnTo>
                    <a:pt x="128968" y="0"/>
                  </a:lnTo>
                  <a:lnTo>
                    <a:pt x="78765" y="10135"/>
                  </a:lnTo>
                  <a:lnTo>
                    <a:pt x="37771" y="37776"/>
                  </a:lnTo>
                  <a:lnTo>
                    <a:pt x="10134" y="78770"/>
                  </a:lnTo>
                  <a:lnTo>
                    <a:pt x="0" y="128968"/>
                  </a:lnTo>
                  <a:lnTo>
                    <a:pt x="0" y="1406448"/>
                  </a:lnTo>
                  <a:lnTo>
                    <a:pt x="10134" y="1456654"/>
                  </a:lnTo>
                  <a:lnTo>
                    <a:pt x="37771" y="1497652"/>
                  </a:lnTo>
                  <a:lnTo>
                    <a:pt x="78765" y="1525294"/>
                  </a:lnTo>
                  <a:lnTo>
                    <a:pt x="128968" y="1535429"/>
                  </a:lnTo>
                  <a:lnTo>
                    <a:pt x="1834896" y="1535429"/>
                  </a:lnTo>
                  <a:lnTo>
                    <a:pt x="1885101" y="1525294"/>
                  </a:lnTo>
                  <a:lnTo>
                    <a:pt x="1926099" y="1497652"/>
                  </a:lnTo>
                  <a:lnTo>
                    <a:pt x="1953741" y="1456654"/>
                  </a:lnTo>
                  <a:lnTo>
                    <a:pt x="1963877" y="1406448"/>
                  </a:lnTo>
                  <a:lnTo>
                    <a:pt x="1963877" y="128968"/>
                  </a:lnTo>
                  <a:lnTo>
                    <a:pt x="1953741" y="78770"/>
                  </a:lnTo>
                  <a:lnTo>
                    <a:pt x="1926099" y="37776"/>
                  </a:lnTo>
                  <a:lnTo>
                    <a:pt x="1885101" y="10135"/>
                  </a:lnTo>
                  <a:lnTo>
                    <a:pt x="1834896" y="0"/>
                  </a:lnTo>
                  <a:close/>
                </a:path>
              </a:pathLst>
            </a:custGeom>
            <a:solidFill>
              <a:srgbClr val="000000"/>
            </a:solidFill>
          </p:spPr>
          <p:txBody>
            <a:bodyPr wrap="square" lIns="0" tIns="0" rIns="0" bIns="0" rtlCol="0"/>
            <a:lstStyle/>
            <a:p>
              <a:endParaRPr/>
            </a:p>
          </p:txBody>
        </p:sp>
        <p:sp>
          <p:nvSpPr>
            <p:cNvPr id="52" name="object 52"/>
            <p:cNvSpPr/>
            <p:nvPr/>
          </p:nvSpPr>
          <p:spPr>
            <a:xfrm>
              <a:off x="2271776" y="3809746"/>
              <a:ext cx="1964055" cy="1535430"/>
            </a:xfrm>
            <a:custGeom>
              <a:avLst/>
              <a:gdLst/>
              <a:ahLst/>
              <a:cxnLst/>
              <a:rect l="l" t="t" r="r" b="b"/>
              <a:pathLst>
                <a:path w="1964054" h="1535429">
                  <a:moveTo>
                    <a:pt x="0" y="128975"/>
                  </a:moveTo>
                  <a:lnTo>
                    <a:pt x="10135" y="78772"/>
                  </a:lnTo>
                  <a:lnTo>
                    <a:pt x="37775" y="37775"/>
                  </a:lnTo>
                  <a:lnTo>
                    <a:pt x="78772" y="10135"/>
                  </a:lnTo>
                  <a:lnTo>
                    <a:pt x="128975" y="0"/>
                  </a:lnTo>
                  <a:lnTo>
                    <a:pt x="1834901" y="0"/>
                  </a:lnTo>
                  <a:lnTo>
                    <a:pt x="1885108" y="10135"/>
                  </a:lnTo>
                  <a:lnTo>
                    <a:pt x="1926106" y="37775"/>
                  </a:lnTo>
                  <a:lnTo>
                    <a:pt x="1953746" y="78772"/>
                  </a:lnTo>
                  <a:lnTo>
                    <a:pt x="1963881" y="128975"/>
                  </a:lnTo>
                  <a:lnTo>
                    <a:pt x="1963881" y="1406450"/>
                  </a:lnTo>
                  <a:lnTo>
                    <a:pt x="1953746" y="1456654"/>
                  </a:lnTo>
                  <a:lnTo>
                    <a:pt x="1926106" y="1497652"/>
                  </a:lnTo>
                  <a:lnTo>
                    <a:pt x="1885108" y="1525294"/>
                  </a:lnTo>
                  <a:lnTo>
                    <a:pt x="1834901" y="1535430"/>
                  </a:lnTo>
                  <a:lnTo>
                    <a:pt x="128975" y="1535430"/>
                  </a:lnTo>
                  <a:lnTo>
                    <a:pt x="78772" y="1525294"/>
                  </a:lnTo>
                  <a:lnTo>
                    <a:pt x="37775" y="1497652"/>
                  </a:lnTo>
                  <a:lnTo>
                    <a:pt x="10135" y="1456654"/>
                  </a:lnTo>
                  <a:lnTo>
                    <a:pt x="0" y="1406450"/>
                  </a:lnTo>
                  <a:lnTo>
                    <a:pt x="0" y="128975"/>
                  </a:lnTo>
                  <a:close/>
                </a:path>
              </a:pathLst>
            </a:custGeom>
            <a:ln w="38100">
              <a:solidFill>
                <a:srgbClr val="FFFFFF"/>
              </a:solidFill>
            </a:ln>
          </p:spPr>
          <p:txBody>
            <a:bodyPr wrap="square" lIns="0" tIns="0" rIns="0" bIns="0" rtlCol="0"/>
            <a:lstStyle/>
            <a:p>
              <a:endParaRPr/>
            </a:p>
          </p:txBody>
        </p:sp>
      </p:grpSp>
      <p:sp>
        <p:nvSpPr>
          <p:cNvPr id="53" name="object 53"/>
          <p:cNvSpPr txBox="1"/>
          <p:nvPr/>
        </p:nvSpPr>
        <p:spPr>
          <a:xfrm>
            <a:off x="2476842" y="3903979"/>
            <a:ext cx="1409700" cy="1290320"/>
          </a:xfrm>
          <a:prstGeom prst="rect">
            <a:avLst/>
          </a:prstGeom>
        </p:spPr>
        <p:txBody>
          <a:bodyPr vert="horz" wrap="square" lIns="0" tIns="39369" rIns="0" bIns="0" rtlCol="0">
            <a:spAutoFit/>
          </a:bodyPr>
          <a:lstStyle/>
          <a:p>
            <a:pPr marL="12700" marR="5080">
              <a:lnSpc>
                <a:spcPct val="90300"/>
              </a:lnSpc>
              <a:spcBef>
                <a:spcPts val="309"/>
              </a:spcBef>
            </a:pPr>
            <a:r>
              <a:rPr sz="1800" spc="-5" dirty="0">
                <a:solidFill>
                  <a:srgbClr val="FFFFFF"/>
                </a:solidFill>
                <a:latin typeface="Arial MT"/>
                <a:cs typeface="Arial MT"/>
              </a:rPr>
              <a:t>Airway </a:t>
            </a:r>
            <a:r>
              <a:rPr sz="1800" dirty="0">
                <a:solidFill>
                  <a:srgbClr val="FFFFFF"/>
                </a:solidFill>
                <a:latin typeface="Arial MT"/>
                <a:cs typeface="Arial MT"/>
              </a:rPr>
              <a:t> </a:t>
            </a:r>
            <a:r>
              <a:rPr sz="1800" spc="-5" dirty="0">
                <a:solidFill>
                  <a:srgbClr val="FFFFFF"/>
                </a:solidFill>
                <a:latin typeface="Arial MT"/>
                <a:cs typeface="Arial MT"/>
              </a:rPr>
              <a:t>obstruction</a:t>
            </a:r>
            <a:r>
              <a:rPr sz="1800" spc="-70" dirty="0">
                <a:solidFill>
                  <a:srgbClr val="FFFFFF"/>
                </a:solidFill>
                <a:latin typeface="Arial MT"/>
                <a:cs typeface="Arial MT"/>
              </a:rPr>
              <a:t> </a:t>
            </a:r>
            <a:r>
              <a:rPr sz="1800" spc="-5" dirty="0">
                <a:solidFill>
                  <a:srgbClr val="FFFFFF"/>
                </a:solidFill>
                <a:latin typeface="Arial MT"/>
                <a:cs typeface="Arial MT"/>
              </a:rPr>
              <a:t>or </a:t>
            </a:r>
            <a:r>
              <a:rPr sz="1800" spc="-484" dirty="0">
                <a:solidFill>
                  <a:srgbClr val="FFFFFF"/>
                </a:solidFill>
                <a:latin typeface="Arial MT"/>
                <a:cs typeface="Arial MT"/>
              </a:rPr>
              <a:t> </a:t>
            </a:r>
            <a:r>
              <a:rPr sz="1800" spc="-5" dirty="0">
                <a:solidFill>
                  <a:srgbClr val="FFFFFF"/>
                </a:solidFill>
                <a:latin typeface="Arial MT"/>
                <a:cs typeface="Arial MT"/>
              </a:rPr>
              <a:t>impending </a:t>
            </a:r>
            <a:r>
              <a:rPr sz="1800" dirty="0">
                <a:solidFill>
                  <a:srgbClr val="FFFFFF"/>
                </a:solidFill>
                <a:latin typeface="Arial MT"/>
                <a:cs typeface="Arial MT"/>
              </a:rPr>
              <a:t> </a:t>
            </a:r>
            <a:r>
              <a:rPr sz="1800" spc="-5" dirty="0">
                <a:solidFill>
                  <a:srgbClr val="FFFFFF"/>
                </a:solidFill>
                <a:latin typeface="Arial MT"/>
                <a:cs typeface="Arial MT"/>
              </a:rPr>
              <a:t>airway </a:t>
            </a:r>
            <a:r>
              <a:rPr sz="1800" dirty="0">
                <a:solidFill>
                  <a:srgbClr val="FFFFFF"/>
                </a:solidFill>
                <a:latin typeface="Arial MT"/>
                <a:cs typeface="Arial MT"/>
              </a:rPr>
              <a:t> </a:t>
            </a:r>
            <a:r>
              <a:rPr sz="1800" spc="-5" dirty="0">
                <a:solidFill>
                  <a:srgbClr val="FFFFFF"/>
                </a:solidFill>
                <a:latin typeface="Arial MT"/>
                <a:cs typeface="Arial MT"/>
              </a:rPr>
              <a:t>obstruction</a:t>
            </a:r>
            <a:endParaRPr sz="1800">
              <a:latin typeface="Arial MT"/>
              <a:cs typeface="Arial MT"/>
            </a:endParaRPr>
          </a:p>
        </p:txBody>
      </p:sp>
      <p:sp>
        <p:nvSpPr>
          <p:cNvPr id="55" name="object 55"/>
          <p:cNvSpPr txBox="1"/>
          <p:nvPr/>
        </p:nvSpPr>
        <p:spPr>
          <a:xfrm>
            <a:off x="5626353" y="6056646"/>
            <a:ext cx="341630"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FFFFFF"/>
                </a:solidFill>
                <a:latin typeface="Arial Black"/>
                <a:cs typeface="Arial Black"/>
              </a:rPr>
              <a:t>A</a:t>
            </a:r>
            <a:endParaRPr sz="3200">
              <a:latin typeface="Arial Black"/>
              <a:cs typeface="Arial Black"/>
            </a:endParaRPr>
          </a:p>
        </p:txBody>
      </p:sp>
      <p:sp>
        <p:nvSpPr>
          <p:cNvPr id="56" name="object 56"/>
          <p:cNvSpPr txBox="1"/>
          <p:nvPr/>
        </p:nvSpPr>
        <p:spPr>
          <a:xfrm>
            <a:off x="6234303" y="6065790"/>
            <a:ext cx="1238885"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57" name="object 57"/>
          <p:cNvSpPr txBox="1"/>
          <p:nvPr/>
        </p:nvSpPr>
        <p:spPr>
          <a:xfrm>
            <a:off x="4978996" y="6077982"/>
            <a:ext cx="409575"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2E3334"/>
                </a:solidFill>
                <a:latin typeface="Arial Black"/>
                <a:cs typeface="Arial Black"/>
              </a:rPr>
              <a:t>M</a:t>
            </a:r>
            <a:endParaRPr sz="3200">
              <a:latin typeface="Arial Black"/>
              <a:cs typeface="Arial Black"/>
            </a:endParaRPr>
          </a:p>
        </p:txBody>
      </p:sp>
      <p:sp>
        <p:nvSpPr>
          <p:cNvPr id="58" name="object 58"/>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59" name="object 59"/>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10</a:t>
            </a:fld>
            <a:endParaRPr dirty="0"/>
          </a:p>
        </p:txBody>
      </p:sp>
      <p:sp>
        <p:nvSpPr>
          <p:cNvPr id="54" name="object 54"/>
          <p:cNvSpPr txBox="1"/>
          <p:nvPr/>
        </p:nvSpPr>
        <p:spPr>
          <a:xfrm>
            <a:off x="10396105" y="2995676"/>
            <a:ext cx="1562735" cy="845819"/>
          </a:xfrm>
          <a:prstGeom prst="rect">
            <a:avLst/>
          </a:prstGeom>
        </p:spPr>
        <p:txBody>
          <a:bodyPr vert="horz" wrap="square" lIns="0" tIns="13970" rIns="0" bIns="0" rtlCol="0">
            <a:spAutoFit/>
          </a:bodyPr>
          <a:lstStyle/>
          <a:p>
            <a:pPr marL="12700" marR="5080">
              <a:lnSpc>
                <a:spcPct val="99400"/>
              </a:lnSpc>
              <a:spcBef>
                <a:spcPts val="110"/>
              </a:spcBef>
            </a:pPr>
            <a:r>
              <a:rPr sz="1800" b="1" spc="-5" dirty="0">
                <a:latin typeface="Arial"/>
                <a:cs typeface="Arial"/>
              </a:rPr>
              <a:t>Assess </a:t>
            </a:r>
            <a:r>
              <a:rPr sz="1800" b="1" dirty="0">
                <a:latin typeface="Arial"/>
                <a:cs typeface="Arial"/>
              </a:rPr>
              <a:t> </a:t>
            </a:r>
            <a:r>
              <a:rPr sz="1800" b="1" spc="-5" dirty="0">
                <a:latin typeface="Arial"/>
                <a:cs typeface="Arial"/>
              </a:rPr>
              <a:t>Respiration </a:t>
            </a:r>
            <a:r>
              <a:rPr sz="1800" b="1" dirty="0">
                <a:latin typeface="Arial"/>
                <a:cs typeface="Arial"/>
              </a:rPr>
              <a:t> </a:t>
            </a:r>
            <a:r>
              <a:rPr sz="1800" b="1" spc="-5" dirty="0">
                <a:latin typeface="Arial"/>
                <a:cs typeface="Arial"/>
              </a:rPr>
              <a:t>and</a:t>
            </a:r>
            <a:r>
              <a:rPr sz="1800" b="1" spc="-65" dirty="0">
                <a:latin typeface="Arial"/>
                <a:cs typeface="Arial"/>
              </a:rPr>
              <a:t> </a:t>
            </a:r>
            <a:r>
              <a:rPr sz="1800" b="1" spc="-5" dirty="0">
                <a:latin typeface="Arial"/>
                <a:cs typeface="Arial"/>
              </a:rPr>
              <a:t>Breathing</a:t>
            </a:r>
            <a:endParaRPr sz="1800">
              <a:latin typeface="Arial"/>
              <a:cs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20"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p:txBody>
      </p:sp>
      <p:pic>
        <p:nvPicPr>
          <p:cNvPr id="3" name="object 3"/>
          <p:cNvPicPr/>
          <p:nvPr/>
        </p:nvPicPr>
        <p:blipFill>
          <a:blip r:embed="rId3" cstate="print"/>
          <a:stretch>
            <a:fillRect/>
          </a:stretch>
        </p:blipFill>
        <p:spPr>
          <a:xfrm>
            <a:off x="309069" y="255193"/>
            <a:ext cx="1173007" cy="656424"/>
          </a:xfrm>
          <a:prstGeom prst="rect">
            <a:avLst/>
          </a:prstGeom>
        </p:spPr>
      </p:pic>
      <p:sp>
        <p:nvSpPr>
          <p:cNvPr id="4" name="object 4"/>
          <p:cNvSpPr txBox="1"/>
          <p:nvPr/>
        </p:nvSpPr>
        <p:spPr>
          <a:xfrm>
            <a:off x="3111144" y="712723"/>
            <a:ext cx="5970270" cy="2978150"/>
          </a:xfrm>
          <a:prstGeom prst="rect">
            <a:avLst/>
          </a:prstGeom>
        </p:spPr>
        <p:txBody>
          <a:bodyPr vert="horz" wrap="square" lIns="0" tIns="72390" rIns="0" bIns="0" rtlCol="0">
            <a:spAutoFit/>
          </a:bodyPr>
          <a:lstStyle/>
          <a:p>
            <a:pPr marL="12700" marR="5080" indent="516255">
              <a:lnSpc>
                <a:spcPts val="3910"/>
              </a:lnSpc>
              <a:spcBef>
                <a:spcPts val="570"/>
              </a:spcBef>
            </a:pPr>
            <a:r>
              <a:rPr sz="3600" b="1" spc="-35" dirty="0">
                <a:latin typeface="Arial"/>
                <a:cs typeface="Arial"/>
              </a:rPr>
              <a:t>CASUALTY </a:t>
            </a:r>
            <a:r>
              <a:rPr sz="3600" b="1" spc="-5" dirty="0">
                <a:latin typeface="Arial"/>
                <a:cs typeface="Arial"/>
              </a:rPr>
              <a:t>POSITION: </a:t>
            </a:r>
            <a:r>
              <a:rPr sz="3600" b="1" dirty="0">
                <a:latin typeface="Arial"/>
                <a:cs typeface="Arial"/>
              </a:rPr>
              <a:t> </a:t>
            </a:r>
            <a:r>
              <a:rPr sz="3600" b="1" spc="-30" dirty="0">
                <a:latin typeface="Arial"/>
                <a:cs typeface="Arial"/>
              </a:rPr>
              <a:t>MAINTAINING</a:t>
            </a:r>
            <a:r>
              <a:rPr sz="3600" b="1" spc="-35" dirty="0">
                <a:latin typeface="Arial"/>
                <a:cs typeface="Arial"/>
              </a:rPr>
              <a:t> </a:t>
            </a:r>
            <a:r>
              <a:rPr sz="3600" b="1" dirty="0">
                <a:latin typeface="Arial"/>
                <a:cs typeface="Arial"/>
              </a:rPr>
              <a:t>THE</a:t>
            </a:r>
            <a:r>
              <a:rPr sz="3600" b="1" spc="-155" dirty="0">
                <a:latin typeface="Arial"/>
                <a:cs typeface="Arial"/>
              </a:rPr>
              <a:t> </a:t>
            </a:r>
            <a:r>
              <a:rPr sz="3600" b="1" spc="-100" dirty="0">
                <a:solidFill>
                  <a:srgbClr val="BC8642"/>
                </a:solidFill>
                <a:latin typeface="Arial"/>
                <a:cs typeface="Arial"/>
              </a:rPr>
              <a:t>AIRWAY</a:t>
            </a:r>
            <a:endParaRPr sz="3600">
              <a:latin typeface="Arial"/>
              <a:cs typeface="Arial"/>
            </a:endParaRPr>
          </a:p>
          <a:p>
            <a:pPr marL="300355" marR="1925320">
              <a:lnSpc>
                <a:spcPct val="100000"/>
              </a:lnSpc>
              <a:spcBef>
                <a:spcPts val="2955"/>
              </a:spcBef>
            </a:pPr>
            <a:r>
              <a:rPr sz="2000" spc="-5" dirty="0">
                <a:latin typeface="Arial MT"/>
                <a:cs typeface="Arial MT"/>
              </a:rPr>
              <a:t>If </a:t>
            </a:r>
            <a:r>
              <a:rPr sz="2000" dirty="0">
                <a:latin typeface="Arial MT"/>
                <a:cs typeface="Arial MT"/>
              </a:rPr>
              <a:t>a </a:t>
            </a:r>
            <a:r>
              <a:rPr sz="2000" spc="-5" dirty="0">
                <a:latin typeface="Arial MT"/>
                <a:cs typeface="Arial MT"/>
              </a:rPr>
              <a:t>casualty </a:t>
            </a:r>
            <a:r>
              <a:rPr sz="2000" b="1" dirty="0">
                <a:latin typeface="Arial"/>
                <a:cs typeface="Arial"/>
              </a:rPr>
              <a:t>can </a:t>
            </a:r>
            <a:r>
              <a:rPr sz="2000" b="1" spc="-5" dirty="0">
                <a:latin typeface="Arial"/>
                <a:cs typeface="Arial"/>
              </a:rPr>
              <a:t>breathe </a:t>
            </a:r>
            <a:r>
              <a:rPr sz="2000" b="1" dirty="0">
                <a:latin typeface="Arial"/>
                <a:cs typeface="Arial"/>
              </a:rPr>
              <a:t>on </a:t>
            </a:r>
            <a:r>
              <a:rPr sz="2000" b="1" spc="5" dirty="0">
                <a:latin typeface="Arial"/>
                <a:cs typeface="Arial"/>
              </a:rPr>
              <a:t> </a:t>
            </a:r>
            <a:r>
              <a:rPr sz="2000" b="1" spc="-5" dirty="0">
                <a:latin typeface="Arial"/>
                <a:cs typeface="Arial"/>
              </a:rPr>
              <a:t>their own</a:t>
            </a:r>
            <a:r>
              <a:rPr sz="2000" spc="-5" dirty="0">
                <a:latin typeface="Arial MT"/>
                <a:cs typeface="Arial MT"/>
              </a:rPr>
              <a:t>, </a:t>
            </a:r>
            <a:r>
              <a:rPr sz="2000" dirty="0">
                <a:latin typeface="Arial MT"/>
                <a:cs typeface="Arial MT"/>
              </a:rPr>
              <a:t>let </a:t>
            </a:r>
            <a:r>
              <a:rPr sz="2000" spc="-5" dirty="0">
                <a:latin typeface="Arial MT"/>
                <a:cs typeface="Arial MT"/>
              </a:rPr>
              <a:t>them assume the </a:t>
            </a:r>
            <a:r>
              <a:rPr sz="2000" dirty="0">
                <a:latin typeface="Arial MT"/>
                <a:cs typeface="Arial MT"/>
              </a:rPr>
              <a:t> position </a:t>
            </a:r>
            <a:r>
              <a:rPr sz="2000" spc="-5" dirty="0">
                <a:latin typeface="Arial MT"/>
                <a:cs typeface="Arial MT"/>
              </a:rPr>
              <a:t>that </a:t>
            </a:r>
            <a:r>
              <a:rPr sz="2000" dirty="0">
                <a:latin typeface="Arial MT"/>
                <a:cs typeface="Arial MT"/>
              </a:rPr>
              <a:t>best </a:t>
            </a:r>
            <a:r>
              <a:rPr sz="2000" spc="-5" dirty="0">
                <a:latin typeface="Arial MT"/>
                <a:cs typeface="Arial MT"/>
              </a:rPr>
              <a:t>protects the </a:t>
            </a:r>
            <a:r>
              <a:rPr sz="2000" dirty="0">
                <a:latin typeface="Arial MT"/>
                <a:cs typeface="Arial MT"/>
              </a:rPr>
              <a:t> </a:t>
            </a:r>
            <a:r>
              <a:rPr sz="2000" spc="-25" dirty="0">
                <a:latin typeface="Arial MT"/>
                <a:cs typeface="Arial MT"/>
              </a:rPr>
              <a:t>airway, </a:t>
            </a:r>
            <a:r>
              <a:rPr sz="2000" dirty="0">
                <a:latin typeface="Arial MT"/>
                <a:cs typeface="Arial MT"/>
              </a:rPr>
              <a:t>including </a:t>
            </a:r>
            <a:r>
              <a:rPr sz="2000" spc="-5" dirty="0">
                <a:latin typeface="Arial MT"/>
                <a:cs typeface="Arial MT"/>
              </a:rPr>
              <a:t>sitting </a:t>
            </a:r>
            <a:r>
              <a:rPr sz="2000" dirty="0">
                <a:latin typeface="Arial MT"/>
                <a:cs typeface="Arial MT"/>
              </a:rPr>
              <a:t>up </a:t>
            </a:r>
            <a:r>
              <a:rPr sz="2000" spc="-5" dirty="0">
                <a:latin typeface="Arial MT"/>
                <a:cs typeface="Arial MT"/>
              </a:rPr>
              <a:t>and/or </a:t>
            </a:r>
            <a:r>
              <a:rPr sz="2000" spc="-545" dirty="0">
                <a:latin typeface="Arial MT"/>
                <a:cs typeface="Arial MT"/>
              </a:rPr>
              <a:t> </a:t>
            </a:r>
            <a:r>
              <a:rPr sz="2000" spc="-5" dirty="0">
                <a:latin typeface="Arial MT"/>
                <a:cs typeface="Arial MT"/>
              </a:rPr>
              <a:t>leaning</a:t>
            </a:r>
            <a:r>
              <a:rPr sz="2000" spc="-15" dirty="0">
                <a:latin typeface="Arial MT"/>
                <a:cs typeface="Arial MT"/>
              </a:rPr>
              <a:t> </a:t>
            </a:r>
            <a:r>
              <a:rPr sz="2000" spc="-5" dirty="0">
                <a:latin typeface="Arial MT"/>
                <a:cs typeface="Arial MT"/>
              </a:rPr>
              <a:t>forward</a:t>
            </a:r>
            <a:endParaRPr sz="2000">
              <a:latin typeface="Arial MT"/>
              <a:cs typeface="Arial MT"/>
            </a:endParaRPr>
          </a:p>
        </p:txBody>
      </p:sp>
      <p:sp>
        <p:nvSpPr>
          <p:cNvPr id="5" name="object 5"/>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grpSp>
        <p:nvGrpSpPr>
          <p:cNvPr id="6" name="object 6"/>
          <p:cNvGrpSpPr/>
          <p:nvPr/>
        </p:nvGrpSpPr>
        <p:grpSpPr>
          <a:xfrm>
            <a:off x="7491386" y="4524502"/>
            <a:ext cx="4243705" cy="1430655"/>
            <a:chOff x="7491386" y="4524502"/>
            <a:chExt cx="4243705" cy="1430655"/>
          </a:xfrm>
        </p:grpSpPr>
        <p:sp>
          <p:nvSpPr>
            <p:cNvPr id="7" name="object 7"/>
            <p:cNvSpPr/>
            <p:nvPr/>
          </p:nvSpPr>
          <p:spPr>
            <a:xfrm>
              <a:off x="7491386" y="4524502"/>
              <a:ext cx="4243705" cy="1430655"/>
            </a:xfrm>
            <a:custGeom>
              <a:avLst/>
              <a:gdLst/>
              <a:ahLst/>
              <a:cxnLst/>
              <a:rect l="l" t="t" r="r" b="b"/>
              <a:pathLst>
                <a:path w="4243705" h="1430654">
                  <a:moveTo>
                    <a:pt x="4170121" y="0"/>
                  </a:moveTo>
                  <a:lnTo>
                    <a:pt x="73291" y="0"/>
                  </a:lnTo>
                  <a:lnTo>
                    <a:pt x="44764" y="5760"/>
                  </a:lnTo>
                  <a:lnTo>
                    <a:pt x="21467" y="21467"/>
                  </a:lnTo>
                  <a:lnTo>
                    <a:pt x="5760" y="44764"/>
                  </a:lnTo>
                  <a:lnTo>
                    <a:pt x="0" y="73291"/>
                  </a:lnTo>
                  <a:lnTo>
                    <a:pt x="0" y="1356810"/>
                  </a:lnTo>
                  <a:lnTo>
                    <a:pt x="5760" y="1385340"/>
                  </a:lnTo>
                  <a:lnTo>
                    <a:pt x="21467" y="1408637"/>
                  </a:lnTo>
                  <a:lnTo>
                    <a:pt x="44764" y="1424345"/>
                  </a:lnTo>
                  <a:lnTo>
                    <a:pt x="73291" y="1430105"/>
                  </a:lnTo>
                  <a:lnTo>
                    <a:pt x="4170121" y="1430105"/>
                  </a:lnTo>
                  <a:lnTo>
                    <a:pt x="4198648" y="1424345"/>
                  </a:lnTo>
                  <a:lnTo>
                    <a:pt x="4221945" y="1408637"/>
                  </a:lnTo>
                  <a:lnTo>
                    <a:pt x="4237652" y="1385340"/>
                  </a:lnTo>
                  <a:lnTo>
                    <a:pt x="4243412" y="1356810"/>
                  </a:lnTo>
                  <a:lnTo>
                    <a:pt x="4243412" y="73291"/>
                  </a:lnTo>
                  <a:lnTo>
                    <a:pt x="4237652" y="44764"/>
                  </a:lnTo>
                  <a:lnTo>
                    <a:pt x="4221945" y="21467"/>
                  </a:lnTo>
                  <a:lnTo>
                    <a:pt x="4198648" y="5760"/>
                  </a:lnTo>
                  <a:lnTo>
                    <a:pt x="4170121" y="0"/>
                  </a:lnTo>
                  <a:close/>
                </a:path>
              </a:pathLst>
            </a:custGeom>
            <a:solidFill>
              <a:srgbClr val="FFF4D2"/>
            </a:solidFill>
          </p:spPr>
          <p:txBody>
            <a:bodyPr wrap="square" lIns="0" tIns="0" rIns="0" bIns="0" rtlCol="0"/>
            <a:lstStyle/>
            <a:p>
              <a:endParaRPr/>
            </a:p>
          </p:txBody>
        </p:sp>
        <p:pic>
          <p:nvPicPr>
            <p:cNvPr id="8" name="object 8"/>
            <p:cNvPicPr/>
            <p:nvPr/>
          </p:nvPicPr>
          <p:blipFill>
            <a:blip r:embed="rId4" cstate="print"/>
            <a:stretch>
              <a:fillRect/>
            </a:stretch>
          </p:blipFill>
          <p:spPr>
            <a:xfrm>
              <a:off x="7687678" y="4797634"/>
              <a:ext cx="742682" cy="730332"/>
            </a:xfrm>
            <a:prstGeom prst="rect">
              <a:avLst/>
            </a:prstGeom>
          </p:spPr>
        </p:pic>
      </p:grpSp>
      <p:sp>
        <p:nvSpPr>
          <p:cNvPr id="9" name="object 9"/>
          <p:cNvSpPr txBox="1"/>
          <p:nvPr/>
        </p:nvSpPr>
        <p:spPr>
          <a:xfrm>
            <a:off x="8509101" y="4641595"/>
            <a:ext cx="3010535" cy="1113790"/>
          </a:xfrm>
          <a:prstGeom prst="rect">
            <a:avLst/>
          </a:prstGeom>
        </p:spPr>
        <p:txBody>
          <a:bodyPr vert="horz" wrap="square" lIns="0" tIns="15240" rIns="0" bIns="0" rtlCol="0">
            <a:spAutoFit/>
          </a:bodyPr>
          <a:lstStyle/>
          <a:p>
            <a:pPr marL="12700" marR="5080">
              <a:lnSpc>
                <a:spcPct val="98900"/>
              </a:lnSpc>
              <a:spcBef>
                <a:spcPts val="120"/>
              </a:spcBef>
            </a:pPr>
            <a:r>
              <a:rPr sz="1800" b="1" u="sng" spc="-5" dirty="0">
                <a:solidFill>
                  <a:srgbClr val="95212E"/>
                </a:solidFill>
                <a:uFill>
                  <a:solidFill>
                    <a:srgbClr val="95212E"/>
                  </a:solidFill>
                </a:uFill>
                <a:latin typeface="Arial"/>
                <a:cs typeface="Arial"/>
              </a:rPr>
              <a:t>DO </a:t>
            </a:r>
            <a:r>
              <a:rPr sz="1800" b="1" u="sng" dirty="0">
                <a:solidFill>
                  <a:srgbClr val="95212E"/>
                </a:solidFill>
                <a:uFill>
                  <a:solidFill>
                    <a:srgbClr val="95212E"/>
                  </a:solidFill>
                </a:uFill>
                <a:latin typeface="Arial"/>
                <a:cs typeface="Arial"/>
              </a:rPr>
              <a:t>NOT</a:t>
            </a:r>
            <a:r>
              <a:rPr sz="1800" b="1" dirty="0">
                <a:solidFill>
                  <a:srgbClr val="95212E"/>
                </a:solidFill>
                <a:latin typeface="Arial"/>
                <a:cs typeface="Arial"/>
              </a:rPr>
              <a:t> </a:t>
            </a:r>
            <a:r>
              <a:rPr sz="1800" spc="-5" dirty="0">
                <a:latin typeface="Arial MT"/>
                <a:cs typeface="Arial MT"/>
              </a:rPr>
              <a:t>force </a:t>
            </a:r>
            <a:r>
              <a:rPr sz="1800" dirty="0">
                <a:latin typeface="Arial MT"/>
                <a:cs typeface="Arial MT"/>
              </a:rPr>
              <a:t>a </a:t>
            </a:r>
            <a:r>
              <a:rPr sz="1800" spc="-5" dirty="0">
                <a:latin typeface="Arial MT"/>
                <a:cs typeface="Arial MT"/>
              </a:rPr>
              <a:t>casualty into </a:t>
            </a:r>
            <a:r>
              <a:rPr sz="1800" spc="-490" dirty="0">
                <a:latin typeface="Arial MT"/>
                <a:cs typeface="Arial MT"/>
              </a:rPr>
              <a:t> </a:t>
            </a:r>
            <a:r>
              <a:rPr sz="1800" dirty="0">
                <a:latin typeface="Arial MT"/>
                <a:cs typeface="Arial MT"/>
              </a:rPr>
              <a:t>a </a:t>
            </a:r>
            <a:r>
              <a:rPr sz="1800" spc="-5" dirty="0">
                <a:latin typeface="Arial MT"/>
                <a:cs typeface="Arial MT"/>
              </a:rPr>
              <a:t>position or perform airway </a:t>
            </a:r>
            <a:r>
              <a:rPr sz="1800" dirty="0">
                <a:latin typeface="Arial MT"/>
                <a:cs typeface="Arial MT"/>
              </a:rPr>
              <a:t> </a:t>
            </a:r>
            <a:r>
              <a:rPr sz="1800" spc="-5" dirty="0">
                <a:latin typeface="Arial MT"/>
                <a:cs typeface="Arial MT"/>
              </a:rPr>
              <a:t>procedures that causes them </a:t>
            </a:r>
            <a:r>
              <a:rPr sz="1800" spc="-490" dirty="0">
                <a:latin typeface="Arial MT"/>
                <a:cs typeface="Arial MT"/>
              </a:rPr>
              <a:t> </a:t>
            </a:r>
            <a:r>
              <a:rPr sz="1800" spc="-5" dirty="0">
                <a:latin typeface="Arial MT"/>
                <a:cs typeface="Arial MT"/>
              </a:rPr>
              <a:t>difficulties</a:t>
            </a:r>
            <a:r>
              <a:rPr sz="1800" spc="-15" dirty="0">
                <a:latin typeface="Arial MT"/>
                <a:cs typeface="Arial MT"/>
              </a:rPr>
              <a:t> </a:t>
            </a:r>
            <a:r>
              <a:rPr sz="1800" dirty="0">
                <a:latin typeface="Arial MT"/>
                <a:cs typeface="Arial MT"/>
              </a:rPr>
              <a:t>in</a:t>
            </a:r>
            <a:r>
              <a:rPr sz="1800" spc="-10" dirty="0">
                <a:latin typeface="Arial MT"/>
                <a:cs typeface="Arial MT"/>
              </a:rPr>
              <a:t> </a:t>
            </a:r>
            <a:r>
              <a:rPr sz="1800" spc="-5" dirty="0">
                <a:latin typeface="Arial MT"/>
                <a:cs typeface="Arial MT"/>
              </a:rPr>
              <a:t>breathing</a:t>
            </a:r>
            <a:endParaRPr sz="1800">
              <a:latin typeface="Arial MT"/>
              <a:cs typeface="Arial MT"/>
            </a:endParaRPr>
          </a:p>
        </p:txBody>
      </p:sp>
      <p:pic>
        <p:nvPicPr>
          <p:cNvPr id="10" name="object 10"/>
          <p:cNvPicPr/>
          <p:nvPr/>
        </p:nvPicPr>
        <p:blipFill>
          <a:blip r:embed="rId5" cstate="print"/>
          <a:stretch>
            <a:fillRect/>
          </a:stretch>
        </p:blipFill>
        <p:spPr>
          <a:xfrm>
            <a:off x="638048" y="1474249"/>
            <a:ext cx="6004521" cy="4653495"/>
          </a:xfrm>
          <a:prstGeom prst="rect">
            <a:avLst/>
          </a:prstGeom>
        </p:spPr>
      </p:pic>
      <p:pic>
        <p:nvPicPr>
          <p:cNvPr id="11" name="object 11"/>
          <p:cNvPicPr/>
          <p:nvPr/>
        </p:nvPicPr>
        <p:blipFill>
          <a:blip r:embed="rId6" cstate="print"/>
          <a:stretch>
            <a:fillRect/>
          </a:stretch>
        </p:blipFill>
        <p:spPr>
          <a:xfrm>
            <a:off x="7599857" y="1330032"/>
            <a:ext cx="4267847" cy="3096691"/>
          </a:xfrm>
          <a:prstGeom prst="rect">
            <a:avLst/>
          </a:prstGeom>
        </p:spPr>
      </p:pic>
      <p:sp>
        <p:nvSpPr>
          <p:cNvPr id="12" name="object 12"/>
          <p:cNvSpPr txBox="1"/>
          <p:nvPr/>
        </p:nvSpPr>
        <p:spPr>
          <a:xfrm>
            <a:off x="5626353" y="6056646"/>
            <a:ext cx="341630"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FFFFFF"/>
                </a:solidFill>
                <a:latin typeface="Arial Black"/>
                <a:cs typeface="Arial Black"/>
              </a:rPr>
              <a:t>A</a:t>
            </a:r>
            <a:endParaRPr sz="3200">
              <a:latin typeface="Arial Black"/>
              <a:cs typeface="Arial Black"/>
            </a:endParaRPr>
          </a:p>
        </p:txBody>
      </p:sp>
      <p:sp>
        <p:nvSpPr>
          <p:cNvPr id="13" name="object 13"/>
          <p:cNvSpPr txBox="1"/>
          <p:nvPr/>
        </p:nvSpPr>
        <p:spPr>
          <a:xfrm>
            <a:off x="6234303" y="6065790"/>
            <a:ext cx="1238885"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14" name="object 14"/>
          <p:cNvSpPr txBox="1"/>
          <p:nvPr/>
        </p:nvSpPr>
        <p:spPr>
          <a:xfrm>
            <a:off x="4978996" y="6077982"/>
            <a:ext cx="409575"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2E3334"/>
                </a:solidFill>
                <a:latin typeface="Arial Black"/>
                <a:cs typeface="Arial Black"/>
              </a:rPr>
              <a:t>M</a:t>
            </a:r>
            <a:endParaRPr sz="3200">
              <a:latin typeface="Arial Black"/>
              <a:cs typeface="Arial Black"/>
            </a:endParaRPr>
          </a:p>
        </p:txBody>
      </p:sp>
      <p:sp>
        <p:nvSpPr>
          <p:cNvPr id="15" name="object 15"/>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6" name="object 16"/>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11</a:t>
            </a:fld>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20"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p:txBody>
      </p:sp>
      <p:pic>
        <p:nvPicPr>
          <p:cNvPr id="3" name="object 3"/>
          <p:cNvPicPr/>
          <p:nvPr/>
        </p:nvPicPr>
        <p:blipFill>
          <a:blip r:embed="rId3" cstate="print"/>
          <a:stretch>
            <a:fillRect/>
          </a:stretch>
        </p:blipFill>
        <p:spPr>
          <a:xfrm>
            <a:off x="309069" y="255193"/>
            <a:ext cx="1173007" cy="656424"/>
          </a:xfrm>
          <a:prstGeom prst="rect">
            <a:avLst/>
          </a:prstGeom>
        </p:spPr>
      </p:pic>
      <p:pic>
        <p:nvPicPr>
          <p:cNvPr id="4" name="object 4"/>
          <p:cNvPicPr/>
          <p:nvPr/>
        </p:nvPicPr>
        <p:blipFill>
          <a:blip r:embed="rId4" cstate="print"/>
          <a:stretch>
            <a:fillRect/>
          </a:stretch>
        </p:blipFill>
        <p:spPr>
          <a:xfrm>
            <a:off x="503317" y="3209670"/>
            <a:ext cx="5577636" cy="1748726"/>
          </a:xfrm>
          <a:prstGeom prst="rect">
            <a:avLst/>
          </a:prstGeom>
        </p:spPr>
      </p:pic>
      <p:sp>
        <p:nvSpPr>
          <p:cNvPr id="5" name="object 5"/>
          <p:cNvSpPr txBox="1"/>
          <p:nvPr/>
        </p:nvSpPr>
        <p:spPr>
          <a:xfrm>
            <a:off x="3683050" y="782828"/>
            <a:ext cx="4876165" cy="574040"/>
          </a:xfrm>
          <a:prstGeom prst="rect">
            <a:avLst/>
          </a:prstGeom>
        </p:spPr>
        <p:txBody>
          <a:bodyPr vert="horz" wrap="square" lIns="0" tIns="12700" rIns="0" bIns="0" rtlCol="0">
            <a:spAutoFit/>
          </a:bodyPr>
          <a:lstStyle/>
          <a:p>
            <a:pPr marL="12700">
              <a:lnSpc>
                <a:spcPct val="100000"/>
              </a:lnSpc>
              <a:spcBef>
                <a:spcPts val="100"/>
              </a:spcBef>
            </a:pPr>
            <a:r>
              <a:rPr sz="3600" b="1" spc="-20" dirty="0">
                <a:solidFill>
                  <a:srgbClr val="BC8642"/>
                </a:solidFill>
                <a:latin typeface="Arial"/>
                <a:cs typeface="Arial"/>
              </a:rPr>
              <a:t>RECOVERY</a:t>
            </a:r>
            <a:r>
              <a:rPr sz="3600" b="1" spc="-145" dirty="0">
                <a:solidFill>
                  <a:srgbClr val="BC8642"/>
                </a:solidFill>
                <a:latin typeface="Arial"/>
                <a:cs typeface="Arial"/>
              </a:rPr>
              <a:t> </a:t>
            </a:r>
            <a:r>
              <a:rPr sz="3600" b="1" spc="-5" dirty="0">
                <a:latin typeface="Arial"/>
                <a:cs typeface="Arial"/>
              </a:rPr>
              <a:t>POSITION</a:t>
            </a:r>
            <a:endParaRPr sz="3600">
              <a:latin typeface="Arial"/>
              <a:cs typeface="Arial"/>
            </a:endParaRPr>
          </a:p>
        </p:txBody>
      </p:sp>
      <p:sp>
        <p:nvSpPr>
          <p:cNvPr id="6" name="object 6"/>
          <p:cNvSpPr txBox="1"/>
          <p:nvPr/>
        </p:nvSpPr>
        <p:spPr>
          <a:xfrm>
            <a:off x="636771" y="4975860"/>
            <a:ext cx="3653154" cy="939800"/>
          </a:xfrm>
          <a:prstGeom prst="rect">
            <a:avLst/>
          </a:prstGeom>
        </p:spPr>
        <p:txBody>
          <a:bodyPr vert="horz" wrap="square" lIns="0" tIns="12700" rIns="0" bIns="0" rtlCol="0">
            <a:spAutoFit/>
          </a:bodyPr>
          <a:lstStyle/>
          <a:p>
            <a:pPr marL="12700" marR="5080">
              <a:lnSpc>
                <a:spcPct val="100000"/>
              </a:lnSpc>
              <a:spcBef>
                <a:spcPts val="100"/>
              </a:spcBef>
            </a:pPr>
            <a:r>
              <a:rPr sz="2000" dirty="0">
                <a:latin typeface="Arial MT"/>
                <a:cs typeface="Arial MT"/>
              </a:rPr>
              <a:t>Clinical indications occasionally </a:t>
            </a:r>
            <a:r>
              <a:rPr sz="2000" spc="5" dirty="0">
                <a:latin typeface="Arial MT"/>
                <a:cs typeface="Arial MT"/>
              </a:rPr>
              <a:t> </a:t>
            </a:r>
            <a:r>
              <a:rPr sz="2000" spc="-5" dirty="0">
                <a:latin typeface="Arial MT"/>
                <a:cs typeface="Arial MT"/>
              </a:rPr>
              <a:t>dictate</a:t>
            </a:r>
            <a:r>
              <a:rPr sz="2000" spc="-20" dirty="0">
                <a:latin typeface="Arial MT"/>
                <a:cs typeface="Arial MT"/>
              </a:rPr>
              <a:t> </a:t>
            </a:r>
            <a:r>
              <a:rPr sz="2000" dirty="0">
                <a:latin typeface="Arial MT"/>
                <a:cs typeface="Arial MT"/>
              </a:rPr>
              <a:t>which</a:t>
            </a:r>
            <a:r>
              <a:rPr sz="2000" spc="-15" dirty="0">
                <a:latin typeface="Arial MT"/>
                <a:cs typeface="Arial MT"/>
              </a:rPr>
              <a:t> </a:t>
            </a:r>
            <a:r>
              <a:rPr sz="2000" dirty="0">
                <a:latin typeface="Arial MT"/>
                <a:cs typeface="Arial MT"/>
              </a:rPr>
              <a:t>side</a:t>
            </a:r>
            <a:r>
              <a:rPr sz="2000" spc="-15" dirty="0">
                <a:latin typeface="Arial MT"/>
                <a:cs typeface="Arial MT"/>
              </a:rPr>
              <a:t> </a:t>
            </a:r>
            <a:r>
              <a:rPr sz="2000" dirty="0">
                <a:latin typeface="Arial MT"/>
                <a:cs typeface="Arial MT"/>
              </a:rPr>
              <a:t>is</a:t>
            </a:r>
            <a:r>
              <a:rPr sz="2000" spc="-20" dirty="0">
                <a:latin typeface="Arial MT"/>
                <a:cs typeface="Arial MT"/>
              </a:rPr>
              <a:t> </a:t>
            </a:r>
            <a:r>
              <a:rPr sz="2000" dirty="0">
                <a:latin typeface="Arial MT"/>
                <a:cs typeface="Arial MT"/>
              </a:rPr>
              <a:t>lower</a:t>
            </a:r>
            <a:r>
              <a:rPr sz="2000" spc="-15" dirty="0">
                <a:latin typeface="Arial MT"/>
                <a:cs typeface="Arial MT"/>
              </a:rPr>
              <a:t> </a:t>
            </a:r>
            <a:r>
              <a:rPr sz="2000" dirty="0">
                <a:latin typeface="Arial MT"/>
                <a:cs typeface="Arial MT"/>
              </a:rPr>
              <a:t>in</a:t>
            </a:r>
            <a:r>
              <a:rPr sz="2000" spc="-15" dirty="0">
                <a:latin typeface="Arial MT"/>
                <a:cs typeface="Arial MT"/>
              </a:rPr>
              <a:t> </a:t>
            </a:r>
            <a:r>
              <a:rPr sz="2000" spc="-5" dirty="0">
                <a:latin typeface="Arial MT"/>
                <a:cs typeface="Arial MT"/>
              </a:rPr>
              <a:t>the </a:t>
            </a:r>
            <a:r>
              <a:rPr sz="2000" spc="-540" dirty="0">
                <a:latin typeface="Arial MT"/>
                <a:cs typeface="Arial MT"/>
              </a:rPr>
              <a:t> </a:t>
            </a:r>
            <a:r>
              <a:rPr sz="2000" b="1" spc="-10" dirty="0">
                <a:solidFill>
                  <a:srgbClr val="BC8642"/>
                </a:solidFill>
                <a:latin typeface="Arial"/>
                <a:cs typeface="Arial"/>
              </a:rPr>
              <a:t>RECOVERY</a:t>
            </a:r>
            <a:r>
              <a:rPr sz="2000" b="1" spc="-50" dirty="0">
                <a:solidFill>
                  <a:srgbClr val="BC8642"/>
                </a:solidFill>
                <a:latin typeface="Arial"/>
                <a:cs typeface="Arial"/>
              </a:rPr>
              <a:t> </a:t>
            </a:r>
            <a:r>
              <a:rPr sz="2000" b="1" spc="-5" dirty="0">
                <a:solidFill>
                  <a:srgbClr val="BC8642"/>
                </a:solidFill>
                <a:latin typeface="Arial"/>
                <a:cs typeface="Arial"/>
              </a:rPr>
              <a:t>POSITION</a:t>
            </a:r>
            <a:endParaRPr sz="2000">
              <a:latin typeface="Arial"/>
              <a:cs typeface="Arial"/>
            </a:endParaRPr>
          </a:p>
        </p:txBody>
      </p:sp>
      <p:sp>
        <p:nvSpPr>
          <p:cNvPr id="7" name="object 7"/>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8" name="object 8"/>
          <p:cNvSpPr txBox="1"/>
          <p:nvPr/>
        </p:nvSpPr>
        <p:spPr>
          <a:xfrm>
            <a:off x="636771" y="1802892"/>
            <a:ext cx="5034915" cy="1244600"/>
          </a:xfrm>
          <a:prstGeom prst="rect">
            <a:avLst/>
          </a:prstGeom>
        </p:spPr>
        <p:txBody>
          <a:bodyPr vert="horz" wrap="square" lIns="0" tIns="12700" rIns="0" bIns="0" rtlCol="0">
            <a:spAutoFit/>
          </a:bodyPr>
          <a:lstStyle/>
          <a:p>
            <a:pPr marL="12700" marR="5080">
              <a:lnSpc>
                <a:spcPct val="100000"/>
              </a:lnSpc>
              <a:spcBef>
                <a:spcPts val="100"/>
              </a:spcBef>
            </a:pPr>
            <a:r>
              <a:rPr sz="2000" dirty="0">
                <a:latin typeface="Arial MT"/>
                <a:cs typeface="Arial MT"/>
              </a:rPr>
              <a:t>For an </a:t>
            </a:r>
            <a:r>
              <a:rPr sz="2000" b="1" spc="-5" dirty="0">
                <a:latin typeface="Arial"/>
                <a:cs typeface="Arial"/>
              </a:rPr>
              <a:t>unconscious </a:t>
            </a:r>
            <a:r>
              <a:rPr sz="2000" spc="-5" dirty="0">
                <a:latin typeface="Arial MT"/>
                <a:cs typeface="Arial MT"/>
              </a:rPr>
              <a:t>casualty </a:t>
            </a:r>
            <a:r>
              <a:rPr sz="2000" b="1" dirty="0">
                <a:latin typeface="Arial"/>
                <a:cs typeface="Arial"/>
              </a:rPr>
              <a:t>not </a:t>
            </a:r>
            <a:r>
              <a:rPr sz="2000" b="1" spc="-5" dirty="0">
                <a:latin typeface="Arial"/>
                <a:cs typeface="Arial"/>
              </a:rPr>
              <a:t>in </a:t>
            </a:r>
            <a:r>
              <a:rPr sz="2000" b="1" dirty="0">
                <a:latin typeface="Arial"/>
                <a:cs typeface="Arial"/>
              </a:rPr>
              <a:t>shock</a:t>
            </a:r>
            <a:r>
              <a:rPr sz="2000" dirty="0">
                <a:latin typeface="Arial MT"/>
                <a:cs typeface="Arial MT"/>
              </a:rPr>
              <a:t>, </a:t>
            </a:r>
            <a:r>
              <a:rPr sz="2000" spc="-545" dirty="0">
                <a:latin typeface="Arial MT"/>
                <a:cs typeface="Arial MT"/>
              </a:rPr>
              <a:t> </a:t>
            </a:r>
            <a:r>
              <a:rPr sz="2000" dirty="0">
                <a:latin typeface="Arial MT"/>
                <a:cs typeface="Arial MT"/>
              </a:rPr>
              <a:t>or</a:t>
            </a:r>
            <a:r>
              <a:rPr sz="2000" spc="70" dirty="0">
                <a:latin typeface="Arial MT"/>
                <a:cs typeface="Arial MT"/>
              </a:rPr>
              <a:t> </a:t>
            </a:r>
            <a:r>
              <a:rPr sz="2000" b="1" spc="-5" dirty="0">
                <a:latin typeface="Arial"/>
                <a:cs typeface="Arial"/>
              </a:rPr>
              <a:t>conscious</a:t>
            </a:r>
            <a:r>
              <a:rPr sz="2000" b="1" spc="75" dirty="0">
                <a:latin typeface="Arial"/>
                <a:cs typeface="Arial"/>
              </a:rPr>
              <a:t> </a:t>
            </a:r>
            <a:r>
              <a:rPr sz="2000" spc="-5" dirty="0">
                <a:latin typeface="Arial MT"/>
                <a:cs typeface="Arial MT"/>
              </a:rPr>
              <a:t>casualty</a:t>
            </a:r>
            <a:r>
              <a:rPr sz="2000" spc="70" dirty="0">
                <a:latin typeface="Arial MT"/>
                <a:cs typeface="Arial MT"/>
              </a:rPr>
              <a:t> </a:t>
            </a:r>
            <a:r>
              <a:rPr sz="2000" spc="-5" dirty="0">
                <a:latin typeface="Arial MT"/>
                <a:cs typeface="Arial MT"/>
              </a:rPr>
              <a:t>that</a:t>
            </a:r>
            <a:r>
              <a:rPr sz="2000" spc="70" dirty="0">
                <a:latin typeface="Arial MT"/>
                <a:cs typeface="Arial MT"/>
              </a:rPr>
              <a:t> </a:t>
            </a:r>
            <a:r>
              <a:rPr sz="2000" b="1" dirty="0">
                <a:latin typeface="Arial"/>
                <a:cs typeface="Arial"/>
              </a:rPr>
              <a:t>can</a:t>
            </a:r>
            <a:r>
              <a:rPr sz="2000" b="1" spc="75" dirty="0">
                <a:latin typeface="Arial"/>
                <a:cs typeface="Arial"/>
              </a:rPr>
              <a:t> </a:t>
            </a:r>
            <a:r>
              <a:rPr sz="2000" b="1" spc="-5" dirty="0">
                <a:latin typeface="Arial"/>
                <a:cs typeface="Arial"/>
              </a:rPr>
              <a:t>tolerate </a:t>
            </a:r>
            <a:r>
              <a:rPr sz="2000" b="1" dirty="0">
                <a:latin typeface="Arial"/>
                <a:cs typeface="Arial"/>
              </a:rPr>
              <a:t> any </a:t>
            </a:r>
            <a:r>
              <a:rPr sz="2000" b="1" spc="-5" dirty="0">
                <a:latin typeface="Arial"/>
                <a:cs typeface="Arial"/>
              </a:rPr>
              <a:t>position</a:t>
            </a:r>
            <a:r>
              <a:rPr sz="2000" spc="-5" dirty="0">
                <a:latin typeface="Arial MT"/>
                <a:cs typeface="Arial MT"/>
              </a:rPr>
              <a:t>, </a:t>
            </a:r>
            <a:r>
              <a:rPr sz="2000" dirty="0">
                <a:latin typeface="Arial MT"/>
                <a:cs typeface="Arial MT"/>
              </a:rPr>
              <a:t>place </a:t>
            </a:r>
            <a:r>
              <a:rPr sz="2000" spc="-5" dirty="0">
                <a:latin typeface="Arial MT"/>
                <a:cs typeface="Arial MT"/>
              </a:rPr>
              <a:t>them into the </a:t>
            </a:r>
            <a:r>
              <a:rPr sz="2000" dirty="0">
                <a:latin typeface="Arial MT"/>
                <a:cs typeface="Arial MT"/>
              </a:rPr>
              <a:t> </a:t>
            </a:r>
            <a:r>
              <a:rPr sz="2000" b="1" spc="-10" dirty="0">
                <a:solidFill>
                  <a:srgbClr val="BC8642"/>
                </a:solidFill>
                <a:latin typeface="Arial"/>
                <a:cs typeface="Arial"/>
              </a:rPr>
              <a:t>RECOVERY</a:t>
            </a:r>
            <a:r>
              <a:rPr sz="2000" b="1" spc="-45" dirty="0">
                <a:solidFill>
                  <a:srgbClr val="BC8642"/>
                </a:solidFill>
                <a:latin typeface="Arial"/>
                <a:cs typeface="Arial"/>
              </a:rPr>
              <a:t> </a:t>
            </a:r>
            <a:r>
              <a:rPr sz="2000" b="1" spc="-5" dirty="0">
                <a:solidFill>
                  <a:srgbClr val="BC8642"/>
                </a:solidFill>
                <a:latin typeface="Arial"/>
                <a:cs typeface="Arial"/>
              </a:rPr>
              <a:t>POSITION</a:t>
            </a:r>
            <a:endParaRPr sz="2000">
              <a:latin typeface="Arial"/>
              <a:cs typeface="Arial"/>
            </a:endParaRPr>
          </a:p>
        </p:txBody>
      </p:sp>
      <p:grpSp>
        <p:nvGrpSpPr>
          <p:cNvPr id="9" name="object 9"/>
          <p:cNvGrpSpPr/>
          <p:nvPr/>
        </p:nvGrpSpPr>
        <p:grpSpPr>
          <a:xfrm>
            <a:off x="6222542" y="5065052"/>
            <a:ext cx="5499100" cy="807085"/>
            <a:chOff x="6222542" y="5065052"/>
            <a:chExt cx="5499100" cy="807085"/>
          </a:xfrm>
        </p:grpSpPr>
        <p:sp>
          <p:nvSpPr>
            <p:cNvPr id="10" name="object 10"/>
            <p:cNvSpPr/>
            <p:nvPr/>
          </p:nvSpPr>
          <p:spPr>
            <a:xfrm>
              <a:off x="6222542" y="5065052"/>
              <a:ext cx="5499100" cy="807085"/>
            </a:xfrm>
            <a:custGeom>
              <a:avLst/>
              <a:gdLst/>
              <a:ahLst/>
              <a:cxnLst/>
              <a:rect l="l" t="t" r="r" b="b"/>
              <a:pathLst>
                <a:path w="5499100" h="807085">
                  <a:moveTo>
                    <a:pt x="5417477" y="0"/>
                  </a:moveTo>
                  <a:lnTo>
                    <a:pt x="81495" y="0"/>
                  </a:lnTo>
                  <a:lnTo>
                    <a:pt x="49774" y="6404"/>
                  </a:lnTo>
                  <a:lnTo>
                    <a:pt x="23869" y="23868"/>
                  </a:lnTo>
                  <a:lnTo>
                    <a:pt x="6404" y="49768"/>
                  </a:lnTo>
                  <a:lnTo>
                    <a:pt x="0" y="81483"/>
                  </a:lnTo>
                  <a:lnTo>
                    <a:pt x="0" y="725451"/>
                  </a:lnTo>
                  <a:lnTo>
                    <a:pt x="6404" y="757170"/>
                  </a:lnTo>
                  <a:lnTo>
                    <a:pt x="23869" y="783071"/>
                  </a:lnTo>
                  <a:lnTo>
                    <a:pt x="49774" y="800534"/>
                  </a:lnTo>
                  <a:lnTo>
                    <a:pt x="81495" y="806937"/>
                  </a:lnTo>
                  <a:lnTo>
                    <a:pt x="5417477" y="806937"/>
                  </a:lnTo>
                  <a:lnTo>
                    <a:pt x="5449198" y="800534"/>
                  </a:lnTo>
                  <a:lnTo>
                    <a:pt x="5475103" y="783071"/>
                  </a:lnTo>
                  <a:lnTo>
                    <a:pt x="5492568" y="757170"/>
                  </a:lnTo>
                  <a:lnTo>
                    <a:pt x="5498972" y="725451"/>
                  </a:lnTo>
                  <a:lnTo>
                    <a:pt x="5498972" y="81483"/>
                  </a:lnTo>
                  <a:lnTo>
                    <a:pt x="5492568" y="49768"/>
                  </a:lnTo>
                  <a:lnTo>
                    <a:pt x="5475103" y="23868"/>
                  </a:lnTo>
                  <a:lnTo>
                    <a:pt x="5449198" y="6404"/>
                  </a:lnTo>
                  <a:lnTo>
                    <a:pt x="5417477" y="0"/>
                  </a:lnTo>
                  <a:close/>
                </a:path>
              </a:pathLst>
            </a:custGeom>
            <a:solidFill>
              <a:srgbClr val="FFF4D2"/>
            </a:solidFill>
          </p:spPr>
          <p:txBody>
            <a:bodyPr wrap="square" lIns="0" tIns="0" rIns="0" bIns="0" rtlCol="0"/>
            <a:lstStyle/>
            <a:p>
              <a:endParaRPr/>
            </a:p>
          </p:txBody>
        </p:sp>
        <p:pic>
          <p:nvPicPr>
            <p:cNvPr id="11" name="object 11"/>
            <p:cNvPicPr/>
            <p:nvPr/>
          </p:nvPicPr>
          <p:blipFill>
            <a:blip r:embed="rId5" cstate="print"/>
            <a:stretch>
              <a:fillRect/>
            </a:stretch>
          </p:blipFill>
          <p:spPr>
            <a:xfrm>
              <a:off x="6463080" y="5228126"/>
              <a:ext cx="541412" cy="471346"/>
            </a:xfrm>
            <a:prstGeom prst="rect">
              <a:avLst/>
            </a:prstGeom>
          </p:spPr>
        </p:pic>
      </p:grpSp>
      <p:sp>
        <p:nvSpPr>
          <p:cNvPr id="12" name="object 12"/>
          <p:cNvSpPr txBox="1"/>
          <p:nvPr/>
        </p:nvSpPr>
        <p:spPr>
          <a:xfrm>
            <a:off x="7131698" y="5178044"/>
            <a:ext cx="4051935" cy="568325"/>
          </a:xfrm>
          <a:prstGeom prst="rect">
            <a:avLst/>
          </a:prstGeom>
        </p:spPr>
        <p:txBody>
          <a:bodyPr vert="horz" wrap="square" lIns="0" tIns="26670" rIns="0" bIns="0" rtlCol="0">
            <a:spAutoFit/>
          </a:bodyPr>
          <a:lstStyle/>
          <a:p>
            <a:pPr marL="12700" marR="5080">
              <a:lnSpc>
                <a:spcPts val="2110"/>
              </a:lnSpc>
              <a:spcBef>
                <a:spcPts val="210"/>
              </a:spcBef>
            </a:pPr>
            <a:r>
              <a:rPr sz="1800" spc="-5" dirty="0">
                <a:latin typeface="Arial MT"/>
                <a:cs typeface="Arial MT"/>
              </a:rPr>
              <a:t>During transport patient may need to be </a:t>
            </a:r>
            <a:r>
              <a:rPr sz="1800" spc="-490" dirty="0">
                <a:latin typeface="Arial MT"/>
                <a:cs typeface="Arial MT"/>
              </a:rPr>
              <a:t> </a:t>
            </a:r>
            <a:r>
              <a:rPr sz="1800" spc="-5" dirty="0">
                <a:latin typeface="Arial MT"/>
                <a:cs typeface="Arial MT"/>
              </a:rPr>
              <a:t>returned</a:t>
            </a:r>
            <a:r>
              <a:rPr sz="1800" spc="-10" dirty="0">
                <a:latin typeface="Arial MT"/>
                <a:cs typeface="Arial MT"/>
              </a:rPr>
              <a:t> </a:t>
            </a:r>
            <a:r>
              <a:rPr sz="1800" spc="-5" dirty="0">
                <a:latin typeface="Arial MT"/>
                <a:cs typeface="Arial MT"/>
              </a:rPr>
              <a:t>to </a:t>
            </a:r>
            <a:r>
              <a:rPr sz="1800" dirty="0">
                <a:latin typeface="Arial MT"/>
                <a:cs typeface="Arial MT"/>
              </a:rPr>
              <a:t>a</a:t>
            </a:r>
            <a:r>
              <a:rPr sz="1800" spc="-10" dirty="0">
                <a:latin typeface="Arial MT"/>
                <a:cs typeface="Arial MT"/>
              </a:rPr>
              <a:t> </a:t>
            </a:r>
            <a:r>
              <a:rPr sz="1800" spc="-5" dirty="0">
                <a:latin typeface="Arial MT"/>
                <a:cs typeface="Arial MT"/>
              </a:rPr>
              <a:t>supine position</a:t>
            </a:r>
            <a:endParaRPr sz="1800">
              <a:latin typeface="Arial MT"/>
              <a:cs typeface="Arial MT"/>
            </a:endParaRPr>
          </a:p>
        </p:txBody>
      </p:sp>
      <p:pic>
        <p:nvPicPr>
          <p:cNvPr id="13" name="object 13"/>
          <p:cNvPicPr/>
          <p:nvPr/>
        </p:nvPicPr>
        <p:blipFill>
          <a:blip r:embed="rId6" cstate="print"/>
          <a:stretch>
            <a:fillRect/>
          </a:stretch>
        </p:blipFill>
        <p:spPr>
          <a:xfrm>
            <a:off x="6195390" y="1615719"/>
            <a:ext cx="5320880" cy="3300844"/>
          </a:xfrm>
          <a:prstGeom prst="rect">
            <a:avLst/>
          </a:prstGeom>
        </p:spPr>
      </p:pic>
      <p:sp>
        <p:nvSpPr>
          <p:cNvPr id="14" name="object 14"/>
          <p:cNvSpPr txBox="1"/>
          <p:nvPr/>
        </p:nvSpPr>
        <p:spPr>
          <a:xfrm>
            <a:off x="5626353" y="6056646"/>
            <a:ext cx="341630"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FFFFFF"/>
                </a:solidFill>
                <a:latin typeface="Arial Black"/>
                <a:cs typeface="Arial Black"/>
              </a:rPr>
              <a:t>A</a:t>
            </a:r>
            <a:endParaRPr sz="3200">
              <a:latin typeface="Arial Black"/>
              <a:cs typeface="Arial Black"/>
            </a:endParaRPr>
          </a:p>
        </p:txBody>
      </p:sp>
      <p:sp>
        <p:nvSpPr>
          <p:cNvPr id="15" name="object 15"/>
          <p:cNvSpPr txBox="1"/>
          <p:nvPr/>
        </p:nvSpPr>
        <p:spPr>
          <a:xfrm>
            <a:off x="6234303" y="6065790"/>
            <a:ext cx="1238885"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16" name="object 16"/>
          <p:cNvSpPr txBox="1"/>
          <p:nvPr/>
        </p:nvSpPr>
        <p:spPr>
          <a:xfrm>
            <a:off x="4978996" y="6077982"/>
            <a:ext cx="409575"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2E3334"/>
                </a:solidFill>
                <a:latin typeface="Arial Black"/>
                <a:cs typeface="Arial Black"/>
              </a:rPr>
              <a:t>M</a:t>
            </a:r>
            <a:endParaRPr sz="3200">
              <a:latin typeface="Arial Black"/>
              <a:cs typeface="Arial Black"/>
            </a:endParaRPr>
          </a:p>
        </p:txBody>
      </p:sp>
      <p:sp>
        <p:nvSpPr>
          <p:cNvPr id="17" name="object 17"/>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8" name="object 18"/>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12</a:t>
            </a:fld>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5" cstate="print"/>
          <a:stretch>
            <a:fillRect/>
          </a:stretch>
        </p:blipFill>
        <p:spPr>
          <a:xfrm>
            <a:off x="309069" y="255193"/>
            <a:ext cx="1173007" cy="656424"/>
          </a:xfrm>
          <a:prstGeom prst="rect">
            <a:avLst/>
          </a:prstGeom>
        </p:spPr>
      </p:pic>
      <p:sp>
        <p:nvSpPr>
          <p:cNvPr id="4" name="object 4"/>
          <p:cNvSpPr txBox="1"/>
          <p:nvPr/>
        </p:nvSpPr>
        <p:spPr>
          <a:xfrm>
            <a:off x="1512735" y="947420"/>
            <a:ext cx="9246235" cy="574040"/>
          </a:xfrm>
          <a:prstGeom prst="rect">
            <a:avLst/>
          </a:prstGeom>
        </p:spPr>
        <p:txBody>
          <a:bodyPr vert="horz" wrap="square" lIns="0" tIns="12700" rIns="0" bIns="0" rtlCol="0">
            <a:spAutoFit/>
          </a:bodyPr>
          <a:lstStyle/>
          <a:p>
            <a:pPr marL="12700">
              <a:lnSpc>
                <a:spcPct val="100000"/>
              </a:lnSpc>
              <a:spcBef>
                <a:spcPts val="100"/>
              </a:spcBef>
            </a:pPr>
            <a:r>
              <a:rPr sz="3600" b="1" spc="-20" dirty="0">
                <a:solidFill>
                  <a:srgbClr val="FFFFFF"/>
                </a:solidFill>
                <a:latin typeface="Arial"/>
                <a:cs typeface="Arial"/>
              </a:rPr>
              <a:t>RECOVERY</a:t>
            </a:r>
            <a:r>
              <a:rPr sz="3600" b="1" spc="-75" dirty="0">
                <a:solidFill>
                  <a:srgbClr val="FFFFFF"/>
                </a:solidFill>
                <a:latin typeface="Arial"/>
                <a:cs typeface="Arial"/>
              </a:rPr>
              <a:t> </a:t>
            </a:r>
            <a:r>
              <a:rPr sz="3600" b="1" spc="-5" dirty="0">
                <a:solidFill>
                  <a:srgbClr val="FFFFFF"/>
                </a:solidFill>
                <a:latin typeface="Arial"/>
                <a:cs typeface="Arial"/>
              </a:rPr>
              <a:t>POSITION</a:t>
            </a:r>
            <a:r>
              <a:rPr sz="3600" b="1" dirty="0">
                <a:solidFill>
                  <a:srgbClr val="FFFFFF"/>
                </a:solidFill>
                <a:latin typeface="Arial"/>
                <a:cs typeface="Arial"/>
              </a:rPr>
              <a:t> </a:t>
            </a:r>
            <a:r>
              <a:rPr sz="3600" b="1" spc="-5" dirty="0">
                <a:solidFill>
                  <a:srgbClr val="FFFFFF"/>
                </a:solidFill>
                <a:latin typeface="Arial"/>
                <a:cs typeface="Arial"/>
              </a:rPr>
              <a:t>TECHNIQUE VIDEO</a:t>
            </a:r>
            <a:endParaRPr sz="3600">
              <a:latin typeface="Arial"/>
              <a:cs typeface="Arial"/>
            </a:endParaRPr>
          </a:p>
        </p:txBody>
      </p:sp>
      <p:grpSp>
        <p:nvGrpSpPr>
          <p:cNvPr id="5" name="object 5"/>
          <p:cNvGrpSpPr/>
          <p:nvPr/>
        </p:nvGrpSpPr>
        <p:grpSpPr>
          <a:xfrm>
            <a:off x="2935884" y="2250351"/>
            <a:ext cx="6320790" cy="3580765"/>
            <a:chOff x="2935884" y="2250351"/>
            <a:chExt cx="6320790" cy="3580765"/>
          </a:xfrm>
        </p:grpSpPr>
        <p:sp>
          <p:nvSpPr>
            <p:cNvPr id="6" name="object 6"/>
            <p:cNvSpPr/>
            <p:nvPr/>
          </p:nvSpPr>
          <p:spPr>
            <a:xfrm>
              <a:off x="2945409" y="2259876"/>
              <a:ext cx="6301740" cy="3561715"/>
            </a:xfrm>
            <a:custGeom>
              <a:avLst/>
              <a:gdLst/>
              <a:ahLst/>
              <a:cxnLst/>
              <a:rect l="l" t="t" r="r" b="b"/>
              <a:pathLst>
                <a:path w="6301740" h="3561715">
                  <a:moveTo>
                    <a:pt x="0" y="0"/>
                  </a:moveTo>
                  <a:lnTo>
                    <a:pt x="6301183" y="0"/>
                  </a:lnTo>
                  <a:lnTo>
                    <a:pt x="6301183" y="3561132"/>
                  </a:lnTo>
                  <a:lnTo>
                    <a:pt x="0" y="3561132"/>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41" y="3445382"/>
              <a:ext cx="1190625" cy="1190625"/>
            </a:xfrm>
            <a:custGeom>
              <a:avLst/>
              <a:gdLst/>
              <a:ahLst/>
              <a:cxnLst/>
              <a:rect l="l" t="t" r="r" b="b"/>
              <a:pathLst>
                <a:path w="1190625" h="1190625">
                  <a:moveTo>
                    <a:pt x="595058" y="0"/>
                  </a:moveTo>
                  <a:lnTo>
                    <a:pt x="546253" y="1972"/>
                  </a:lnTo>
                  <a:lnTo>
                    <a:pt x="498534" y="7788"/>
                  </a:lnTo>
                  <a:lnTo>
                    <a:pt x="452056" y="17294"/>
                  </a:lnTo>
                  <a:lnTo>
                    <a:pt x="406970" y="30336"/>
                  </a:lnTo>
                  <a:lnTo>
                    <a:pt x="363431" y="46763"/>
                  </a:lnTo>
                  <a:lnTo>
                    <a:pt x="321590" y="66420"/>
                  </a:lnTo>
                  <a:lnTo>
                    <a:pt x="281603" y="89154"/>
                  </a:lnTo>
                  <a:lnTo>
                    <a:pt x="243620" y="114812"/>
                  </a:lnTo>
                  <a:lnTo>
                    <a:pt x="207797" y="143242"/>
                  </a:lnTo>
                  <a:lnTo>
                    <a:pt x="174285" y="174290"/>
                  </a:lnTo>
                  <a:lnTo>
                    <a:pt x="143238" y="207802"/>
                  </a:lnTo>
                  <a:lnTo>
                    <a:pt x="114809" y="243626"/>
                  </a:lnTo>
                  <a:lnTo>
                    <a:pt x="89151" y="281608"/>
                  </a:lnTo>
                  <a:lnTo>
                    <a:pt x="66417" y="321596"/>
                  </a:lnTo>
                  <a:lnTo>
                    <a:pt x="46761" y="363436"/>
                  </a:lnTo>
                  <a:lnTo>
                    <a:pt x="30335" y="406975"/>
                  </a:lnTo>
                  <a:lnTo>
                    <a:pt x="17293" y="452060"/>
                  </a:lnTo>
                  <a:lnTo>
                    <a:pt x="7788" y="498537"/>
                  </a:lnTo>
                  <a:lnTo>
                    <a:pt x="1972" y="546254"/>
                  </a:lnTo>
                  <a:lnTo>
                    <a:pt x="0" y="595058"/>
                  </a:lnTo>
                  <a:lnTo>
                    <a:pt x="1972" y="643862"/>
                  </a:lnTo>
                  <a:lnTo>
                    <a:pt x="7788" y="691579"/>
                  </a:lnTo>
                  <a:lnTo>
                    <a:pt x="17293" y="738056"/>
                  </a:lnTo>
                  <a:lnTo>
                    <a:pt x="30335" y="783141"/>
                  </a:lnTo>
                  <a:lnTo>
                    <a:pt x="46761" y="826680"/>
                  </a:lnTo>
                  <a:lnTo>
                    <a:pt x="66417" y="868520"/>
                  </a:lnTo>
                  <a:lnTo>
                    <a:pt x="89151" y="908508"/>
                  </a:lnTo>
                  <a:lnTo>
                    <a:pt x="114809" y="946490"/>
                  </a:lnTo>
                  <a:lnTo>
                    <a:pt x="143238" y="982314"/>
                  </a:lnTo>
                  <a:lnTo>
                    <a:pt x="174285" y="1015826"/>
                  </a:lnTo>
                  <a:lnTo>
                    <a:pt x="207797" y="1046874"/>
                  </a:lnTo>
                  <a:lnTo>
                    <a:pt x="243620" y="1075304"/>
                  </a:lnTo>
                  <a:lnTo>
                    <a:pt x="281603" y="1100962"/>
                  </a:lnTo>
                  <a:lnTo>
                    <a:pt x="321590" y="1123696"/>
                  </a:lnTo>
                  <a:lnTo>
                    <a:pt x="363431" y="1143353"/>
                  </a:lnTo>
                  <a:lnTo>
                    <a:pt x="406970" y="1159780"/>
                  </a:lnTo>
                  <a:lnTo>
                    <a:pt x="452056" y="1172822"/>
                  </a:lnTo>
                  <a:lnTo>
                    <a:pt x="498534" y="1182328"/>
                  </a:lnTo>
                  <a:lnTo>
                    <a:pt x="546253" y="1188144"/>
                  </a:lnTo>
                  <a:lnTo>
                    <a:pt x="595058" y="1190116"/>
                  </a:lnTo>
                  <a:lnTo>
                    <a:pt x="643862" y="1188144"/>
                  </a:lnTo>
                  <a:lnTo>
                    <a:pt x="691579" y="1182328"/>
                  </a:lnTo>
                  <a:lnTo>
                    <a:pt x="738056" y="1172822"/>
                  </a:lnTo>
                  <a:lnTo>
                    <a:pt x="783141" y="1159780"/>
                  </a:lnTo>
                  <a:lnTo>
                    <a:pt x="826680" y="1143353"/>
                  </a:lnTo>
                  <a:lnTo>
                    <a:pt x="868520" y="1123696"/>
                  </a:lnTo>
                  <a:lnTo>
                    <a:pt x="908508" y="1100962"/>
                  </a:lnTo>
                  <a:lnTo>
                    <a:pt x="946490" y="1075304"/>
                  </a:lnTo>
                  <a:lnTo>
                    <a:pt x="982314" y="1046874"/>
                  </a:lnTo>
                  <a:lnTo>
                    <a:pt x="1015826" y="1015826"/>
                  </a:lnTo>
                  <a:lnTo>
                    <a:pt x="1046874" y="982314"/>
                  </a:lnTo>
                  <a:lnTo>
                    <a:pt x="1075304" y="946490"/>
                  </a:lnTo>
                  <a:lnTo>
                    <a:pt x="1100962" y="908508"/>
                  </a:lnTo>
                  <a:lnTo>
                    <a:pt x="1123696" y="868520"/>
                  </a:lnTo>
                  <a:lnTo>
                    <a:pt x="1143353" y="826680"/>
                  </a:lnTo>
                  <a:lnTo>
                    <a:pt x="1159780" y="783141"/>
                  </a:lnTo>
                  <a:lnTo>
                    <a:pt x="1172822" y="738056"/>
                  </a:lnTo>
                  <a:lnTo>
                    <a:pt x="1182328" y="691579"/>
                  </a:lnTo>
                  <a:lnTo>
                    <a:pt x="1188144" y="643862"/>
                  </a:lnTo>
                  <a:lnTo>
                    <a:pt x="1190117" y="595058"/>
                  </a:lnTo>
                  <a:lnTo>
                    <a:pt x="1188144" y="546254"/>
                  </a:lnTo>
                  <a:lnTo>
                    <a:pt x="1182328" y="498537"/>
                  </a:lnTo>
                  <a:lnTo>
                    <a:pt x="1172822" y="452060"/>
                  </a:lnTo>
                  <a:lnTo>
                    <a:pt x="1159780" y="406975"/>
                  </a:lnTo>
                  <a:lnTo>
                    <a:pt x="1143353" y="363436"/>
                  </a:lnTo>
                  <a:lnTo>
                    <a:pt x="1123696" y="321596"/>
                  </a:lnTo>
                  <a:lnTo>
                    <a:pt x="1100962" y="281608"/>
                  </a:lnTo>
                  <a:lnTo>
                    <a:pt x="1075304" y="243626"/>
                  </a:lnTo>
                  <a:lnTo>
                    <a:pt x="1046874" y="207802"/>
                  </a:lnTo>
                  <a:lnTo>
                    <a:pt x="1015826" y="174290"/>
                  </a:lnTo>
                  <a:lnTo>
                    <a:pt x="982314" y="143242"/>
                  </a:lnTo>
                  <a:lnTo>
                    <a:pt x="946490" y="114812"/>
                  </a:lnTo>
                  <a:lnTo>
                    <a:pt x="908508" y="89154"/>
                  </a:lnTo>
                  <a:lnTo>
                    <a:pt x="868520" y="66420"/>
                  </a:lnTo>
                  <a:lnTo>
                    <a:pt x="826680" y="46763"/>
                  </a:lnTo>
                  <a:lnTo>
                    <a:pt x="783141" y="30336"/>
                  </a:lnTo>
                  <a:lnTo>
                    <a:pt x="738056" y="17294"/>
                  </a:lnTo>
                  <a:lnTo>
                    <a:pt x="691579" y="7788"/>
                  </a:lnTo>
                  <a:lnTo>
                    <a:pt x="643862" y="1972"/>
                  </a:lnTo>
                  <a:lnTo>
                    <a:pt x="595058" y="0"/>
                  </a:lnTo>
                  <a:close/>
                </a:path>
              </a:pathLst>
            </a:custGeom>
            <a:solidFill>
              <a:srgbClr val="616667"/>
            </a:solidFill>
          </p:spPr>
          <p:txBody>
            <a:bodyPr wrap="square" lIns="0" tIns="0" rIns="0" bIns="0" rtlCol="0"/>
            <a:lstStyle/>
            <a:p>
              <a:endParaRPr/>
            </a:p>
          </p:txBody>
        </p:sp>
        <p:sp>
          <p:nvSpPr>
            <p:cNvPr id="8" name="object 8"/>
            <p:cNvSpPr/>
            <p:nvPr/>
          </p:nvSpPr>
          <p:spPr>
            <a:xfrm>
              <a:off x="5898121" y="3735997"/>
              <a:ext cx="525145" cy="608965"/>
            </a:xfrm>
            <a:custGeom>
              <a:avLst/>
              <a:gdLst/>
              <a:ahLst/>
              <a:cxnLst/>
              <a:rect l="l" t="t" r="r" b="b"/>
              <a:pathLst>
                <a:path w="525145" h="608964">
                  <a:moveTo>
                    <a:pt x="0" y="0"/>
                  </a:moveTo>
                  <a:lnTo>
                    <a:pt x="0" y="608888"/>
                  </a:lnTo>
                  <a:lnTo>
                    <a:pt x="524916" y="304444"/>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69" y="6037579"/>
            <a:ext cx="4707890" cy="299720"/>
          </a:xfrm>
          <a:prstGeom prst="rect">
            <a:avLst/>
          </a:prstGeom>
        </p:spPr>
        <p:txBody>
          <a:bodyPr vert="horz" wrap="square" lIns="0" tIns="12700" rIns="0" bIns="0" rtlCol="0">
            <a:spAutoFit/>
          </a:bodyPr>
          <a:lstStyle/>
          <a:p>
            <a:pPr marL="12700">
              <a:lnSpc>
                <a:spcPct val="100000"/>
              </a:lnSpc>
              <a:spcBef>
                <a:spcPts val="100"/>
              </a:spcBef>
            </a:pPr>
            <a:r>
              <a:rPr sz="1800" i="1" spc="-10" dirty="0">
                <a:solidFill>
                  <a:srgbClr val="8A8C8C"/>
                </a:solidFill>
                <a:latin typeface="Arial"/>
                <a:cs typeface="Arial"/>
              </a:rPr>
              <a:t>Video</a:t>
            </a:r>
            <a:r>
              <a:rPr sz="1800" i="1" spc="-15"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1" name="object 11"/>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13</a:t>
            </a:fld>
            <a:endParaRPr dirty="0"/>
          </a:p>
        </p:txBody>
      </p:sp>
      <p:pic>
        <p:nvPicPr>
          <p:cNvPr id="12" name="07. Recovery Position">
            <a:hlinkClick r:id="" action="ppaction://media"/>
            <a:extLst>
              <a:ext uri="{FF2B5EF4-FFF2-40B4-BE49-F238E27FC236}">
                <a16:creationId xmlns:a16="http://schemas.microsoft.com/office/drawing/2014/main" id="{08D9CF03-6CD7-7C58-D7B5-43C567CFC61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546" y="1644751"/>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766"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069" y="255193"/>
            <a:ext cx="1173007" cy="656424"/>
          </a:xfrm>
          <a:prstGeom prst="rect">
            <a:avLst/>
          </a:prstGeom>
        </p:spPr>
      </p:pic>
      <p:pic>
        <p:nvPicPr>
          <p:cNvPr id="4" name="object 4"/>
          <p:cNvPicPr/>
          <p:nvPr/>
        </p:nvPicPr>
        <p:blipFill>
          <a:blip r:embed="rId4" cstate="print"/>
          <a:stretch>
            <a:fillRect/>
          </a:stretch>
        </p:blipFill>
        <p:spPr>
          <a:xfrm>
            <a:off x="7677911" y="4239767"/>
            <a:ext cx="4187952" cy="1402080"/>
          </a:xfrm>
          <a:prstGeom prst="rect">
            <a:avLst/>
          </a:prstGeom>
        </p:spPr>
      </p:pic>
      <p:sp>
        <p:nvSpPr>
          <p:cNvPr id="5" name="object 5"/>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6" name="object 6"/>
          <p:cNvSpPr txBox="1"/>
          <p:nvPr/>
        </p:nvSpPr>
        <p:spPr>
          <a:xfrm>
            <a:off x="4978996" y="6039613"/>
            <a:ext cx="2494280" cy="513080"/>
          </a:xfrm>
          <a:prstGeom prst="rect">
            <a:avLst/>
          </a:prstGeom>
        </p:spPr>
        <p:txBody>
          <a:bodyPr vert="horz" wrap="square" lIns="0" tIns="12700" rIns="0" bIns="0" rtlCol="0">
            <a:spAutoFit/>
          </a:bodyPr>
          <a:lstStyle/>
          <a:p>
            <a:pPr marL="12700">
              <a:lnSpc>
                <a:spcPct val="100000"/>
              </a:lnSpc>
              <a:spcBef>
                <a:spcPts val="100"/>
              </a:spcBef>
              <a:tabLst>
                <a:tab pos="659765" algn="l"/>
                <a:tab pos="1267460" algn="l"/>
              </a:tabLst>
            </a:pPr>
            <a:r>
              <a:rPr sz="4800" baseline="-1736" dirty="0">
                <a:solidFill>
                  <a:srgbClr val="2E3334"/>
                </a:solidFill>
                <a:latin typeface="Arial Black"/>
                <a:cs typeface="Arial Black"/>
              </a:rPr>
              <a:t>M	</a:t>
            </a:r>
            <a:r>
              <a:rPr sz="3200" dirty="0">
                <a:solidFill>
                  <a:srgbClr val="FFFFFF"/>
                </a:solidFill>
                <a:latin typeface="Arial Black"/>
                <a:cs typeface="Arial Black"/>
              </a:rPr>
              <a:t>A	</a:t>
            </a: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7" name="object 7"/>
          <p:cNvSpPr txBox="1"/>
          <p:nvPr/>
        </p:nvSpPr>
        <p:spPr>
          <a:xfrm>
            <a:off x="4421962" y="3326384"/>
            <a:ext cx="2793365" cy="345440"/>
          </a:xfrm>
          <a:prstGeom prst="rect">
            <a:avLst/>
          </a:prstGeom>
        </p:spPr>
        <p:txBody>
          <a:bodyPr vert="horz" wrap="square" lIns="0" tIns="12700" rIns="0" bIns="0" rtlCol="0">
            <a:spAutoFit/>
          </a:bodyPr>
          <a:lstStyle/>
          <a:p>
            <a:pPr marL="12700">
              <a:lnSpc>
                <a:spcPct val="100000"/>
              </a:lnSpc>
              <a:spcBef>
                <a:spcPts val="100"/>
              </a:spcBef>
            </a:pPr>
            <a:r>
              <a:rPr sz="2100" b="1" spc="-10" dirty="0">
                <a:latin typeface="Arial"/>
                <a:cs typeface="Arial"/>
              </a:rPr>
              <a:t>HEAD-TILT/CHIN-LIFT</a:t>
            </a:r>
            <a:endParaRPr sz="2100">
              <a:latin typeface="Arial"/>
              <a:cs typeface="Arial"/>
            </a:endParaRPr>
          </a:p>
        </p:txBody>
      </p:sp>
      <p:sp>
        <p:nvSpPr>
          <p:cNvPr id="8" name="object 8"/>
          <p:cNvSpPr txBox="1"/>
          <p:nvPr/>
        </p:nvSpPr>
        <p:spPr>
          <a:xfrm>
            <a:off x="4879784" y="5286247"/>
            <a:ext cx="1767205" cy="345440"/>
          </a:xfrm>
          <a:prstGeom prst="rect">
            <a:avLst/>
          </a:prstGeom>
        </p:spPr>
        <p:txBody>
          <a:bodyPr vert="horz" wrap="square" lIns="0" tIns="12700" rIns="0" bIns="0" rtlCol="0">
            <a:spAutoFit/>
          </a:bodyPr>
          <a:lstStyle/>
          <a:p>
            <a:pPr marL="12700">
              <a:lnSpc>
                <a:spcPct val="100000"/>
              </a:lnSpc>
              <a:spcBef>
                <a:spcPts val="100"/>
              </a:spcBef>
            </a:pPr>
            <a:r>
              <a:rPr sz="2100" b="1" spc="-10" dirty="0">
                <a:latin typeface="Arial"/>
                <a:cs typeface="Arial"/>
              </a:rPr>
              <a:t>J</a:t>
            </a:r>
            <a:r>
              <a:rPr sz="2100" b="1" spc="-125" dirty="0">
                <a:latin typeface="Arial"/>
                <a:cs typeface="Arial"/>
              </a:rPr>
              <a:t>A</a:t>
            </a:r>
            <a:r>
              <a:rPr sz="2100" b="1" spc="-40" dirty="0">
                <a:latin typeface="Arial"/>
                <a:cs typeface="Arial"/>
              </a:rPr>
              <a:t>W</a:t>
            </a:r>
            <a:r>
              <a:rPr sz="2100" b="1" dirty="0">
                <a:latin typeface="Arial"/>
                <a:cs typeface="Arial"/>
              </a:rPr>
              <a:t>-T</a:t>
            </a:r>
            <a:r>
              <a:rPr sz="2100" b="1" spc="-5" dirty="0">
                <a:latin typeface="Arial"/>
                <a:cs typeface="Arial"/>
              </a:rPr>
              <a:t>HRU</a:t>
            </a:r>
            <a:r>
              <a:rPr sz="2100" b="1" dirty="0">
                <a:latin typeface="Arial"/>
                <a:cs typeface="Arial"/>
              </a:rPr>
              <a:t>ST</a:t>
            </a:r>
            <a:endParaRPr sz="2100">
              <a:latin typeface="Arial"/>
              <a:cs typeface="Arial"/>
            </a:endParaRPr>
          </a:p>
        </p:txBody>
      </p:sp>
      <p:sp>
        <p:nvSpPr>
          <p:cNvPr id="9" name="object 9"/>
          <p:cNvSpPr txBox="1"/>
          <p:nvPr/>
        </p:nvSpPr>
        <p:spPr>
          <a:xfrm>
            <a:off x="8474316" y="4385564"/>
            <a:ext cx="3162935" cy="1049655"/>
          </a:xfrm>
          <a:prstGeom prst="rect">
            <a:avLst/>
          </a:prstGeom>
        </p:spPr>
        <p:txBody>
          <a:bodyPr vert="horz" wrap="square" lIns="0" tIns="36830" rIns="0" bIns="0" rtlCol="0">
            <a:spAutoFit/>
          </a:bodyPr>
          <a:lstStyle/>
          <a:p>
            <a:pPr marL="12700" marR="5080">
              <a:lnSpc>
                <a:spcPct val="91100"/>
              </a:lnSpc>
              <a:spcBef>
                <a:spcPts val="290"/>
              </a:spcBef>
            </a:pPr>
            <a:r>
              <a:rPr sz="1800" spc="-5" dirty="0">
                <a:latin typeface="Arial MT"/>
                <a:cs typeface="Arial MT"/>
              </a:rPr>
              <a:t>If you suspect that the casualty </a:t>
            </a:r>
            <a:r>
              <a:rPr sz="1800" spc="-490" dirty="0">
                <a:latin typeface="Arial MT"/>
                <a:cs typeface="Arial MT"/>
              </a:rPr>
              <a:t> </a:t>
            </a:r>
            <a:r>
              <a:rPr sz="1800" spc="-5" dirty="0">
                <a:latin typeface="Arial MT"/>
                <a:cs typeface="Arial MT"/>
              </a:rPr>
              <a:t>has </a:t>
            </a:r>
            <a:r>
              <a:rPr sz="1800" spc="-10" dirty="0">
                <a:latin typeface="Arial MT"/>
                <a:cs typeface="Arial MT"/>
              </a:rPr>
              <a:t>suffered </a:t>
            </a:r>
            <a:r>
              <a:rPr sz="1800" dirty="0">
                <a:latin typeface="Arial MT"/>
                <a:cs typeface="Arial MT"/>
              </a:rPr>
              <a:t>a </a:t>
            </a:r>
            <a:r>
              <a:rPr sz="1800" spc="-5" dirty="0">
                <a:latin typeface="Arial MT"/>
                <a:cs typeface="Arial MT"/>
              </a:rPr>
              <a:t>neck or spinal </a:t>
            </a:r>
            <a:r>
              <a:rPr sz="1800" dirty="0">
                <a:latin typeface="Arial MT"/>
                <a:cs typeface="Arial MT"/>
              </a:rPr>
              <a:t> </a:t>
            </a:r>
            <a:r>
              <a:rPr sz="1800" spc="-25" dirty="0">
                <a:latin typeface="Arial MT"/>
                <a:cs typeface="Arial MT"/>
              </a:rPr>
              <a:t>injury,</a:t>
            </a:r>
            <a:r>
              <a:rPr sz="1800" spc="-10" dirty="0">
                <a:latin typeface="Arial MT"/>
                <a:cs typeface="Arial MT"/>
              </a:rPr>
              <a:t> </a:t>
            </a:r>
            <a:r>
              <a:rPr sz="1800" spc="-5" dirty="0">
                <a:latin typeface="Arial MT"/>
                <a:cs typeface="Arial MT"/>
              </a:rPr>
              <a:t>use the</a:t>
            </a:r>
            <a:r>
              <a:rPr sz="1800" spc="-10" dirty="0">
                <a:latin typeface="Arial MT"/>
                <a:cs typeface="Arial MT"/>
              </a:rPr>
              <a:t> </a:t>
            </a:r>
            <a:r>
              <a:rPr sz="1800" spc="-5" dirty="0">
                <a:latin typeface="Arial MT"/>
                <a:cs typeface="Arial MT"/>
              </a:rPr>
              <a:t>jaw-thrust </a:t>
            </a:r>
            <a:r>
              <a:rPr sz="1800" dirty="0">
                <a:latin typeface="Arial MT"/>
                <a:cs typeface="Arial MT"/>
              </a:rPr>
              <a:t> </a:t>
            </a:r>
            <a:r>
              <a:rPr sz="1800" spc="-5" dirty="0">
                <a:latin typeface="Arial MT"/>
                <a:cs typeface="Arial MT"/>
              </a:rPr>
              <a:t>method</a:t>
            </a:r>
            <a:r>
              <a:rPr sz="1800" spc="-10" dirty="0">
                <a:latin typeface="Arial MT"/>
                <a:cs typeface="Arial MT"/>
              </a:rPr>
              <a:t> </a:t>
            </a:r>
            <a:r>
              <a:rPr sz="1800" dirty="0">
                <a:latin typeface="Arial MT"/>
                <a:cs typeface="Arial MT"/>
              </a:rPr>
              <a:t>if</a:t>
            </a:r>
            <a:r>
              <a:rPr sz="1800" spc="-10" dirty="0">
                <a:latin typeface="Arial MT"/>
                <a:cs typeface="Arial MT"/>
              </a:rPr>
              <a:t> </a:t>
            </a:r>
            <a:r>
              <a:rPr sz="1800" spc="-5" dirty="0">
                <a:latin typeface="Arial MT"/>
                <a:cs typeface="Arial MT"/>
              </a:rPr>
              <a:t>tactically</a:t>
            </a:r>
            <a:r>
              <a:rPr sz="1800" spc="-10" dirty="0">
                <a:latin typeface="Arial MT"/>
                <a:cs typeface="Arial MT"/>
              </a:rPr>
              <a:t> </a:t>
            </a:r>
            <a:r>
              <a:rPr sz="1800" spc="-5" dirty="0">
                <a:latin typeface="Arial MT"/>
                <a:cs typeface="Arial MT"/>
              </a:rPr>
              <a:t>feasible</a:t>
            </a:r>
            <a:endParaRPr sz="1800">
              <a:latin typeface="Arial MT"/>
              <a:cs typeface="Arial MT"/>
            </a:endParaRPr>
          </a:p>
        </p:txBody>
      </p:sp>
      <p:grpSp>
        <p:nvGrpSpPr>
          <p:cNvPr id="10" name="object 10"/>
          <p:cNvGrpSpPr/>
          <p:nvPr/>
        </p:nvGrpSpPr>
        <p:grpSpPr>
          <a:xfrm>
            <a:off x="4011167" y="1347216"/>
            <a:ext cx="4384675" cy="4498975"/>
            <a:chOff x="4011167" y="1347216"/>
            <a:chExt cx="4384675" cy="4498975"/>
          </a:xfrm>
        </p:grpSpPr>
        <p:pic>
          <p:nvPicPr>
            <p:cNvPr id="11" name="object 11"/>
            <p:cNvPicPr/>
            <p:nvPr/>
          </p:nvPicPr>
          <p:blipFill>
            <a:blip r:embed="rId5" cstate="print"/>
            <a:stretch>
              <a:fillRect/>
            </a:stretch>
          </p:blipFill>
          <p:spPr>
            <a:xfrm>
              <a:off x="7825320" y="4644821"/>
              <a:ext cx="570255" cy="570814"/>
            </a:xfrm>
            <a:prstGeom prst="rect">
              <a:avLst/>
            </a:prstGeom>
          </p:spPr>
        </p:pic>
        <p:pic>
          <p:nvPicPr>
            <p:cNvPr id="12" name="object 12"/>
            <p:cNvPicPr/>
            <p:nvPr/>
          </p:nvPicPr>
          <p:blipFill>
            <a:blip r:embed="rId6" cstate="print"/>
            <a:stretch>
              <a:fillRect/>
            </a:stretch>
          </p:blipFill>
          <p:spPr>
            <a:xfrm>
              <a:off x="4111751" y="1347216"/>
              <a:ext cx="3572255" cy="2356104"/>
            </a:xfrm>
            <a:prstGeom prst="rect">
              <a:avLst/>
            </a:prstGeom>
          </p:spPr>
        </p:pic>
        <p:pic>
          <p:nvPicPr>
            <p:cNvPr id="13" name="object 13"/>
            <p:cNvPicPr/>
            <p:nvPr/>
          </p:nvPicPr>
          <p:blipFill>
            <a:blip r:embed="rId7" cstate="print"/>
            <a:stretch>
              <a:fillRect/>
            </a:stretch>
          </p:blipFill>
          <p:spPr>
            <a:xfrm>
              <a:off x="4306671" y="1541145"/>
              <a:ext cx="2983890" cy="1770722"/>
            </a:xfrm>
            <a:prstGeom prst="rect">
              <a:avLst/>
            </a:prstGeom>
          </p:spPr>
        </p:pic>
        <p:pic>
          <p:nvPicPr>
            <p:cNvPr id="14" name="object 14"/>
            <p:cNvPicPr/>
            <p:nvPr/>
          </p:nvPicPr>
          <p:blipFill>
            <a:blip r:embed="rId8" cstate="print"/>
            <a:stretch>
              <a:fillRect/>
            </a:stretch>
          </p:blipFill>
          <p:spPr>
            <a:xfrm>
              <a:off x="4011167" y="3380232"/>
              <a:ext cx="3666743" cy="2465832"/>
            </a:xfrm>
            <a:prstGeom prst="rect">
              <a:avLst/>
            </a:prstGeom>
          </p:spPr>
        </p:pic>
        <p:pic>
          <p:nvPicPr>
            <p:cNvPr id="15" name="object 15"/>
            <p:cNvPicPr/>
            <p:nvPr/>
          </p:nvPicPr>
          <p:blipFill>
            <a:blip r:embed="rId9" cstate="print"/>
            <a:stretch>
              <a:fillRect/>
            </a:stretch>
          </p:blipFill>
          <p:spPr>
            <a:xfrm>
              <a:off x="4204792" y="3575875"/>
              <a:ext cx="3079889" cy="1877009"/>
            </a:xfrm>
            <a:prstGeom prst="rect">
              <a:avLst/>
            </a:prstGeom>
          </p:spPr>
        </p:pic>
      </p:grpSp>
      <p:sp>
        <p:nvSpPr>
          <p:cNvPr id="16" name="object 16"/>
          <p:cNvSpPr txBox="1"/>
          <p:nvPr/>
        </p:nvSpPr>
        <p:spPr>
          <a:xfrm>
            <a:off x="403829" y="3994404"/>
            <a:ext cx="3264535" cy="1711960"/>
          </a:xfrm>
          <a:prstGeom prst="rect">
            <a:avLst/>
          </a:prstGeom>
        </p:spPr>
        <p:txBody>
          <a:bodyPr vert="horz" wrap="square" lIns="0" tIns="10795" rIns="0" bIns="0" rtlCol="0">
            <a:spAutoFit/>
          </a:bodyPr>
          <a:lstStyle/>
          <a:p>
            <a:pPr marL="12700" marR="5080">
              <a:lnSpc>
                <a:spcPct val="100600"/>
              </a:lnSpc>
              <a:spcBef>
                <a:spcPts val="85"/>
              </a:spcBef>
            </a:pPr>
            <a:r>
              <a:rPr sz="2000" b="1" dirty="0">
                <a:solidFill>
                  <a:srgbClr val="BC8642"/>
                </a:solidFill>
                <a:latin typeface="Arial"/>
                <a:cs typeface="Arial"/>
              </a:rPr>
              <a:t>UNCONSCIOUS </a:t>
            </a:r>
            <a:r>
              <a:rPr sz="1800" spc="-5" dirty="0">
                <a:latin typeface="Arial MT"/>
                <a:cs typeface="Arial MT"/>
              </a:rPr>
              <a:t>casualty's </a:t>
            </a:r>
            <a:r>
              <a:rPr sz="1800" dirty="0">
                <a:latin typeface="Arial MT"/>
                <a:cs typeface="Arial MT"/>
              </a:rPr>
              <a:t> </a:t>
            </a:r>
            <a:r>
              <a:rPr sz="1800" spc="-5" dirty="0">
                <a:latin typeface="Arial MT"/>
                <a:cs typeface="Arial MT"/>
              </a:rPr>
              <a:t>tongue may have </a:t>
            </a:r>
            <a:r>
              <a:rPr sz="1800" b="1" spc="-5" dirty="0">
                <a:latin typeface="Arial"/>
                <a:cs typeface="Arial"/>
              </a:rPr>
              <a:t>relaxed</a:t>
            </a:r>
            <a:r>
              <a:rPr sz="1800" spc="-5" dirty="0">
                <a:latin typeface="Arial MT"/>
                <a:cs typeface="Arial MT"/>
              </a:rPr>
              <a:t>, </a:t>
            </a:r>
            <a:r>
              <a:rPr sz="1800" dirty="0">
                <a:latin typeface="Arial MT"/>
                <a:cs typeface="Arial MT"/>
              </a:rPr>
              <a:t> </a:t>
            </a:r>
            <a:r>
              <a:rPr sz="1800" spc="-5" dirty="0">
                <a:latin typeface="Arial MT"/>
                <a:cs typeface="Arial MT"/>
              </a:rPr>
              <a:t>causing the tongue to </a:t>
            </a:r>
            <a:r>
              <a:rPr sz="1800" b="1" u="heavy" dirty="0">
                <a:uFill>
                  <a:solidFill>
                    <a:srgbClr val="000000"/>
                  </a:solidFill>
                </a:uFill>
                <a:latin typeface="Arial"/>
                <a:cs typeface="Arial"/>
              </a:rPr>
              <a:t>BLOCK </a:t>
            </a:r>
            <a:r>
              <a:rPr sz="1800" b="1" spc="5" dirty="0">
                <a:latin typeface="Arial"/>
                <a:cs typeface="Arial"/>
              </a:rPr>
              <a:t> </a:t>
            </a:r>
            <a:r>
              <a:rPr sz="1800" spc="-5" dirty="0">
                <a:latin typeface="Arial MT"/>
                <a:cs typeface="Arial MT"/>
              </a:rPr>
              <a:t>the airway by sliding to the back </a:t>
            </a:r>
            <a:r>
              <a:rPr sz="1800" spc="-490" dirty="0">
                <a:latin typeface="Arial MT"/>
                <a:cs typeface="Arial MT"/>
              </a:rPr>
              <a:t> </a:t>
            </a:r>
            <a:r>
              <a:rPr sz="1800" spc="-5" dirty="0">
                <a:latin typeface="Arial MT"/>
                <a:cs typeface="Arial MT"/>
              </a:rPr>
              <a:t>of the mouth, </a:t>
            </a:r>
            <a:r>
              <a:rPr sz="1800" b="1" spc="-5" dirty="0">
                <a:latin typeface="Arial"/>
                <a:cs typeface="Arial"/>
              </a:rPr>
              <a:t>occluding </a:t>
            </a:r>
            <a:r>
              <a:rPr sz="1800" b="1" dirty="0">
                <a:latin typeface="Arial"/>
                <a:cs typeface="Arial"/>
              </a:rPr>
              <a:t>the </a:t>
            </a:r>
            <a:r>
              <a:rPr sz="1800" b="1" spc="5" dirty="0">
                <a:latin typeface="Arial"/>
                <a:cs typeface="Arial"/>
              </a:rPr>
              <a:t> </a:t>
            </a:r>
            <a:r>
              <a:rPr sz="1800" b="1" spc="-5" dirty="0">
                <a:latin typeface="Arial"/>
                <a:cs typeface="Arial"/>
              </a:rPr>
              <a:t>airway</a:t>
            </a:r>
            <a:endParaRPr sz="1800">
              <a:latin typeface="Arial"/>
              <a:cs typeface="Arial"/>
            </a:endParaRPr>
          </a:p>
        </p:txBody>
      </p:sp>
      <p:grpSp>
        <p:nvGrpSpPr>
          <p:cNvPr id="17" name="object 17"/>
          <p:cNvGrpSpPr/>
          <p:nvPr/>
        </p:nvGrpSpPr>
        <p:grpSpPr>
          <a:xfrm>
            <a:off x="54864" y="1121663"/>
            <a:ext cx="4105910" cy="3032760"/>
            <a:chOff x="54864" y="1121663"/>
            <a:chExt cx="4105910" cy="3032760"/>
          </a:xfrm>
        </p:grpSpPr>
        <p:pic>
          <p:nvPicPr>
            <p:cNvPr id="18" name="object 18"/>
            <p:cNvPicPr/>
            <p:nvPr/>
          </p:nvPicPr>
          <p:blipFill>
            <a:blip r:embed="rId10" cstate="print"/>
            <a:stretch>
              <a:fillRect/>
            </a:stretch>
          </p:blipFill>
          <p:spPr>
            <a:xfrm>
              <a:off x="54864" y="1121663"/>
              <a:ext cx="4105655" cy="3032760"/>
            </a:xfrm>
            <a:prstGeom prst="rect">
              <a:avLst/>
            </a:prstGeom>
          </p:spPr>
        </p:pic>
        <p:pic>
          <p:nvPicPr>
            <p:cNvPr id="19" name="object 19"/>
            <p:cNvPicPr/>
            <p:nvPr/>
          </p:nvPicPr>
          <p:blipFill>
            <a:blip r:embed="rId11" cstate="print"/>
            <a:stretch>
              <a:fillRect/>
            </a:stretch>
          </p:blipFill>
          <p:spPr>
            <a:xfrm>
              <a:off x="249563" y="1315377"/>
              <a:ext cx="3517709" cy="2446642"/>
            </a:xfrm>
            <a:prstGeom prst="rect">
              <a:avLst/>
            </a:prstGeom>
          </p:spPr>
        </p:pic>
      </p:grpSp>
      <p:sp>
        <p:nvSpPr>
          <p:cNvPr id="20" name="object 20"/>
          <p:cNvSpPr txBox="1">
            <a:spLocks noGrp="1"/>
          </p:cNvSpPr>
          <p:nvPr>
            <p:ph type="title"/>
          </p:nvPr>
        </p:nvSpPr>
        <p:spPr>
          <a:xfrm>
            <a:off x="3940111" y="726948"/>
            <a:ext cx="4311015" cy="513080"/>
          </a:xfrm>
          <a:prstGeom prst="rect">
            <a:avLst/>
          </a:prstGeom>
        </p:spPr>
        <p:txBody>
          <a:bodyPr vert="horz" wrap="square" lIns="0" tIns="12700" rIns="0" bIns="0" rtlCol="0">
            <a:spAutoFit/>
          </a:bodyPr>
          <a:lstStyle/>
          <a:p>
            <a:pPr marL="12700">
              <a:lnSpc>
                <a:spcPct val="100000"/>
              </a:lnSpc>
              <a:spcBef>
                <a:spcPts val="100"/>
              </a:spcBef>
            </a:pPr>
            <a:r>
              <a:rPr sz="3200" spc="-90" dirty="0"/>
              <a:t>AIRWAY</a:t>
            </a:r>
            <a:r>
              <a:rPr sz="3200" spc="-110" dirty="0"/>
              <a:t> </a:t>
            </a:r>
            <a:r>
              <a:rPr sz="3200" spc="-5" dirty="0"/>
              <a:t>MANEUVERS</a:t>
            </a:r>
            <a:endParaRPr sz="3200"/>
          </a:p>
        </p:txBody>
      </p:sp>
      <p:sp>
        <p:nvSpPr>
          <p:cNvPr id="21" name="object 21"/>
          <p:cNvSpPr/>
          <p:nvPr/>
        </p:nvSpPr>
        <p:spPr>
          <a:xfrm>
            <a:off x="270878" y="6041985"/>
            <a:ext cx="3068320" cy="621030"/>
          </a:xfrm>
          <a:custGeom>
            <a:avLst/>
            <a:gdLst/>
            <a:ahLst/>
            <a:cxnLst/>
            <a:rect l="l" t="t" r="r" b="b"/>
            <a:pathLst>
              <a:path w="3068320" h="621029">
                <a:moveTo>
                  <a:pt x="2996831" y="0"/>
                </a:moveTo>
                <a:lnTo>
                  <a:pt x="71239" y="0"/>
                </a:lnTo>
                <a:lnTo>
                  <a:pt x="43509" y="5598"/>
                </a:lnTo>
                <a:lnTo>
                  <a:pt x="20865" y="20865"/>
                </a:lnTo>
                <a:lnTo>
                  <a:pt x="5598" y="43509"/>
                </a:lnTo>
                <a:lnTo>
                  <a:pt x="0" y="71239"/>
                </a:lnTo>
                <a:lnTo>
                  <a:pt x="0" y="549268"/>
                </a:lnTo>
                <a:lnTo>
                  <a:pt x="5598" y="576998"/>
                </a:lnTo>
                <a:lnTo>
                  <a:pt x="20865" y="599642"/>
                </a:lnTo>
                <a:lnTo>
                  <a:pt x="43509" y="614909"/>
                </a:lnTo>
                <a:lnTo>
                  <a:pt x="71239" y="620508"/>
                </a:lnTo>
                <a:lnTo>
                  <a:pt x="2996831" y="620508"/>
                </a:lnTo>
                <a:lnTo>
                  <a:pt x="3024560" y="614909"/>
                </a:lnTo>
                <a:lnTo>
                  <a:pt x="3047203" y="599642"/>
                </a:lnTo>
                <a:lnTo>
                  <a:pt x="3062468" y="576998"/>
                </a:lnTo>
                <a:lnTo>
                  <a:pt x="3068066" y="549268"/>
                </a:lnTo>
                <a:lnTo>
                  <a:pt x="3068066" y="71239"/>
                </a:lnTo>
                <a:lnTo>
                  <a:pt x="3062468" y="43509"/>
                </a:lnTo>
                <a:lnTo>
                  <a:pt x="3047203" y="20865"/>
                </a:lnTo>
                <a:lnTo>
                  <a:pt x="3024560" y="5598"/>
                </a:lnTo>
                <a:lnTo>
                  <a:pt x="2996831" y="0"/>
                </a:lnTo>
                <a:close/>
              </a:path>
            </a:pathLst>
          </a:custGeom>
          <a:solidFill>
            <a:srgbClr val="DEEBF7">
              <a:alpha val="74899"/>
            </a:srgbClr>
          </a:solidFill>
        </p:spPr>
        <p:txBody>
          <a:bodyPr wrap="square" lIns="0" tIns="0" rIns="0" bIns="0" rtlCol="0"/>
          <a:lstStyle/>
          <a:p>
            <a:endParaRPr/>
          </a:p>
        </p:txBody>
      </p:sp>
      <p:sp>
        <p:nvSpPr>
          <p:cNvPr id="22" name="object 22"/>
          <p:cNvSpPr txBox="1"/>
          <p:nvPr/>
        </p:nvSpPr>
        <p:spPr>
          <a:xfrm>
            <a:off x="972842" y="6209283"/>
            <a:ext cx="1684020" cy="269240"/>
          </a:xfrm>
          <a:prstGeom prst="rect">
            <a:avLst/>
          </a:prstGeom>
        </p:spPr>
        <p:txBody>
          <a:bodyPr vert="horz" wrap="square" lIns="0" tIns="12700" rIns="0" bIns="0" rtlCol="0">
            <a:spAutoFit/>
          </a:bodyPr>
          <a:lstStyle/>
          <a:p>
            <a:pPr marL="12700">
              <a:lnSpc>
                <a:spcPct val="100000"/>
              </a:lnSpc>
              <a:spcBef>
                <a:spcPts val="100"/>
              </a:spcBef>
            </a:pPr>
            <a:r>
              <a:rPr sz="1600" spc="-5" dirty="0">
                <a:latin typeface="Arial MT"/>
                <a:cs typeface="Arial MT"/>
              </a:rPr>
              <a:t>Level</a:t>
            </a:r>
            <a:r>
              <a:rPr sz="1600" spc="-35" dirty="0">
                <a:latin typeface="Arial MT"/>
                <a:cs typeface="Arial MT"/>
              </a:rPr>
              <a:t> </a:t>
            </a:r>
            <a:r>
              <a:rPr sz="1600" spc="-5" dirty="0">
                <a:latin typeface="Arial MT"/>
                <a:cs typeface="Arial MT"/>
              </a:rPr>
              <a:t>of</a:t>
            </a:r>
            <a:r>
              <a:rPr sz="1600" spc="-25" dirty="0">
                <a:latin typeface="Arial MT"/>
                <a:cs typeface="Arial MT"/>
              </a:rPr>
              <a:t> </a:t>
            </a:r>
            <a:r>
              <a:rPr sz="1600" spc="-5" dirty="0">
                <a:latin typeface="Arial MT"/>
                <a:cs typeface="Arial MT"/>
              </a:rPr>
              <a:t>Evidence:</a:t>
            </a:r>
            <a:endParaRPr sz="1600">
              <a:latin typeface="Arial MT"/>
              <a:cs typeface="Arial MT"/>
            </a:endParaRPr>
          </a:p>
        </p:txBody>
      </p:sp>
      <p:pic>
        <p:nvPicPr>
          <p:cNvPr id="23" name="object 23"/>
          <p:cNvPicPr/>
          <p:nvPr/>
        </p:nvPicPr>
        <p:blipFill>
          <a:blip r:embed="rId12" cstate="print"/>
          <a:stretch>
            <a:fillRect/>
          </a:stretch>
        </p:blipFill>
        <p:spPr>
          <a:xfrm>
            <a:off x="463295" y="6190488"/>
            <a:ext cx="359664" cy="396240"/>
          </a:xfrm>
          <a:prstGeom prst="rect">
            <a:avLst/>
          </a:prstGeom>
        </p:spPr>
      </p:pic>
      <p:sp>
        <p:nvSpPr>
          <p:cNvPr id="24" name="object 24"/>
          <p:cNvSpPr/>
          <p:nvPr/>
        </p:nvSpPr>
        <p:spPr>
          <a:xfrm>
            <a:off x="7679931" y="1499514"/>
            <a:ext cx="4184650" cy="2385060"/>
          </a:xfrm>
          <a:custGeom>
            <a:avLst/>
            <a:gdLst/>
            <a:ahLst/>
            <a:cxnLst/>
            <a:rect l="l" t="t" r="r" b="b"/>
            <a:pathLst>
              <a:path w="4184650" h="2385060">
                <a:moveTo>
                  <a:pt x="4071162" y="0"/>
                </a:moveTo>
                <a:lnTo>
                  <a:pt x="113004" y="0"/>
                </a:lnTo>
                <a:lnTo>
                  <a:pt x="69019" y="8881"/>
                </a:lnTo>
                <a:lnTo>
                  <a:pt x="33099" y="33100"/>
                </a:lnTo>
                <a:lnTo>
                  <a:pt x="8880" y="69024"/>
                </a:lnTo>
                <a:lnTo>
                  <a:pt x="0" y="113017"/>
                </a:lnTo>
                <a:lnTo>
                  <a:pt x="0" y="2271661"/>
                </a:lnTo>
                <a:lnTo>
                  <a:pt x="8880" y="2315654"/>
                </a:lnTo>
                <a:lnTo>
                  <a:pt x="33099" y="2351578"/>
                </a:lnTo>
                <a:lnTo>
                  <a:pt x="69019" y="2375797"/>
                </a:lnTo>
                <a:lnTo>
                  <a:pt x="113004" y="2384679"/>
                </a:lnTo>
                <a:lnTo>
                  <a:pt x="4071162" y="2384679"/>
                </a:lnTo>
                <a:lnTo>
                  <a:pt x="4115155" y="2375797"/>
                </a:lnTo>
                <a:lnTo>
                  <a:pt x="4151079" y="2351578"/>
                </a:lnTo>
                <a:lnTo>
                  <a:pt x="4175299" y="2315654"/>
                </a:lnTo>
                <a:lnTo>
                  <a:pt x="4184180" y="2271661"/>
                </a:lnTo>
                <a:lnTo>
                  <a:pt x="4184180" y="113017"/>
                </a:lnTo>
                <a:lnTo>
                  <a:pt x="4175299" y="69024"/>
                </a:lnTo>
                <a:lnTo>
                  <a:pt x="4151079" y="33100"/>
                </a:lnTo>
                <a:lnTo>
                  <a:pt x="4115155" y="8881"/>
                </a:lnTo>
                <a:lnTo>
                  <a:pt x="4071162" y="0"/>
                </a:lnTo>
                <a:close/>
              </a:path>
            </a:pathLst>
          </a:custGeom>
          <a:solidFill>
            <a:srgbClr val="F1F2F2"/>
          </a:solidFill>
        </p:spPr>
        <p:txBody>
          <a:bodyPr wrap="square" lIns="0" tIns="0" rIns="0" bIns="0" rtlCol="0"/>
          <a:lstStyle/>
          <a:p>
            <a:endParaRPr/>
          </a:p>
        </p:txBody>
      </p:sp>
      <p:sp>
        <p:nvSpPr>
          <p:cNvPr id="25" name="object 25"/>
          <p:cNvSpPr txBox="1"/>
          <p:nvPr/>
        </p:nvSpPr>
        <p:spPr>
          <a:xfrm>
            <a:off x="7977441" y="1751076"/>
            <a:ext cx="3116580" cy="330200"/>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Arial"/>
                <a:cs typeface="Arial"/>
              </a:rPr>
              <a:t>POTENTIAL</a:t>
            </a:r>
            <a:r>
              <a:rPr sz="2000" b="1" spc="-90" dirty="0">
                <a:latin typeface="Arial"/>
                <a:cs typeface="Arial"/>
              </a:rPr>
              <a:t> </a:t>
            </a:r>
            <a:r>
              <a:rPr sz="2000" b="1" spc="-30" dirty="0">
                <a:solidFill>
                  <a:srgbClr val="BC8642"/>
                </a:solidFill>
                <a:latin typeface="Arial"/>
                <a:cs typeface="Arial"/>
              </a:rPr>
              <a:t>LIMITATIONS</a:t>
            </a:r>
            <a:endParaRPr sz="2000">
              <a:latin typeface="Arial"/>
              <a:cs typeface="Arial"/>
            </a:endParaRPr>
          </a:p>
        </p:txBody>
      </p:sp>
      <p:sp>
        <p:nvSpPr>
          <p:cNvPr id="26" name="object 26"/>
          <p:cNvSpPr txBox="1"/>
          <p:nvPr/>
        </p:nvSpPr>
        <p:spPr>
          <a:xfrm>
            <a:off x="8225383" y="2087372"/>
            <a:ext cx="3099435" cy="1564640"/>
          </a:xfrm>
          <a:prstGeom prst="rect">
            <a:avLst/>
          </a:prstGeom>
        </p:spPr>
        <p:txBody>
          <a:bodyPr vert="horz" wrap="square" lIns="0" tIns="7620" rIns="0" bIns="0" rtlCol="0">
            <a:spAutoFit/>
          </a:bodyPr>
          <a:lstStyle/>
          <a:p>
            <a:pPr marL="12700" marR="169545">
              <a:lnSpc>
                <a:spcPct val="155000"/>
              </a:lnSpc>
              <a:spcBef>
                <a:spcPts val="60"/>
              </a:spcBef>
            </a:pPr>
            <a:r>
              <a:rPr sz="1800" spc="-5" dirty="0">
                <a:latin typeface="Arial MT"/>
                <a:cs typeface="Arial MT"/>
              </a:rPr>
              <a:t>Lack of scene safety </a:t>
            </a:r>
            <a:r>
              <a:rPr sz="1800" dirty="0">
                <a:latin typeface="Arial MT"/>
                <a:cs typeface="Arial MT"/>
              </a:rPr>
              <a:t> </a:t>
            </a:r>
            <a:r>
              <a:rPr sz="1800" spc="-5" dirty="0">
                <a:latin typeface="Arial MT"/>
                <a:cs typeface="Arial MT"/>
              </a:rPr>
              <a:t>Inadequate space to operate </a:t>
            </a:r>
            <a:r>
              <a:rPr sz="1800" spc="-490" dirty="0">
                <a:latin typeface="Arial MT"/>
                <a:cs typeface="Arial MT"/>
              </a:rPr>
              <a:t> </a:t>
            </a:r>
            <a:r>
              <a:rPr sz="1800" spc="-5" dirty="0">
                <a:latin typeface="Arial MT"/>
                <a:cs typeface="Arial MT"/>
              </a:rPr>
              <a:t>Need</a:t>
            </a:r>
            <a:r>
              <a:rPr sz="1800" spc="-15" dirty="0">
                <a:latin typeface="Arial MT"/>
                <a:cs typeface="Arial MT"/>
              </a:rPr>
              <a:t> </a:t>
            </a:r>
            <a:r>
              <a:rPr sz="1800" spc="-5" dirty="0">
                <a:latin typeface="Arial MT"/>
                <a:cs typeface="Arial MT"/>
              </a:rPr>
              <a:t>for</a:t>
            </a:r>
            <a:r>
              <a:rPr sz="1800" spc="-10" dirty="0">
                <a:latin typeface="Arial MT"/>
                <a:cs typeface="Arial MT"/>
              </a:rPr>
              <a:t> </a:t>
            </a:r>
            <a:r>
              <a:rPr sz="1800" spc="-5" dirty="0">
                <a:latin typeface="Arial MT"/>
                <a:cs typeface="Arial MT"/>
              </a:rPr>
              <a:t>continued</a:t>
            </a:r>
            <a:r>
              <a:rPr sz="1800" spc="-15" dirty="0">
                <a:latin typeface="Arial MT"/>
                <a:cs typeface="Arial MT"/>
              </a:rPr>
              <a:t> </a:t>
            </a:r>
            <a:r>
              <a:rPr sz="1800" spc="-5" dirty="0">
                <a:latin typeface="Arial MT"/>
                <a:cs typeface="Arial MT"/>
              </a:rPr>
              <a:t>support</a:t>
            </a:r>
            <a:endParaRPr sz="1800">
              <a:latin typeface="Arial MT"/>
              <a:cs typeface="Arial MT"/>
            </a:endParaRPr>
          </a:p>
          <a:p>
            <a:pPr marL="12700">
              <a:lnSpc>
                <a:spcPts val="2110"/>
              </a:lnSpc>
            </a:pPr>
            <a:r>
              <a:rPr sz="1800" spc="-5" dirty="0">
                <a:latin typeface="Arial MT"/>
                <a:cs typeface="Arial MT"/>
              </a:rPr>
              <a:t>to</a:t>
            </a:r>
            <a:r>
              <a:rPr sz="1800" spc="-15" dirty="0">
                <a:latin typeface="Arial MT"/>
                <a:cs typeface="Arial MT"/>
              </a:rPr>
              <a:t> </a:t>
            </a:r>
            <a:r>
              <a:rPr sz="1800" spc="-5" dirty="0">
                <a:latin typeface="Arial MT"/>
                <a:cs typeface="Arial MT"/>
              </a:rPr>
              <a:t>maintain</a:t>
            </a:r>
            <a:r>
              <a:rPr sz="1800" spc="-10" dirty="0">
                <a:latin typeface="Arial MT"/>
                <a:cs typeface="Arial MT"/>
              </a:rPr>
              <a:t> </a:t>
            </a:r>
            <a:r>
              <a:rPr sz="1800" spc="-5" dirty="0">
                <a:latin typeface="Arial MT"/>
                <a:cs typeface="Arial MT"/>
              </a:rPr>
              <a:t>the</a:t>
            </a:r>
            <a:r>
              <a:rPr sz="1800" spc="-15" dirty="0">
                <a:latin typeface="Arial MT"/>
                <a:cs typeface="Arial MT"/>
              </a:rPr>
              <a:t> </a:t>
            </a:r>
            <a:r>
              <a:rPr sz="1800" spc="-5" dirty="0">
                <a:latin typeface="Arial MT"/>
                <a:cs typeface="Arial MT"/>
              </a:rPr>
              <a:t>airway</a:t>
            </a:r>
            <a:r>
              <a:rPr sz="1800" spc="-10" dirty="0">
                <a:latin typeface="Arial MT"/>
                <a:cs typeface="Arial MT"/>
              </a:rPr>
              <a:t> </a:t>
            </a:r>
            <a:r>
              <a:rPr sz="1800" spc="-5" dirty="0">
                <a:latin typeface="Arial MT"/>
                <a:cs typeface="Arial MT"/>
              </a:rPr>
              <a:t>position</a:t>
            </a:r>
            <a:endParaRPr sz="1800">
              <a:latin typeface="Arial MT"/>
              <a:cs typeface="Arial MT"/>
            </a:endParaRPr>
          </a:p>
        </p:txBody>
      </p:sp>
      <p:grpSp>
        <p:nvGrpSpPr>
          <p:cNvPr id="27" name="object 27"/>
          <p:cNvGrpSpPr/>
          <p:nvPr/>
        </p:nvGrpSpPr>
        <p:grpSpPr>
          <a:xfrm>
            <a:off x="8011553" y="2201099"/>
            <a:ext cx="106045" cy="1412240"/>
            <a:chOff x="8011553" y="2201099"/>
            <a:chExt cx="106045" cy="1412240"/>
          </a:xfrm>
        </p:grpSpPr>
        <p:sp>
          <p:nvSpPr>
            <p:cNvPr id="28" name="object 28"/>
            <p:cNvSpPr/>
            <p:nvPr/>
          </p:nvSpPr>
          <p:spPr>
            <a:xfrm>
              <a:off x="8066201" y="2201099"/>
              <a:ext cx="0" cy="335280"/>
            </a:xfrm>
            <a:custGeom>
              <a:avLst/>
              <a:gdLst/>
              <a:ahLst/>
              <a:cxnLst/>
              <a:rect l="l" t="t" r="r" b="b"/>
              <a:pathLst>
                <a:path h="335280">
                  <a:moveTo>
                    <a:pt x="0" y="334811"/>
                  </a:moveTo>
                  <a:lnTo>
                    <a:pt x="1" y="0"/>
                  </a:lnTo>
                </a:path>
              </a:pathLst>
            </a:custGeom>
            <a:ln w="101600">
              <a:solidFill>
                <a:srgbClr val="CD9147"/>
              </a:solidFill>
            </a:ln>
          </p:spPr>
          <p:txBody>
            <a:bodyPr wrap="square" lIns="0" tIns="0" rIns="0" bIns="0" rtlCol="0"/>
            <a:lstStyle/>
            <a:p>
              <a:endParaRPr/>
            </a:p>
          </p:txBody>
        </p:sp>
        <p:sp>
          <p:nvSpPr>
            <p:cNvPr id="29" name="object 29"/>
            <p:cNvSpPr/>
            <p:nvPr/>
          </p:nvSpPr>
          <p:spPr>
            <a:xfrm>
              <a:off x="8062353" y="2658312"/>
              <a:ext cx="0" cy="335280"/>
            </a:xfrm>
            <a:custGeom>
              <a:avLst/>
              <a:gdLst/>
              <a:ahLst/>
              <a:cxnLst/>
              <a:rect l="l" t="t" r="r" b="b"/>
              <a:pathLst>
                <a:path h="335280">
                  <a:moveTo>
                    <a:pt x="0" y="334811"/>
                  </a:moveTo>
                  <a:lnTo>
                    <a:pt x="1" y="0"/>
                  </a:lnTo>
                </a:path>
              </a:pathLst>
            </a:custGeom>
            <a:ln w="101600">
              <a:solidFill>
                <a:srgbClr val="CD9147"/>
              </a:solidFill>
            </a:ln>
          </p:spPr>
          <p:txBody>
            <a:bodyPr wrap="square" lIns="0" tIns="0" rIns="0" bIns="0" rtlCol="0"/>
            <a:lstStyle/>
            <a:p>
              <a:endParaRPr/>
            </a:p>
          </p:txBody>
        </p:sp>
        <p:sp>
          <p:nvSpPr>
            <p:cNvPr id="30" name="object 30"/>
            <p:cNvSpPr/>
            <p:nvPr/>
          </p:nvSpPr>
          <p:spPr>
            <a:xfrm>
              <a:off x="8062353" y="3145136"/>
              <a:ext cx="0" cy="467995"/>
            </a:xfrm>
            <a:custGeom>
              <a:avLst/>
              <a:gdLst/>
              <a:ahLst/>
              <a:cxnLst/>
              <a:rect l="l" t="t" r="r" b="b"/>
              <a:pathLst>
                <a:path h="467995">
                  <a:moveTo>
                    <a:pt x="0" y="468000"/>
                  </a:moveTo>
                  <a:lnTo>
                    <a:pt x="1" y="0"/>
                  </a:lnTo>
                </a:path>
              </a:pathLst>
            </a:custGeom>
            <a:ln w="101600">
              <a:solidFill>
                <a:srgbClr val="CD9147"/>
              </a:solidFill>
            </a:ln>
          </p:spPr>
          <p:txBody>
            <a:bodyPr wrap="square" lIns="0" tIns="0" rIns="0" bIns="0" rtlCol="0"/>
            <a:lstStyle/>
            <a:p>
              <a:endParaRPr/>
            </a:p>
          </p:txBody>
        </p:sp>
      </p:grpSp>
      <p:sp>
        <p:nvSpPr>
          <p:cNvPr id="31" name="object 3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32" name="object 32"/>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14</a:t>
            </a:fld>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5" cstate="print"/>
          <a:stretch>
            <a:fillRect/>
          </a:stretch>
        </p:blipFill>
        <p:spPr>
          <a:xfrm>
            <a:off x="309069" y="255193"/>
            <a:ext cx="1173007" cy="656424"/>
          </a:xfrm>
          <a:prstGeom prst="rect">
            <a:avLst/>
          </a:prstGeom>
        </p:spPr>
      </p:pic>
      <p:sp>
        <p:nvSpPr>
          <p:cNvPr id="4" name="object 4"/>
          <p:cNvSpPr txBox="1"/>
          <p:nvPr/>
        </p:nvSpPr>
        <p:spPr>
          <a:xfrm>
            <a:off x="0" y="947420"/>
            <a:ext cx="12192000" cy="566822"/>
          </a:xfrm>
          <a:prstGeom prst="rect">
            <a:avLst/>
          </a:prstGeom>
        </p:spPr>
        <p:txBody>
          <a:bodyPr vert="horz" wrap="square" lIns="0" tIns="12700" rIns="0" bIns="0" rtlCol="0">
            <a:spAutoFit/>
          </a:bodyPr>
          <a:lstStyle/>
          <a:p>
            <a:pPr marL="12700" algn="ctr">
              <a:lnSpc>
                <a:spcPct val="100000"/>
              </a:lnSpc>
              <a:spcBef>
                <a:spcPts val="100"/>
              </a:spcBef>
            </a:pPr>
            <a:r>
              <a:rPr sz="3600" b="1" spc="-15" dirty="0">
                <a:solidFill>
                  <a:srgbClr val="FFFFFF"/>
                </a:solidFill>
                <a:latin typeface="Arial"/>
                <a:cs typeface="Arial"/>
              </a:rPr>
              <a:t>HEAD-TILT/CHIN-LIFT</a:t>
            </a:r>
            <a:r>
              <a:rPr sz="3600" b="1" spc="-50" dirty="0">
                <a:solidFill>
                  <a:srgbClr val="FFFFFF"/>
                </a:solidFill>
                <a:latin typeface="Arial"/>
                <a:cs typeface="Arial"/>
              </a:rPr>
              <a:t> </a:t>
            </a:r>
            <a:r>
              <a:rPr lang="en-US" sz="3600" b="1" spc="-50" dirty="0">
                <a:solidFill>
                  <a:srgbClr val="FFFFFF"/>
                </a:solidFill>
                <a:latin typeface="Arial"/>
                <a:cs typeface="Arial"/>
              </a:rPr>
              <a:t> &amp; </a:t>
            </a:r>
            <a:r>
              <a:rPr lang="en-US" sz="3600" b="1" spc="-30" dirty="0">
                <a:solidFill>
                  <a:srgbClr val="FFFFFF"/>
                </a:solidFill>
                <a:latin typeface="Arial"/>
                <a:cs typeface="Arial"/>
              </a:rPr>
              <a:t>JAW-THRUST</a:t>
            </a:r>
            <a:r>
              <a:rPr lang="en-US" sz="3600" b="1" spc="-40" dirty="0">
                <a:solidFill>
                  <a:srgbClr val="FFFFFF"/>
                </a:solidFill>
                <a:latin typeface="Arial"/>
                <a:cs typeface="Arial"/>
              </a:rPr>
              <a:t> </a:t>
            </a:r>
            <a:r>
              <a:rPr sz="3600" b="1" dirty="0">
                <a:solidFill>
                  <a:srgbClr val="FFFFFF"/>
                </a:solidFill>
                <a:latin typeface="Arial"/>
                <a:cs typeface="Arial"/>
              </a:rPr>
              <a:t>MANEUVER</a:t>
            </a:r>
            <a:r>
              <a:rPr lang="en-US" sz="3600" b="1" dirty="0">
                <a:solidFill>
                  <a:srgbClr val="FFFFFF"/>
                </a:solidFill>
                <a:latin typeface="Arial"/>
                <a:cs typeface="Arial"/>
              </a:rPr>
              <a:t>S</a:t>
            </a:r>
            <a:endParaRPr sz="3600" dirty="0">
              <a:latin typeface="Arial"/>
              <a:cs typeface="Arial"/>
            </a:endParaRPr>
          </a:p>
        </p:txBody>
      </p:sp>
      <p:grpSp>
        <p:nvGrpSpPr>
          <p:cNvPr id="5" name="object 5"/>
          <p:cNvGrpSpPr/>
          <p:nvPr/>
        </p:nvGrpSpPr>
        <p:grpSpPr>
          <a:xfrm>
            <a:off x="2935884" y="2250351"/>
            <a:ext cx="6320790" cy="3580765"/>
            <a:chOff x="2935884" y="2250351"/>
            <a:chExt cx="6320790" cy="3580765"/>
          </a:xfrm>
        </p:grpSpPr>
        <p:sp>
          <p:nvSpPr>
            <p:cNvPr id="6" name="object 6"/>
            <p:cNvSpPr/>
            <p:nvPr/>
          </p:nvSpPr>
          <p:spPr>
            <a:xfrm>
              <a:off x="2945409" y="2259876"/>
              <a:ext cx="6301740" cy="3561715"/>
            </a:xfrm>
            <a:custGeom>
              <a:avLst/>
              <a:gdLst/>
              <a:ahLst/>
              <a:cxnLst/>
              <a:rect l="l" t="t" r="r" b="b"/>
              <a:pathLst>
                <a:path w="6301740" h="3561715">
                  <a:moveTo>
                    <a:pt x="0" y="0"/>
                  </a:moveTo>
                  <a:lnTo>
                    <a:pt x="6301183" y="0"/>
                  </a:lnTo>
                  <a:lnTo>
                    <a:pt x="6301183" y="3561132"/>
                  </a:lnTo>
                  <a:lnTo>
                    <a:pt x="0" y="3561132"/>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41" y="3445382"/>
              <a:ext cx="1190625" cy="1190625"/>
            </a:xfrm>
            <a:custGeom>
              <a:avLst/>
              <a:gdLst/>
              <a:ahLst/>
              <a:cxnLst/>
              <a:rect l="l" t="t" r="r" b="b"/>
              <a:pathLst>
                <a:path w="1190625" h="1190625">
                  <a:moveTo>
                    <a:pt x="595058" y="0"/>
                  </a:moveTo>
                  <a:lnTo>
                    <a:pt x="546253" y="1972"/>
                  </a:lnTo>
                  <a:lnTo>
                    <a:pt x="498534" y="7788"/>
                  </a:lnTo>
                  <a:lnTo>
                    <a:pt x="452056" y="17294"/>
                  </a:lnTo>
                  <a:lnTo>
                    <a:pt x="406970" y="30336"/>
                  </a:lnTo>
                  <a:lnTo>
                    <a:pt x="363431" y="46763"/>
                  </a:lnTo>
                  <a:lnTo>
                    <a:pt x="321590" y="66420"/>
                  </a:lnTo>
                  <a:lnTo>
                    <a:pt x="281603" y="89154"/>
                  </a:lnTo>
                  <a:lnTo>
                    <a:pt x="243620" y="114812"/>
                  </a:lnTo>
                  <a:lnTo>
                    <a:pt x="207797" y="143242"/>
                  </a:lnTo>
                  <a:lnTo>
                    <a:pt x="174285" y="174290"/>
                  </a:lnTo>
                  <a:lnTo>
                    <a:pt x="143238" y="207802"/>
                  </a:lnTo>
                  <a:lnTo>
                    <a:pt x="114809" y="243626"/>
                  </a:lnTo>
                  <a:lnTo>
                    <a:pt x="89151" y="281608"/>
                  </a:lnTo>
                  <a:lnTo>
                    <a:pt x="66417" y="321596"/>
                  </a:lnTo>
                  <a:lnTo>
                    <a:pt x="46761" y="363436"/>
                  </a:lnTo>
                  <a:lnTo>
                    <a:pt x="30335" y="406975"/>
                  </a:lnTo>
                  <a:lnTo>
                    <a:pt x="17293" y="452060"/>
                  </a:lnTo>
                  <a:lnTo>
                    <a:pt x="7788" y="498537"/>
                  </a:lnTo>
                  <a:lnTo>
                    <a:pt x="1972" y="546254"/>
                  </a:lnTo>
                  <a:lnTo>
                    <a:pt x="0" y="595058"/>
                  </a:lnTo>
                  <a:lnTo>
                    <a:pt x="1972" y="643862"/>
                  </a:lnTo>
                  <a:lnTo>
                    <a:pt x="7788" y="691579"/>
                  </a:lnTo>
                  <a:lnTo>
                    <a:pt x="17293" y="738056"/>
                  </a:lnTo>
                  <a:lnTo>
                    <a:pt x="30335" y="783141"/>
                  </a:lnTo>
                  <a:lnTo>
                    <a:pt x="46761" y="826680"/>
                  </a:lnTo>
                  <a:lnTo>
                    <a:pt x="66417" y="868520"/>
                  </a:lnTo>
                  <a:lnTo>
                    <a:pt x="89151" y="908508"/>
                  </a:lnTo>
                  <a:lnTo>
                    <a:pt x="114809" y="946490"/>
                  </a:lnTo>
                  <a:lnTo>
                    <a:pt x="143238" y="982314"/>
                  </a:lnTo>
                  <a:lnTo>
                    <a:pt x="174285" y="1015826"/>
                  </a:lnTo>
                  <a:lnTo>
                    <a:pt x="207797" y="1046874"/>
                  </a:lnTo>
                  <a:lnTo>
                    <a:pt x="243620" y="1075304"/>
                  </a:lnTo>
                  <a:lnTo>
                    <a:pt x="281603" y="1100962"/>
                  </a:lnTo>
                  <a:lnTo>
                    <a:pt x="321590" y="1123696"/>
                  </a:lnTo>
                  <a:lnTo>
                    <a:pt x="363431" y="1143353"/>
                  </a:lnTo>
                  <a:lnTo>
                    <a:pt x="406970" y="1159780"/>
                  </a:lnTo>
                  <a:lnTo>
                    <a:pt x="452056" y="1172822"/>
                  </a:lnTo>
                  <a:lnTo>
                    <a:pt x="498534" y="1182328"/>
                  </a:lnTo>
                  <a:lnTo>
                    <a:pt x="546253" y="1188144"/>
                  </a:lnTo>
                  <a:lnTo>
                    <a:pt x="595058" y="1190116"/>
                  </a:lnTo>
                  <a:lnTo>
                    <a:pt x="643862" y="1188144"/>
                  </a:lnTo>
                  <a:lnTo>
                    <a:pt x="691579" y="1182328"/>
                  </a:lnTo>
                  <a:lnTo>
                    <a:pt x="738056" y="1172822"/>
                  </a:lnTo>
                  <a:lnTo>
                    <a:pt x="783141" y="1159780"/>
                  </a:lnTo>
                  <a:lnTo>
                    <a:pt x="826680" y="1143353"/>
                  </a:lnTo>
                  <a:lnTo>
                    <a:pt x="868520" y="1123696"/>
                  </a:lnTo>
                  <a:lnTo>
                    <a:pt x="908508" y="1100962"/>
                  </a:lnTo>
                  <a:lnTo>
                    <a:pt x="946490" y="1075304"/>
                  </a:lnTo>
                  <a:lnTo>
                    <a:pt x="982314" y="1046874"/>
                  </a:lnTo>
                  <a:lnTo>
                    <a:pt x="1015826" y="1015826"/>
                  </a:lnTo>
                  <a:lnTo>
                    <a:pt x="1046874" y="982314"/>
                  </a:lnTo>
                  <a:lnTo>
                    <a:pt x="1075304" y="946490"/>
                  </a:lnTo>
                  <a:lnTo>
                    <a:pt x="1100962" y="908508"/>
                  </a:lnTo>
                  <a:lnTo>
                    <a:pt x="1123696" y="868520"/>
                  </a:lnTo>
                  <a:lnTo>
                    <a:pt x="1143353" y="826680"/>
                  </a:lnTo>
                  <a:lnTo>
                    <a:pt x="1159780" y="783141"/>
                  </a:lnTo>
                  <a:lnTo>
                    <a:pt x="1172822" y="738056"/>
                  </a:lnTo>
                  <a:lnTo>
                    <a:pt x="1182328" y="691579"/>
                  </a:lnTo>
                  <a:lnTo>
                    <a:pt x="1188144" y="643862"/>
                  </a:lnTo>
                  <a:lnTo>
                    <a:pt x="1190117" y="595058"/>
                  </a:lnTo>
                  <a:lnTo>
                    <a:pt x="1188144" y="546254"/>
                  </a:lnTo>
                  <a:lnTo>
                    <a:pt x="1182328" y="498537"/>
                  </a:lnTo>
                  <a:lnTo>
                    <a:pt x="1172822" y="452060"/>
                  </a:lnTo>
                  <a:lnTo>
                    <a:pt x="1159780" y="406975"/>
                  </a:lnTo>
                  <a:lnTo>
                    <a:pt x="1143353" y="363436"/>
                  </a:lnTo>
                  <a:lnTo>
                    <a:pt x="1123696" y="321596"/>
                  </a:lnTo>
                  <a:lnTo>
                    <a:pt x="1100962" y="281608"/>
                  </a:lnTo>
                  <a:lnTo>
                    <a:pt x="1075304" y="243626"/>
                  </a:lnTo>
                  <a:lnTo>
                    <a:pt x="1046874" y="207802"/>
                  </a:lnTo>
                  <a:lnTo>
                    <a:pt x="1015826" y="174290"/>
                  </a:lnTo>
                  <a:lnTo>
                    <a:pt x="982314" y="143242"/>
                  </a:lnTo>
                  <a:lnTo>
                    <a:pt x="946490" y="114812"/>
                  </a:lnTo>
                  <a:lnTo>
                    <a:pt x="908508" y="89154"/>
                  </a:lnTo>
                  <a:lnTo>
                    <a:pt x="868520" y="66420"/>
                  </a:lnTo>
                  <a:lnTo>
                    <a:pt x="826680" y="46763"/>
                  </a:lnTo>
                  <a:lnTo>
                    <a:pt x="783141" y="30336"/>
                  </a:lnTo>
                  <a:lnTo>
                    <a:pt x="738056" y="17294"/>
                  </a:lnTo>
                  <a:lnTo>
                    <a:pt x="691579" y="7788"/>
                  </a:lnTo>
                  <a:lnTo>
                    <a:pt x="643862" y="1972"/>
                  </a:lnTo>
                  <a:lnTo>
                    <a:pt x="595058" y="0"/>
                  </a:lnTo>
                  <a:close/>
                </a:path>
              </a:pathLst>
            </a:custGeom>
            <a:solidFill>
              <a:srgbClr val="616667"/>
            </a:solidFill>
          </p:spPr>
          <p:txBody>
            <a:bodyPr wrap="square" lIns="0" tIns="0" rIns="0" bIns="0" rtlCol="0"/>
            <a:lstStyle/>
            <a:p>
              <a:endParaRPr/>
            </a:p>
          </p:txBody>
        </p:sp>
        <p:sp>
          <p:nvSpPr>
            <p:cNvPr id="8" name="object 8"/>
            <p:cNvSpPr/>
            <p:nvPr/>
          </p:nvSpPr>
          <p:spPr>
            <a:xfrm>
              <a:off x="5898121" y="3735997"/>
              <a:ext cx="525145" cy="608965"/>
            </a:xfrm>
            <a:custGeom>
              <a:avLst/>
              <a:gdLst/>
              <a:ahLst/>
              <a:cxnLst/>
              <a:rect l="l" t="t" r="r" b="b"/>
              <a:pathLst>
                <a:path w="525145" h="608964">
                  <a:moveTo>
                    <a:pt x="0" y="0"/>
                  </a:moveTo>
                  <a:lnTo>
                    <a:pt x="0" y="608888"/>
                  </a:lnTo>
                  <a:lnTo>
                    <a:pt x="524916" y="304444"/>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69" y="6059234"/>
            <a:ext cx="4707890" cy="281305"/>
          </a:xfrm>
          <a:prstGeom prst="rect">
            <a:avLst/>
          </a:prstGeom>
        </p:spPr>
        <p:txBody>
          <a:bodyPr vert="horz" wrap="square" lIns="0" tIns="0" rIns="0" bIns="0" rtlCol="0">
            <a:spAutoFit/>
          </a:bodyPr>
          <a:lstStyle/>
          <a:p>
            <a:pPr marL="12700">
              <a:lnSpc>
                <a:spcPts val="2090"/>
              </a:lnSpc>
            </a:pPr>
            <a:r>
              <a:rPr sz="1800" i="1" spc="-10" dirty="0">
                <a:solidFill>
                  <a:srgbClr val="8A8C8C"/>
                </a:solidFill>
                <a:latin typeface="Arial"/>
                <a:cs typeface="Arial"/>
              </a:rPr>
              <a:t>Video</a:t>
            </a:r>
            <a:r>
              <a:rPr sz="1800" i="1" spc="-15"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solidFill>
                  <a:srgbClr val="767171"/>
                </a:solidFill>
              </a:rPr>
              <a:t>15</a:t>
            </a:fld>
            <a:endParaRPr dirty="0">
              <a:solidFill>
                <a:srgbClr val="767171"/>
              </a:solidFill>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solidFill>
                  <a:srgbClr val="767171"/>
                </a:solidFill>
              </a:rPr>
              <a:t>#</a:t>
            </a:r>
            <a:r>
              <a:rPr spc="-40" dirty="0">
                <a:solidFill>
                  <a:srgbClr val="767171"/>
                </a:solidFill>
              </a:rPr>
              <a:t>T</a:t>
            </a:r>
            <a:r>
              <a:rPr spc="-35" dirty="0">
                <a:solidFill>
                  <a:srgbClr val="767171"/>
                </a:solidFill>
              </a:rPr>
              <a:t>CCC</a:t>
            </a:r>
            <a:r>
              <a:rPr spc="-20" dirty="0">
                <a:solidFill>
                  <a:srgbClr val="767171"/>
                </a:solidFill>
              </a:rPr>
              <a:t>-</a:t>
            </a:r>
            <a:r>
              <a:rPr spc="-35" dirty="0">
                <a:solidFill>
                  <a:srgbClr val="767171"/>
                </a:solidFill>
              </a:rPr>
              <a:t>CPP</a:t>
            </a:r>
            <a:r>
              <a:rPr spc="-20" dirty="0">
                <a:solidFill>
                  <a:srgbClr val="767171"/>
                </a:solidFill>
              </a:rPr>
              <a:t>-</a:t>
            </a:r>
            <a:r>
              <a:rPr spc="-35" dirty="0">
                <a:solidFill>
                  <a:srgbClr val="767171"/>
                </a:solidFill>
              </a:rPr>
              <a:t>PPT</a:t>
            </a:r>
            <a:r>
              <a:rPr spc="-20" dirty="0">
                <a:solidFill>
                  <a:srgbClr val="767171"/>
                </a:solidFill>
              </a:rPr>
              <a:t>-</a:t>
            </a:r>
            <a:r>
              <a:rPr spc="-25" dirty="0">
                <a:solidFill>
                  <a:srgbClr val="767171"/>
                </a:solidFill>
              </a:rPr>
              <a:t>0</a:t>
            </a:r>
            <a:r>
              <a:rPr dirty="0">
                <a:solidFill>
                  <a:srgbClr val="767171"/>
                </a:solidFill>
              </a:rPr>
              <a:t>7 </a:t>
            </a:r>
            <a:r>
              <a:rPr spc="-65" dirty="0">
                <a:solidFill>
                  <a:srgbClr val="767171"/>
                </a:solidFill>
              </a:rPr>
              <a:t> </a:t>
            </a:r>
            <a:r>
              <a:rPr spc="-25" dirty="0">
                <a:solidFill>
                  <a:srgbClr val="767171"/>
                </a:solidFill>
              </a:rPr>
              <a:t>0</a:t>
            </a:r>
            <a:r>
              <a:rPr dirty="0">
                <a:solidFill>
                  <a:srgbClr val="767171"/>
                </a:solidFill>
              </a:rPr>
              <a:t>2</a:t>
            </a:r>
            <a:r>
              <a:rPr spc="-45" dirty="0">
                <a:solidFill>
                  <a:srgbClr val="767171"/>
                </a:solidFill>
              </a:rPr>
              <a:t> </a:t>
            </a:r>
            <a:r>
              <a:rPr spc="-30" dirty="0">
                <a:solidFill>
                  <a:srgbClr val="767171"/>
                </a:solidFill>
              </a:rPr>
              <a:t>J</a:t>
            </a:r>
            <a:r>
              <a:rPr spc="-35" dirty="0">
                <a:solidFill>
                  <a:srgbClr val="767171"/>
                </a:solidFill>
              </a:rPr>
              <a:t>A</a:t>
            </a:r>
            <a:r>
              <a:rPr dirty="0">
                <a:solidFill>
                  <a:srgbClr val="767171"/>
                </a:solidFill>
              </a:rPr>
              <a:t>N</a:t>
            </a:r>
            <a:r>
              <a:rPr spc="-55" dirty="0">
                <a:solidFill>
                  <a:srgbClr val="767171"/>
                </a:solidFill>
              </a:rPr>
              <a:t> </a:t>
            </a:r>
            <a:r>
              <a:rPr spc="-25" dirty="0">
                <a:solidFill>
                  <a:srgbClr val="767171"/>
                </a:solidFill>
              </a:rPr>
              <a:t>22</a:t>
            </a:r>
          </a:p>
        </p:txBody>
      </p:sp>
      <p:pic>
        <p:nvPicPr>
          <p:cNvPr id="12" name="07a. Head-Tilt Chin-Lift &amp; Jaw-Thrust Maneuver">
            <a:hlinkClick r:id="" action="ppaction://media"/>
            <a:extLst>
              <a:ext uri="{FF2B5EF4-FFF2-40B4-BE49-F238E27FC236}">
                <a16:creationId xmlns:a16="http://schemas.microsoft.com/office/drawing/2014/main" id="{3035F690-2203-3F76-0F6B-DE463D7AAA4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546" y="1646694"/>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7075"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069" y="255193"/>
            <a:ext cx="1173007" cy="656424"/>
          </a:xfrm>
          <a:prstGeom prst="rect">
            <a:avLst/>
          </a:prstGeom>
        </p:spPr>
      </p:pic>
      <p:sp>
        <p:nvSpPr>
          <p:cNvPr id="4" name="object 4"/>
          <p:cNvSpPr txBox="1">
            <a:spLocks noGrp="1"/>
          </p:cNvSpPr>
          <p:nvPr>
            <p:ph type="title"/>
          </p:nvPr>
        </p:nvSpPr>
        <p:spPr>
          <a:xfrm>
            <a:off x="2738501" y="785876"/>
            <a:ext cx="6713855" cy="574040"/>
          </a:xfrm>
          <a:prstGeom prst="rect">
            <a:avLst/>
          </a:prstGeom>
        </p:spPr>
        <p:txBody>
          <a:bodyPr vert="horz" wrap="square" lIns="0" tIns="12700" rIns="0" bIns="0" rtlCol="0">
            <a:spAutoFit/>
          </a:bodyPr>
          <a:lstStyle/>
          <a:p>
            <a:pPr marL="12700">
              <a:lnSpc>
                <a:spcPct val="100000"/>
              </a:lnSpc>
              <a:spcBef>
                <a:spcPts val="100"/>
              </a:spcBef>
            </a:pPr>
            <a:r>
              <a:rPr spc="-15" dirty="0"/>
              <a:t>NASOPHARYNGEAL</a:t>
            </a:r>
            <a:r>
              <a:rPr spc="-225" dirty="0"/>
              <a:t> </a:t>
            </a:r>
            <a:r>
              <a:rPr spc="-90" dirty="0"/>
              <a:t>AIRWAYS</a:t>
            </a:r>
          </a:p>
        </p:txBody>
      </p:sp>
      <p:sp>
        <p:nvSpPr>
          <p:cNvPr id="5" name="object 5"/>
          <p:cNvSpPr txBox="1"/>
          <p:nvPr/>
        </p:nvSpPr>
        <p:spPr>
          <a:xfrm>
            <a:off x="1067625" y="1863852"/>
            <a:ext cx="4639310" cy="3683000"/>
          </a:xfrm>
          <a:prstGeom prst="rect">
            <a:avLst/>
          </a:prstGeom>
        </p:spPr>
        <p:txBody>
          <a:bodyPr vert="horz" wrap="square" lIns="0" tIns="12700" rIns="0" bIns="0" rtlCol="0">
            <a:spAutoFit/>
          </a:bodyPr>
          <a:lstStyle/>
          <a:p>
            <a:pPr marL="12700" marR="328295">
              <a:lnSpc>
                <a:spcPct val="100000"/>
              </a:lnSpc>
              <a:spcBef>
                <a:spcPts val="100"/>
              </a:spcBef>
            </a:pPr>
            <a:r>
              <a:rPr sz="2000" dirty="0">
                <a:latin typeface="Arial MT"/>
                <a:cs typeface="Arial MT"/>
              </a:rPr>
              <a:t>Can</a:t>
            </a:r>
            <a:r>
              <a:rPr sz="2000" spc="-20" dirty="0">
                <a:latin typeface="Arial MT"/>
                <a:cs typeface="Arial MT"/>
              </a:rPr>
              <a:t> </a:t>
            </a:r>
            <a:r>
              <a:rPr sz="2000" dirty="0">
                <a:latin typeface="Arial MT"/>
                <a:cs typeface="Arial MT"/>
              </a:rPr>
              <a:t>be</a:t>
            </a:r>
            <a:r>
              <a:rPr sz="2000" spc="-15" dirty="0">
                <a:latin typeface="Arial MT"/>
                <a:cs typeface="Arial MT"/>
              </a:rPr>
              <a:t> </a:t>
            </a:r>
            <a:r>
              <a:rPr sz="2000" dirty="0">
                <a:latin typeface="Arial MT"/>
                <a:cs typeface="Arial MT"/>
              </a:rPr>
              <a:t>used</a:t>
            </a:r>
            <a:r>
              <a:rPr sz="2000" spc="-15" dirty="0">
                <a:latin typeface="Arial MT"/>
                <a:cs typeface="Arial MT"/>
              </a:rPr>
              <a:t> </a:t>
            </a:r>
            <a:r>
              <a:rPr sz="2000" dirty="0">
                <a:latin typeface="Arial MT"/>
                <a:cs typeface="Arial MT"/>
              </a:rPr>
              <a:t>on</a:t>
            </a:r>
            <a:r>
              <a:rPr sz="2000" spc="-20" dirty="0">
                <a:latin typeface="Arial MT"/>
                <a:cs typeface="Arial MT"/>
              </a:rPr>
              <a:t> </a:t>
            </a:r>
            <a:r>
              <a:rPr sz="2000" spc="-5" dirty="0">
                <a:latin typeface="Arial MT"/>
                <a:cs typeface="Arial MT"/>
              </a:rPr>
              <a:t>both</a:t>
            </a:r>
            <a:r>
              <a:rPr sz="2000" spc="-15" dirty="0">
                <a:latin typeface="Arial MT"/>
                <a:cs typeface="Arial MT"/>
              </a:rPr>
              <a:t> </a:t>
            </a:r>
            <a:r>
              <a:rPr sz="2000" b="1" spc="-5" dirty="0">
                <a:latin typeface="Arial"/>
                <a:cs typeface="Arial"/>
              </a:rPr>
              <a:t>unconscious</a:t>
            </a:r>
            <a:r>
              <a:rPr sz="2000" b="1" spc="-15" dirty="0">
                <a:latin typeface="Arial"/>
                <a:cs typeface="Arial"/>
              </a:rPr>
              <a:t> </a:t>
            </a:r>
            <a:r>
              <a:rPr sz="2000" dirty="0">
                <a:latin typeface="Arial MT"/>
                <a:cs typeface="Arial MT"/>
              </a:rPr>
              <a:t>or </a:t>
            </a:r>
            <a:r>
              <a:rPr sz="2000" spc="-540" dirty="0">
                <a:latin typeface="Arial MT"/>
                <a:cs typeface="Arial MT"/>
              </a:rPr>
              <a:t> </a:t>
            </a:r>
            <a:r>
              <a:rPr sz="2000" b="1" spc="-5" dirty="0">
                <a:latin typeface="Arial"/>
                <a:cs typeface="Arial"/>
              </a:rPr>
              <a:t>semiconscious </a:t>
            </a:r>
            <a:r>
              <a:rPr sz="2000" dirty="0">
                <a:latin typeface="Arial MT"/>
                <a:cs typeface="Arial MT"/>
              </a:rPr>
              <a:t>casualties with </a:t>
            </a:r>
            <a:r>
              <a:rPr sz="2000" b="1" spc="5" dirty="0">
                <a:latin typeface="Arial"/>
                <a:cs typeface="Arial"/>
              </a:rPr>
              <a:t>NO </a:t>
            </a:r>
            <a:r>
              <a:rPr sz="2000" b="1" spc="10" dirty="0">
                <a:latin typeface="Arial"/>
                <a:cs typeface="Arial"/>
              </a:rPr>
              <a:t> </a:t>
            </a:r>
            <a:r>
              <a:rPr sz="2000" dirty="0">
                <a:latin typeface="Arial MT"/>
                <a:cs typeface="Arial MT"/>
              </a:rPr>
              <a:t>airway </a:t>
            </a:r>
            <a:r>
              <a:rPr sz="2000" spc="-5" dirty="0">
                <a:latin typeface="Arial MT"/>
                <a:cs typeface="Arial MT"/>
              </a:rPr>
              <a:t>obstruction to </a:t>
            </a:r>
            <a:r>
              <a:rPr sz="2000" dirty="0">
                <a:latin typeface="Arial MT"/>
                <a:cs typeface="Arial MT"/>
              </a:rPr>
              <a:t>help </a:t>
            </a:r>
            <a:r>
              <a:rPr sz="2000" b="1" dirty="0">
                <a:solidFill>
                  <a:srgbClr val="BC8642"/>
                </a:solidFill>
                <a:latin typeface="Arial"/>
                <a:cs typeface="Arial"/>
              </a:rPr>
              <a:t>open and </a:t>
            </a:r>
            <a:r>
              <a:rPr sz="2000" b="1" spc="5" dirty="0">
                <a:solidFill>
                  <a:srgbClr val="BC8642"/>
                </a:solidFill>
                <a:latin typeface="Arial"/>
                <a:cs typeface="Arial"/>
              </a:rPr>
              <a:t> </a:t>
            </a:r>
            <a:r>
              <a:rPr sz="2000" b="1" spc="-5" dirty="0">
                <a:solidFill>
                  <a:srgbClr val="BC8642"/>
                </a:solidFill>
                <a:latin typeface="Arial"/>
                <a:cs typeface="Arial"/>
              </a:rPr>
              <a:t>maintain</a:t>
            </a:r>
            <a:r>
              <a:rPr sz="2000" b="1" spc="-10" dirty="0">
                <a:solidFill>
                  <a:srgbClr val="BC8642"/>
                </a:solidFill>
                <a:latin typeface="Arial"/>
                <a:cs typeface="Arial"/>
              </a:rPr>
              <a:t> </a:t>
            </a:r>
            <a:r>
              <a:rPr sz="2000" b="1" dirty="0">
                <a:solidFill>
                  <a:srgbClr val="BC8642"/>
                </a:solidFill>
                <a:latin typeface="Arial"/>
                <a:cs typeface="Arial"/>
              </a:rPr>
              <a:t>an</a:t>
            </a:r>
            <a:r>
              <a:rPr sz="2000" b="1" spc="-10" dirty="0">
                <a:solidFill>
                  <a:srgbClr val="BC8642"/>
                </a:solidFill>
                <a:latin typeface="Arial"/>
                <a:cs typeface="Arial"/>
              </a:rPr>
              <a:t> </a:t>
            </a:r>
            <a:r>
              <a:rPr sz="2000" b="1" dirty="0">
                <a:solidFill>
                  <a:srgbClr val="BC8642"/>
                </a:solidFill>
                <a:latin typeface="Arial"/>
                <a:cs typeface="Arial"/>
              </a:rPr>
              <a:t>open</a:t>
            </a:r>
            <a:r>
              <a:rPr sz="2000" b="1" spc="-10" dirty="0">
                <a:solidFill>
                  <a:srgbClr val="BC8642"/>
                </a:solidFill>
                <a:latin typeface="Arial"/>
                <a:cs typeface="Arial"/>
              </a:rPr>
              <a:t> </a:t>
            </a:r>
            <a:r>
              <a:rPr sz="2000" b="1" spc="-5" dirty="0">
                <a:solidFill>
                  <a:srgbClr val="BC8642"/>
                </a:solidFill>
                <a:latin typeface="Arial"/>
                <a:cs typeface="Arial"/>
              </a:rPr>
              <a:t>airway</a:t>
            </a:r>
            <a:endParaRPr sz="2000">
              <a:latin typeface="Arial"/>
              <a:cs typeface="Arial"/>
            </a:endParaRPr>
          </a:p>
          <a:p>
            <a:pPr marL="12700" marR="5080">
              <a:lnSpc>
                <a:spcPct val="100000"/>
              </a:lnSpc>
              <a:spcBef>
                <a:spcPts val="1200"/>
              </a:spcBef>
            </a:pPr>
            <a:r>
              <a:rPr sz="2000" spc="-5" dirty="0">
                <a:latin typeface="Arial MT"/>
                <a:cs typeface="Arial MT"/>
              </a:rPr>
              <a:t>Better tolerated than </a:t>
            </a:r>
            <a:r>
              <a:rPr sz="2000" dirty="0">
                <a:latin typeface="Arial MT"/>
                <a:cs typeface="Arial MT"/>
              </a:rPr>
              <a:t>an </a:t>
            </a:r>
            <a:r>
              <a:rPr sz="2000" spc="-5" dirty="0">
                <a:latin typeface="Arial MT"/>
                <a:cs typeface="Arial MT"/>
              </a:rPr>
              <a:t>oropharyngeal </a:t>
            </a:r>
            <a:r>
              <a:rPr sz="2000" dirty="0">
                <a:latin typeface="Arial MT"/>
                <a:cs typeface="Arial MT"/>
              </a:rPr>
              <a:t> airway</a:t>
            </a:r>
            <a:r>
              <a:rPr sz="2000" spc="-15" dirty="0">
                <a:latin typeface="Arial MT"/>
                <a:cs typeface="Arial MT"/>
              </a:rPr>
              <a:t> </a:t>
            </a:r>
            <a:r>
              <a:rPr sz="2000" dirty="0">
                <a:latin typeface="Arial MT"/>
                <a:cs typeface="Arial MT"/>
              </a:rPr>
              <a:t>(less</a:t>
            </a:r>
            <a:r>
              <a:rPr sz="2000" spc="-15" dirty="0">
                <a:latin typeface="Arial MT"/>
                <a:cs typeface="Arial MT"/>
              </a:rPr>
              <a:t> </a:t>
            </a:r>
            <a:r>
              <a:rPr sz="2000" dirty="0">
                <a:latin typeface="Arial MT"/>
                <a:cs typeface="Arial MT"/>
              </a:rPr>
              <a:t>likely</a:t>
            </a:r>
            <a:r>
              <a:rPr sz="2000" spc="-15" dirty="0">
                <a:latin typeface="Arial MT"/>
                <a:cs typeface="Arial MT"/>
              </a:rPr>
              <a:t> </a:t>
            </a:r>
            <a:r>
              <a:rPr sz="2000" spc="-5" dirty="0">
                <a:latin typeface="Arial MT"/>
                <a:cs typeface="Arial MT"/>
              </a:rPr>
              <a:t>to</a:t>
            </a:r>
            <a:r>
              <a:rPr sz="2000" spc="-15" dirty="0">
                <a:latin typeface="Arial MT"/>
                <a:cs typeface="Arial MT"/>
              </a:rPr>
              <a:t> </a:t>
            </a:r>
            <a:r>
              <a:rPr sz="2000" spc="-5" dirty="0">
                <a:latin typeface="Arial MT"/>
                <a:cs typeface="Arial MT"/>
              </a:rPr>
              <a:t>stimulate</a:t>
            </a:r>
            <a:r>
              <a:rPr sz="2000" spc="-15" dirty="0">
                <a:latin typeface="Arial MT"/>
                <a:cs typeface="Arial MT"/>
              </a:rPr>
              <a:t> </a:t>
            </a:r>
            <a:r>
              <a:rPr sz="2000" dirty="0">
                <a:latin typeface="Arial MT"/>
                <a:cs typeface="Arial MT"/>
              </a:rPr>
              <a:t>gag</a:t>
            </a:r>
            <a:r>
              <a:rPr sz="2000" spc="-10" dirty="0">
                <a:latin typeface="Arial MT"/>
                <a:cs typeface="Arial MT"/>
              </a:rPr>
              <a:t> </a:t>
            </a:r>
            <a:r>
              <a:rPr sz="2000" spc="-5" dirty="0">
                <a:latin typeface="Arial MT"/>
                <a:cs typeface="Arial MT"/>
              </a:rPr>
              <a:t>reflex)</a:t>
            </a:r>
            <a:endParaRPr sz="2000">
              <a:latin typeface="Arial MT"/>
              <a:cs typeface="Arial MT"/>
            </a:endParaRPr>
          </a:p>
          <a:p>
            <a:pPr marL="12700">
              <a:lnSpc>
                <a:spcPct val="100000"/>
              </a:lnSpc>
              <a:spcBef>
                <a:spcPts val="1200"/>
              </a:spcBef>
            </a:pPr>
            <a:r>
              <a:rPr sz="2000" b="1" spc="-5" dirty="0">
                <a:latin typeface="Arial"/>
                <a:cs typeface="Arial"/>
              </a:rPr>
              <a:t>Lubricate</a:t>
            </a:r>
            <a:r>
              <a:rPr sz="2000" b="1" spc="-20" dirty="0">
                <a:latin typeface="Arial"/>
                <a:cs typeface="Arial"/>
              </a:rPr>
              <a:t> </a:t>
            </a:r>
            <a:r>
              <a:rPr sz="2000" spc="-5" dirty="0">
                <a:latin typeface="Arial MT"/>
                <a:cs typeface="Arial MT"/>
              </a:rPr>
              <a:t>before</a:t>
            </a:r>
            <a:r>
              <a:rPr sz="2000" spc="-15" dirty="0">
                <a:latin typeface="Arial MT"/>
                <a:cs typeface="Arial MT"/>
              </a:rPr>
              <a:t> </a:t>
            </a:r>
            <a:r>
              <a:rPr sz="2000" spc="-5" dirty="0">
                <a:latin typeface="Arial MT"/>
                <a:cs typeface="Arial MT"/>
              </a:rPr>
              <a:t>inserting</a:t>
            </a:r>
            <a:endParaRPr sz="2000">
              <a:latin typeface="Arial MT"/>
              <a:cs typeface="Arial MT"/>
            </a:endParaRPr>
          </a:p>
          <a:p>
            <a:pPr marL="12700" marR="152400">
              <a:lnSpc>
                <a:spcPct val="100000"/>
              </a:lnSpc>
              <a:spcBef>
                <a:spcPts val="1200"/>
              </a:spcBef>
            </a:pPr>
            <a:r>
              <a:rPr sz="2000" b="1" spc="-5" dirty="0">
                <a:latin typeface="Arial"/>
                <a:cs typeface="Arial"/>
              </a:rPr>
              <a:t>Insert at 90-degree </a:t>
            </a:r>
            <a:r>
              <a:rPr sz="2000" dirty="0">
                <a:latin typeface="Arial MT"/>
                <a:cs typeface="Arial MT"/>
              </a:rPr>
              <a:t>angle </a:t>
            </a:r>
            <a:r>
              <a:rPr sz="2000" spc="-5" dirty="0">
                <a:latin typeface="Arial MT"/>
                <a:cs typeface="Arial MT"/>
              </a:rPr>
              <a:t>to the face, </a:t>
            </a:r>
            <a:r>
              <a:rPr sz="2000" dirty="0">
                <a:latin typeface="Arial MT"/>
                <a:cs typeface="Arial MT"/>
              </a:rPr>
              <a:t> </a:t>
            </a:r>
            <a:r>
              <a:rPr sz="2000" spc="-5" dirty="0">
                <a:latin typeface="Arial MT"/>
                <a:cs typeface="Arial MT"/>
              </a:rPr>
              <a:t>NOT</a:t>
            </a:r>
            <a:r>
              <a:rPr sz="2000" spc="-50" dirty="0">
                <a:latin typeface="Arial MT"/>
                <a:cs typeface="Arial MT"/>
              </a:rPr>
              <a:t> </a:t>
            </a:r>
            <a:r>
              <a:rPr sz="2000" dirty="0">
                <a:latin typeface="Arial MT"/>
                <a:cs typeface="Arial MT"/>
              </a:rPr>
              <a:t>along</a:t>
            </a:r>
            <a:r>
              <a:rPr sz="2000" spc="-15" dirty="0">
                <a:latin typeface="Arial MT"/>
                <a:cs typeface="Arial MT"/>
              </a:rPr>
              <a:t> </a:t>
            </a:r>
            <a:r>
              <a:rPr sz="2000" spc="-5" dirty="0">
                <a:latin typeface="Arial MT"/>
                <a:cs typeface="Arial MT"/>
              </a:rPr>
              <a:t>the</a:t>
            </a:r>
            <a:r>
              <a:rPr sz="2000" spc="-15" dirty="0">
                <a:latin typeface="Arial MT"/>
                <a:cs typeface="Arial MT"/>
              </a:rPr>
              <a:t> </a:t>
            </a:r>
            <a:r>
              <a:rPr sz="2000" dirty="0">
                <a:latin typeface="Arial MT"/>
                <a:cs typeface="Arial MT"/>
              </a:rPr>
              <a:t>axis</a:t>
            </a:r>
            <a:r>
              <a:rPr sz="2000" spc="-20" dirty="0">
                <a:latin typeface="Arial MT"/>
                <a:cs typeface="Arial MT"/>
              </a:rPr>
              <a:t> </a:t>
            </a:r>
            <a:r>
              <a:rPr sz="2000" dirty="0">
                <a:latin typeface="Arial MT"/>
                <a:cs typeface="Arial MT"/>
              </a:rPr>
              <a:t>of</a:t>
            </a:r>
            <a:r>
              <a:rPr sz="2000" spc="-20" dirty="0">
                <a:latin typeface="Arial MT"/>
                <a:cs typeface="Arial MT"/>
              </a:rPr>
              <a:t> </a:t>
            </a:r>
            <a:r>
              <a:rPr sz="2000" spc="-5" dirty="0">
                <a:latin typeface="Arial MT"/>
                <a:cs typeface="Arial MT"/>
              </a:rPr>
              <a:t>the</a:t>
            </a:r>
            <a:r>
              <a:rPr sz="2000" spc="-15" dirty="0">
                <a:latin typeface="Arial MT"/>
                <a:cs typeface="Arial MT"/>
              </a:rPr>
              <a:t> </a:t>
            </a:r>
            <a:r>
              <a:rPr sz="2000" spc="-5" dirty="0">
                <a:latin typeface="Arial MT"/>
                <a:cs typeface="Arial MT"/>
              </a:rPr>
              <a:t>external </a:t>
            </a:r>
            <a:r>
              <a:rPr sz="2000" dirty="0">
                <a:latin typeface="Arial MT"/>
                <a:cs typeface="Arial MT"/>
              </a:rPr>
              <a:t>nose</a:t>
            </a:r>
            <a:endParaRPr sz="2000">
              <a:latin typeface="Arial MT"/>
              <a:cs typeface="Arial MT"/>
            </a:endParaRPr>
          </a:p>
          <a:p>
            <a:pPr marL="12700">
              <a:lnSpc>
                <a:spcPct val="100000"/>
              </a:lnSpc>
              <a:spcBef>
                <a:spcPts val="1200"/>
              </a:spcBef>
            </a:pPr>
            <a:r>
              <a:rPr sz="2000" b="1" spc="-40" dirty="0">
                <a:latin typeface="Arial"/>
                <a:cs typeface="Arial"/>
              </a:rPr>
              <a:t>Tape</a:t>
            </a:r>
            <a:r>
              <a:rPr sz="2000" b="1" spc="-15" dirty="0">
                <a:latin typeface="Arial"/>
                <a:cs typeface="Arial"/>
              </a:rPr>
              <a:t> </a:t>
            </a:r>
            <a:r>
              <a:rPr sz="2000" b="1" spc="-5" dirty="0">
                <a:latin typeface="Arial"/>
                <a:cs typeface="Arial"/>
              </a:rPr>
              <a:t>it</a:t>
            </a:r>
            <a:r>
              <a:rPr sz="2000" b="1" spc="-20" dirty="0">
                <a:latin typeface="Arial"/>
                <a:cs typeface="Arial"/>
              </a:rPr>
              <a:t> </a:t>
            </a:r>
            <a:r>
              <a:rPr sz="2000" dirty="0">
                <a:latin typeface="Arial MT"/>
                <a:cs typeface="Arial MT"/>
              </a:rPr>
              <a:t>in</a:t>
            </a:r>
            <a:r>
              <a:rPr sz="2000" spc="-15" dirty="0">
                <a:latin typeface="Arial MT"/>
                <a:cs typeface="Arial MT"/>
              </a:rPr>
              <a:t> </a:t>
            </a:r>
            <a:r>
              <a:rPr sz="2000" dirty="0">
                <a:latin typeface="Arial MT"/>
                <a:cs typeface="Arial MT"/>
              </a:rPr>
              <a:t>place</a:t>
            </a:r>
            <a:r>
              <a:rPr sz="2000" spc="-15" dirty="0">
                <a:latin typeface="Arial MT"/>
                <a:cs typeface="Arial MT"/>
              </a:rPr>
              <a:t> </a:t>
            </a:r>
            <a:r>
              <a:rPr sz="2000" spc="-5" dirty="0">
                <a:latin typeface="Arial MT"/>
                <a:cs typeface="Arial MT"/>
              </a:rPr>
              <a:t>after</a:t>
            </a:r>
            <a:r>
              <a:rPr sz="2000" spc="-15" dirty="0">
                <a:latin typeface="Arial MT"/>
                <a:cs typeface="Arial MT"/>
              </a:rPr>
              <a:t> </a:t>
            </a:r>
            <a:r>
              <a:rPr sz="2000" spc="-5" dirty="0">
                <a:latin typeface="Arial MT"/>
                <a:cs typeface="Arial MT"/>
              </a:rPr>
              <a:t>insertion</a:t>
            </a:r>
            <a:endParaRPr sz="2000">
              <a:latin typeface="Arial MT"/>
              <a:cs typeface="Arial MT"/>
            </a:endParaRPr>
          </a:p>
        </p:txBody>
      </p:sp>
      <p:grpSp>
        <p:nvGrpSpPr>
          <p:cNvPr id="6" name="object 6"/>
          <p:cNvGrpSpPr/>
          <p:nvPr/>
        </p:nvGrpSpPr>
        <p:grpSpPr>
          <a:xfrm>
            <a:off x="5908751" y="1231391"/>
            <a:ext cx="5657215" cy="4459605"/>
            <a:chOff x="5908751" y="1231391"/>
            <a:chExt cx="5657215" cy="4459605"/>
          </a:xfrm>
        </p:grpSpPr>
        <p:pic>
          <p:nvPicPr>
            <p:cNvPr id="7" name="object 7"/>
            <p:cNvPicPr/>
            <p:nvPr/>
          </p:nvPicPr>
          <p:blipFill>
            <a:blip r:embed="rId4" cstate="print"/>
            <a:stretch>
              <a:fillRect/>
            </a:stretch>
          </p:blipFill>
          <p:spPr>
            <a:xfrm>
              <a:off x="6089904" y="1231391"/>
              <a:ext cx="4096511" cy="2395727"/>
            </a:xfrm>
            <a:prstGeom prst="rect">
              <a:avLst/>
            </a:prstGeom>
          </p:spPr>
        </p:pic>
        <p:pic>
          <p:nvPicPr>
            <p:cNvPr id="8" name="object 8"/>
            <p:cNvPicPr/>
            <p:nvPr/>
          </p:nvPicPr>
          <p:blipFill>
            <a:blip r:embed="rId5" cstate="print"/>
            <a:stretch>
              <a:fillRect/>
            </a:stretch>
          </p:blipFill>
          <p:spPr>
            <a:xfrm>
              <a:off x="6283248" y="1424965"/>
              <a:ext cx="3510013" cy="1810512"/>
            </a:xfrm>
            <a:prstGeom prst="rect">
              <a:avLst/>
            </a:prstGeom>
          </p:spPr>
        </p:pic>
        <p:sp>
          <p:nvSpPr>
            <p:cNvPr id="9" name="object 9"/>
            <p:cNvSpPr/>
            <p:nvPr/>
          </p:nvSpPr>
          <p:spPr>
            <a:xfrm>
              <a:off x="5908751" y="4664328"/>
              <a:ext cx="5657215" cy="1026160"/>
            </a:xfrm>
            <a:custGeom>
              <a:avLst/>
              <a:gdLst/>
              <a:ahLst/>
              <a:cxnLst/>
              <a:rect l="l" t="t" r="r" b="b"/>
              <a:pathLst>
                <a:path w="5657215" h="1026160">
                  <a:moveTo>
                    <a:pt x="5539282" y="0"/>
                  </a:moveTo>
                  <a:lnTo>
                    <a:pt x="117805" y="0"/>
                  </a:lnTo>
                  <a:lnTo>
                    <a:pt x="71950" y="9257"/>
                  </a:lnTo>
                  <a:lnTo>
                    <a:pt x="34504" y="34502"/>
                  </a:lnTo>
                  <a:lnTo>
                    <a:pt x="9257" y="71944"/>
                  </a:lnTo>
                  <a:lnTo>
                    <a:pt x="0" y="117792"/>
                  </a:lnTo>
                  <a:lnTo>
                    <a:pt x="0" y="908253"/>
                  </a:lnTo>
                  <a:lnTo>
                    <a:pt x="9257" y="954105"/>
                  </a:lnTo>
                  <a:lnTo>
                    <a:pt x="34504" y="991549"/>
                  </a:lnTo>
                  <a:lnTo>
                    <a:pt x="71950" y="1016794"/>
                  </a:lnTo>
                  <a:lnTo>
                    <a:pt x="117805" y="1026052"/>
                  </a:lnTo>
                  <a:lnTo>
                    <a:pt x="5539282" y="1026052"/>
                  </a:lnTo>
                  <a:lnTo>
                    <a:pt x="5585137" y="1016794"/>
                  </a:lnTo>
                  <a:lnTo>
                    <a:pt x="5622583" y="991549"/>
                  </a:lnTo>
                  <a:lnTo>
                    <a:pt x="5647830" y="954105"/>
                  </a:lnTo>
                  <a:lnTo>
                    <a:pt x="5657088" y="908253"/>
                  </a:lnTo>
                  <a:lnTo>
                    <a:pt x="5657088" y="117792"/>
                  </a:lnTo>
                  <a:lnTo>
                    <a:pt x="5647830" y="71944"/>
                  </a:lnTo>
                  <a:lnTo>
                    <a:pt x="5622583" y="34502"/>
                  </a:lnTo>
                  <a:lnTo>
                    <a:pt x="5585137" y="9257"/>
                  </a:lnTo>
                  <a:lnTo>
                    <a:pt x="5539282" y="0"/>
                  </a:lnTo>
                  <a:close/>
                </a:path>
              </a:pathLst>
            </a:custGeom>
            <a:solidFill>
              <a:srgbClr val="FFF4D2"/>
            </a:solidFill>
          </p:spPr>
          <p:txBody>
            <a:bodyPr wrap="square" lIns="0" tIns="0" rIns="0" bIns="0" rtlCol="0"/>
            <a:lstStyle/>
            <a:p>
              <a:endParaRPr/>
            </a:p>
          </p:txBody>
        </p:sp>
      </p:grpSp>
      <p:sp>
        <p:nvSpPr>
          <p:cNvPr id="10" name="object 10"/>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11" name="object 11"/>
          <p:cNvSpPr txBox="1"/>
          <p:nvPr/>
        </p:nvSpPr>
        <p:spPr>
          <a:xfrm>
            <a:off x="4978996" y="6039613"/>
            <a:ext cx="2494280" cy="513080"/>
          </a:xfrm>
          <a:prstGeom prst="rect">
            <a:avLst/>
          </a:prstGeom>
        </p:spPr>
        <p:txBody>
          <a:bodyPr vert="horz" wrap="square" lIns="0" tIns="12700" rIns="0" bIns="0" rtlCol="0">
            <a:spAutoFit/>
          </a:bodyPr>
          <a:lstStyle/>
          <a:p>
            <a:pPr marL="12700">
              <a:lnSpc>
                <a:spcPct val="100000"/>
              </a:lnSpc>
              <a:spcBef>
                <a:spcPts val="100"/>
              </a:spcBef>
              <a:tabLst>
                <a:tab pos="659765" algn="l"/>
                <a:tab pos="1267460" algn="l"/>
              </a:tabLst>
            </a:pPr>
            <a:r>
              <a:rPr sz="4800" baseline="-1736" dirty="0">
                <a:solidFill>
                  <a:srgbClr val="2E3334"/>
                </a:solidFill>
                <a:latin typeface="Arial Black"/>
                <a:cs typeface="Arial Black"/>
              </a:rPr>
              <a:t>M	</a:t>
            </a:r>
            <a:r>
              <a:rPr sz="3200" dirty="0">
                <a:solidFill>
                  <a:srgbClr val="FFFFFF"/>
                </a:solidFill>
                <a:latin typeface="Arial Black"/>
                <a:cs typeface="Arial Black"/>
              </a:rPr>
              <a:t>A	</a:t>
            </a: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12" name="object 12"/>
          <p:cNvSpPr txBox="1"/>
          <p:nvPr/>
        </p:nvSpPr>
        <p:spPr>
          <a:xfrm>
            <a:off x="6819582" y="4819395"/>
            <a:ext cx="4499610" cy="699135"/>
          </a:xfrm>
          <a:prstGeom prst="rect">
            <a:avLst/>
          </a:prstGeom>
        </p:spPr>
        <p:txBody>
          <a:bodyPr vert="horz" wrap="square" lIns="0" tIns="41275" rIns="0" bIns="0" rtlCol="0">
            <a:spAutoFit/>
          </a:bodyPr>
          <a:lstStyle/>
          <a:p>
            <a:pPr marL="12700" marR="5080" algn="just">
              <a:lnSpc>
                <a:spcPct val="88100"/>
              </a:lnSpc>
              <a:spcBef>
                <a:spcPts val="325"/>
              </a:spcBef>
            </a:pPr>
            <a:r>
              <a:rPr sz="1600" b="1" spc="-10" dirty="0">
                <a:latin typeface="Arial"/>
                <a:cs typeface="Arial"/>
              </a:rPr>
              <a:t>D</a:t>
            </a:r>
            <a:r>
              <a:rPr sz="1600" b="1" dirty="0">
                <a:latin typeface="Arial"/>
                <a:cs typeface="Arial"/>
              </a:rPr>
              <a:t>O</a:t>
            </a:r>
            <a:r>
              <a:rPr sz="1600" b="1" spc="10" dirty="0">
                <a:latin typeface="Arial"/>
                <a:cs typeface="Arial"/>
              </a:rPr>
              <a:t> </a:t>
            </a:r>
            <a:r>
              <a:rPr sz="1600" b="1" spc="-10" dirty="0">
                <a:latin typeface="Arial"/>
                <a:cs typeface="Arial"/>
              </a:rPr>
              <a:t>N</a:t>
            </a:r>
            <a:r>
              <a:rPr sz="1600" b="1" spc="5" dirty="0">
                <a:latin typeface="Arial"/>
                <a:cs typeface="Arial"/>
              </a:rPr>
              <a:t>O</a:t>
            </a:r>
            <a:r>
              <a:rPr sz="1600" b="1" dirty="0">
                <a:latin typeface="Arial"/>
                <a:cs typeface="Arial"/>
              </a:rPr>
              <a:t>T </a:t>
            </a:r>
            <a:r>
              <a:rPr sz="1600" spc="-5" dirty="0">
                <a:latin typeface="Arial MT"/>
                <a:cs typeface="Arial MT"/>
              </a:rPr>
              <a:t>a</a:t>
            </a:r>
            <a:r>
              <a:rPr sz="1600" spc="5" dirty="0">
                <a:latin typeface="Arial MT"/>
                <a:cs typeface="Arial MT"/>
              </a:rPr>
              <a:t>tt</a:t>
            </a:r>
            <a:r>
              <a:rPr sz="1600" spc="-5" dirty="0">
                <a:latin typeface="Arial MT"/>
                <a:cs typeface="Arial MT"/>
              </a:rPr>
              <a:t>e</a:t>
            </a:r>
            <a:r>
              <a:rPr sz="1600" dirty="0">
                <a:latin typeface="Arial MT"/>
                <a:cs typeface="Arial MT"/>
              </a:rPr>
              <a:t>m</a:t>
            </a:r>
            <a:r>
              <a:rPr sz="1600" spc="-5" dirty="0">
                <a:latin typeface="Arial MT"/>
                <a:cs typeface="Arial MT"/>
              </a:rPr>
              <a:t>p</a:t>
            </a:r>
            <a:r>
              <a:rPr sz="1600" dirty="0">
                <a:latin typeface="Arial MT"/>
                <a:cs typeface="Arial MT"/>
              </a:rPr>
              <a:t>t</a:t>
            </a:r>
            <a:r>
              <a:rPr sz="1600" spc="10" dirty="0">
                <a:latin typeface="Arial MT"/>
                <a:cs typeface="Arial MT"/>
              </a:rPr>
              <a:t> </a:t>
            </a:r>
            <a:r>
              <a:rPr sz="1600" spc="5" dirty="0">
                <a:latin typeface="Arial MT"/>
                <a:cs typeface="Arial MT"/>
              </a:rPr>
              <a:t>t</a:t>
            </a:r>
            <a:r>
              <a:rPr sz="1600" dirty="0">
                <a:latin typeface="Arial MT"/>
                <a:cs typeface="Arial MT"/>
              </a:rPr>
              <a:t>o </a:t>
            </a:r>
            <a:r>
              <a:rPr sz="1600" spc="-10" dirty="0">
                <a:latin typeface="Arial MT"/>
                <a:cs typeface="Arial MT"/>
              </a:rPr>
              <a:t>i</a:t>
            </a:r>
            <a:r>
              <a:rPr sz="1600" spc="-5" dirty="0">
                <a:latin typeface="Arial MT"/>
                <a:cs typeface="Arial MT"/>
              </a:rPr>
              <a:t>n</a:t>
            </a:r>
            <a:r>
              <a:rPr sz="1600" dirty="0">
                <a:latin typeface="Arial MT"/>
                <a:cs typeface="Arial MT"/>
              </a:rPr>
              <a:t>s</a:t>
            </a:r>
            <a:r>
              <a:rPr sz="1600" spc="-5" dirty="0">
                <a:latin typeface="Arial MT"/>
                <a:cs typeface="Arial MT"/>
              </a:rPr>
              <a:t>e</a:t>
            </a:r>
            <a:r>
              <a:rPr sz="1600" dirty="0">
                <a:latin typeface="Arial MT"/>
                <a:cs typeface="Arial MT"/>
              </a:rPr>
              <a:t>rt</a:t>
            </a:r>
            <a:r>
              <a:rPr sz="1600" spc="10" dirty="0">
                <a:latin typeface="Arial MT"/>
                <a:cs typeface="Arial MT"/>
              </a:rPr>
              <a:t> </a:t>
            </a:r>
            <a:r>
              <a:rPr sz="1600" spc="-5" dirty="0">
                <a:latin typeface="Arial MT"/>
                <a:cs typeface="Arial MT"/>
              </a:rPr>
              <a:t>a</a:t>
            </a:r>
            <a:r>
              <a:rPr sz="1600" dirty="0">
                <a:latin typeface="Arial MT"/>
                <a:cs typeface="Arial MT"/>
              </a:rPr>
              <a:t>n </a:t>
            </a:r>
            <a:r>
              <a:rPr sz="1600" spc="-10" dirty="0">
                <a:latin typeface="Arial MT"/>
                <a:cs typeface="Arial MT"/>
              </a:rPr>
              <a:t>N</a:t>
            </a:r>
            <a:r>
              <a:rPr sz="1600" spc="-125" dirty="0">
                <a:latin typeface="Arial MT"/>
                <a:cs typeface="Arial MT"/>
              </a:rPr>
              <a:t>P</a:t>
            </a:r>
            <a:r>
              <a:rPr sz="1600" dirty="0">
                <a:latin typeface="Arial MT"/>
                <a:cs typeface="Arial MT"/>
              </a:rPr>
              <a:t>A</a:t>
            </a:r>
            <a:r>
              <a:rPr sz="1600" spc="-90" dirty="0">
                <a:latin typeface="Arial MT"/>
                <a:cs typeface="Arial MT"/>
              </a:rPr>
              <a:t> </a:t>
            </a:r>
            <a:r>
              <a:rPr sz="1600" spc="-10" dirty="0">
                <a:latin typeface="Arial MT"/>
                <a:cs typeface="Arial MT"/>
              </a:rPr>
              <a:t>i</a:t>
            </a:r>
            <a:r>
              <a:rPr sz="1600" dirty="0">
                <a:latin typeface="Arial MT"/>
                <a:cs typeface="Arial MT"/>
              </a:rPr>
              <a:t>f</a:t>
            </a:r>
            <a:r>
              <a:rPr sz="1600" spc="10" dirty="0">
                <a:latin typeface="Arial MT"/>
                <a:cs typeface="Arial MT"/>
              </a:rPr>
              <a:t> </a:t>
            </a:r>
            <a:r>
              <a:rPr sz="1600" spc="5" dirty="0">
                <a:latin typeface="Arial MT"/>
                <a:cs typeface="Arial MT"/>
              </a:rPr>
              <a:t>t</a:t>
            </a:r>
            <a:r>
              <a:rPr sz="1600" spc="-5" dirty="0">
                <a:latin typeface="Arial MT"/>
                <a:cs typeface="Arial MT"/>
              </a:rPr>
              <a:t>he</a:t>
            </a:r>
            <a:r>
              <a:rPr sz="1600" dirty="0">
                <a:latin typeface="Arial MT"/>
                <a:cs typeface="Arial MT"/>
              </a:rPr>
              <a:t>re </a:t>
            </a:r>
            <a:r>
              <a:rPr sz="1600" spc="-10" dirty="0">
                <a:latin typeface="Arial MT"/>
                <a:cs typeface="Arial MT"/>
              </a:rPr>
              <a:t>i</a:t>
            </a:r>
            <a:r>
              <a:rPr sz="1600" dirty="0">
                <a:latin typeface="Arial MT"/>
                <a:cs typeface="Arial MT"/>
              </a:rPr>
              <a:t>s</a:t>
            </a:r>
            <a:r>
              <a:rPr sz="1600" spc="5" dirty="0">
                <a:latin typeface="Arial MT"/>
                <a:cs typeface="Arial MT"/>
              </a:rPr>
              <a:t> </a:t>
            </a:r>
            <a:r>
              <a:rPr sz="1600" dirty="0">
                <a:latin typeface="Arial MT"/>
                <a:cs typeface="Arial MT"/>
              </a:rPr>
              <a:t>c</a:t>
            </a:r>
            <a:r>
              <a:rPr sz="1600" spc="-10" dirty="0">
                <a:latin typeface="Arial MT"/>
                <a:cs typeface="Arial MT"/>
              </a:rPr>
              <a:t>l</a:t>
            </a:r>
            <a:r>
              <a:rPr sz="1600" spc="-5" dirty="0">
                <a:latin typeface="Arial MT"/>
                <a:cs typeface="Arial MT"/>
              </a:rPr>
              <a:t>ea</a:t>
            </a:r>
            <a:r>
              <a:rPr sz="1600" dirty="0">
                <a:latin typeface="Arial MT"/>
                <a:cs typeface="Arial MT"/>
              </a:rPr>
              <a:t>r  </a:t>
            </a:r>
            <a:r>
              <a:rPr sz="1600" spc="-5" dirty="0">
                <a:latin typeface="Arial MT"/>
                <a:cs typeface="Arial MT"/>
              </a:rPr>
              <a:t>fluid coming </a:t>
            </a:r>
            <a:r>
              <a:rPr sz="1600" dirty="0">
                <a:latin typeface="Arial MT"/>
                <a:cs typeface="Arial MT"/>
              </a:rPr>
              <a:t>from </a:t>
            </a:r>
            <a:r>
              <a:rPr sz="1600" spc="-5" dirty="0">
                <a:latin typeface="Arial MT"/>
                <a:cs typeface="Arial MT"/>
              </a:rPr>
              <a:t>nose or ears, signs of inhalation </a:t>
            </a:r>
            <a:r>
              <a:rPr sz="1600" spc="-430" dirty="0">
                <a:latin typeface="Arial MT"/>
                <a:cs typeface="Arial MT"/>
              </a:rPr>
              <a:t> </a:t>
            </a:r>
            <a:r>
              <a:rPr sz="1600" spc="-5" dirty="0">
                <a:latin typeface="Arial MT"/>
                <a:cs typeface="Arial MT"/>
              </a:rPr>
              <a:t>burns,</a:t>
            </a:r>
            <a:r>
              <a:rPr sz="1600" spc="10" dirty="0">
                <a:latin typeface="Arial MT"/>
                <a:cs typeface="Arial MT"/>
              </a:rPr>
              <a:t> </a:t>
            </a:r>
            <a:r>
              <a:rPr sz="1600" spc="-5" dirty="0">
                <a:latin typeface="Arial MT"/>
                <a:cs typeface="Arial MT"/>
              </a:rPr>
              <a:t>or</a:t>
            </a:r>
            <a:r>
              <a:rPr sz="1600" spc="10" dirty="0">
                <a:latin typeface="Arial MT"/>
                <a:cs typeface="Arial MT"/>
              </a:rPr>
              <a:t> </a:t>
            </a:r>
            <a:r>
              <a:rPr sz="1600" spc="-5" dirty="0">
                <a:latin typeface="Arial MT"/>
                <a:cs typeface="Arial MT"/>
              </a:rPr>
              <a:t>moderate</a:t>
            </a:r>
            <a:r>
              <a:rPr sz="1600" dirty="0">
                <a:latin typeface="Arial MT"/>
                <a:cs typeface="Arial MT"/>
              </a:rPr>
              <a:t> to </a:t>
            </a:r>
            <a:r>
              <a:rPr sz="1600" spc="-5" dirty="0">
                <a:latin typeface="Arial MT"/>
                <a:cs typeface="Arial MT"/>
              </a:rPr>
              <a:t>severe</a:t>
            </a:r>
            <a:r>
              <a:rPr sz="1600" spc="5" dirty="0">
                <a:latin typeface="Arial MT"/>
                <a:cs typeface="Arial MT"/>
              </a:rPr>
              <a:t> </a:t>
            </a:r>
            <a:r>
              <a:rPr sz="1600" spc="-5" dirty="0">
                <a:latin typeface="Arial MT"/>
                <a:cs typeface="Arial MT"/>
              </a:rPr>
              <a:t>trauma</a:t>
            </a:r>
            <a:r>
              <a:rPr sz="1600" dirty="0">
                <a:latin typeface="Arial MT"/>
                <a:cs typeface="Arial MT"/>
              </a:rPr>
              <a:t> to the </a:t>
            </a:r>
            <a:r>
              <a:rPr sz="1600" spc="-5" dirty="0">
                <a:latin typeface="Arial MT"/>
                <a:cs typeface="Arial MT"/>
              </a:rPr>
              <a:t>nose</a:t>
            </a:r>
            <a:endParaRPr sz="1600">
              <a:latin typeface="Arial MT"/>
              <a:cs typeface="Arial MT"/>
            </a:endParaRPr>
          </a:p>
        </p:txBody>
      </p:sp>
      <p:grpSp>
        <p:nvGrpSpPr>
          <p:cNvPr id="13" name="object 13"/>
          <p:cNvGrpSpPr/>
          <p:nvPr/>
        </p:nvGrpSpPr>
        <p:grpSpPr>
          <a:xfrm>
            <a:off x="6091682" y="1712976"/>
            <a:ext cx="5792470" cy="3630295"/>
            <a:chOff x="6091682" y="1712976"/>
            <a:chExt cx="5792470" cy="3630295"/>
          </a:xfrm>
        </p:grpSpPr>
        <p:pic>
          <p:nvPicPr>
            <p:cNvPr id="14" name="object 14"/>
            <p:cNvPicPr/>
            <p:nvPr/>
          </p:nvPicPr>
          <p:blipFill>
            <a:blip r:embed="rId6" cstate="print"/>
            <a:stretch>
              <a:fillRect/>
            </a:stretch>
          </p:blipFill>
          <p:spPr>
            <a:xfrm>
              <a:off x="6091682" y="4834166"/>
              <a:ext cx="584466" cy="508838"/>
            </a:xfrm>
            <a:prstGeom prst="rect">
              <a:avLst/>
            </a:prstGeom>
          </p:spPr>
        </p:pic>
        <p:pic>
          <p:nvPicPr>
            <p:cNvPr id="15" name="object 15"/>
            <p:cNvPicPr/>
            <p:nvPr/>
          </p:nvPicPr>
          <p:blipFill>
            <a:blip r:embed="rId7" cstate="print"/>
            <a:stretch>
              <a:fillRect/>
            </a:stretch>
          </p:blipFill>
          <p:spPr>
            <a:xfrm>
              <a:off x="8287511" y="1712976"/>
              <a:ext cx="3596640" cy="3596640"/>
            </a:xfrm>
            <a:prstGeom prst="rect">
              <a:avLst/>
            </a:prstGeom>
          </p:spPr>
        </p:pic>
        <p:pic>
          <p:nvPicPr>
            <p:cNvPr id="16" name="object 16"/>
            <p:cNvPicPr/>
            <p:nvPr/>
          </p:nvPicPr>
          <p:blipFill>
            <a:blip r:embed="rId8" cstate="print"/>
            <a:stretch>
              <a:fillRect/>
            </a:stretch>
          </p:blipFill>
          <p:spPr>
            <a:xfrm>
              <a:off x="8483219" y="1907438"/>
              <a:ext cx="3008617" cy="3008617"/>
            </a:xfrm>
            <a:prstGeom prst="rect">
              <a:avLst/>
            </a:prstGeom>
          </p:spPr>
        </p:pic>
      </p:grpSp>
      <p:sp>
        <p:nvSpPr>
          <p:cNvPr id="17" name="object 17"/>
          <p:cNvSpPr/>
          <p:nvPr/>
        </p:nvSpPr>
        <p:spPr>
          <a:xfrm>
            <a:off x="885101" y="1923393"/>
            <a:ext cx="0" cy="1156335"/>
          </a:xfrm>
          <a:custGeom>
            <a:avLst/>
            <a:gdLst/>
            <a:ahLst/>
            <a:cxnLst/>
            <a:rect l="l" t="t" r="r" b="b"/>
            <a:pathLst>
              <a:path h="1156335">
                <a:moveTo>
                  <a:pt x="0" y="1156140"/>
                </a:moveTo>
                <a:lnTo>
                  <a:pt x="1" y="0"/>
                </a:lnTo>
              </a:path>
            </a:pathLst>
          </a:custGeom>
          <a:ln w="101600">
            <a:solidFill>
              <a:srgbClr val="CD9147"/>
            </a:solidFill>
          </a:ln>
        </p:spPr>
        <p:txBody>
          <a:bodyPr wrap="square" lIns="0" tIns="0" rIns="0" bIns="0" rtlCol="0"/>
          <a:lstStyle/>
          <a:p>
            <a:endParaRPr/>
          </a:p>
        </p:txBody>
      </p:sp>
      <p:sp>
        <p:nvSpPr>
          <p:cNvPr id="18" name="object 18"/>
          <p:cNvSpPr/>
          <p:nvPr/>
        </p:nvSpPr>
        <p:spPr>
          <a:xfrm>
            <a:off x="875864" y="4010411"/>
            <a:ext cx="0" cy="341630"/>
          </a:xfrm>
          <a:custGeom>
            <a:avLst/>
            <a:gdLst/>
            <a:ahLst/>
            <a:cxnLst/>
            <a:rect l="l" t="t" r="r" b="b"/>
            <a:pathLst>
              <a:path h="341629">
                <a:moveTo>
                  <a:pt x="0" y="341586"/>
                </a:moveTo>
                <a:lnTo>
                  <a:pt x="1" y="0"/>
                </a:lnTo>
              </a:path>
            </a:pathLst>
          </a:custGeom>
          <a:ln w="101600">
            <a:solidFill>
              <a:srgbClr val="CD9147"/>
            </a:solidFill>
          </a:ln>
        </p:spPr>
        <p:txBody>
          <a:bodyPr wrap="square" lIns="0" tIns="0" rIns="0" bIns="0" rtlCol="0"/>
          <a:lstStyle/>
          <a:p>
            <a:endParaRPr/>
          </a:p>
        </p:txBody>
      </p:sp>
      <p:sp>
        <p:nvSpPr>
          <p:cNvPr id="19" name="object 19"/>
          <p:cNvSpPr/>
          <p:nvPr/>
        </p:nvSpPr>
        <p:spPr>
          <a:xfrm>
            <a:off x="875864" y="4499137"/>
            <a:ext cx="0" cy="563880"/>
          </a:xfrm>
          <a:custGeom>
            <a:avLst/>
            <a:gdLst/>
            <a:ahLst/>
            <a:cxnLst/>
            <a:rect l="l" t="t" r="r" b="b"/>
            <a:pathLst>
              <a:path h="563879">
                <a:moveTo>
                  <a:pt x="0" y="563413"/>
                </a:moveTo>
                <a:lnTo>
                  <a:pt x="1" y="0"/>
                </a:lnTo>
              </a:path>
            </a:pathLst>
          </a:custGeom>
          <a:ln w="101600">
            <a:solidFill>
              <a:srgbClr val="CD9147"/>
            </a:solidFill>
          </a:ln>
        </p:spPr>
        <p:txBody>
          <a:bodyPr wrap="square" lIns="0" tIns="0" rIns="0" bIns="0" rtlCol="0"/>
          <a:lstStyle/>
          <a:p>
            <a:endParaRPr/>
          </a:p>
        </p:txBody>
      </p:sp>
      <p:sp>
        <p:nvSpPr>
          <p:cNvPr id="20" name="object 20"/>
          <p:cNvSpPr/>
          <p:nvPr/>
        </p:nvSpPr>
        <p:spPr>
          <a:xfrm>
            <a:off x="875864" y="5235796"/>
            <a:ext cx="0" cy="341630"/>
          </a:xfrm>
          <a:custGeom>
            <a:avLst/>
            <a:gdLst/>
            <a:ahLst/>
            <a:cxnLst/>
            <a:rect l="l" t="t" r="r" b="b"/>
            <a:pathLst>
              <a:path h="341629">
                <a:moveTo>
                  <a:pt x="0" y="341586"/>
                </a:moveTo>
                <a:lnTo>
                  <a:pt x="1" y="0"/>
                </a:lnTo>
              </a:path>
            </a:pathLst>
          </a:custGeom>
          <a:ln w="101600">
            <a:solidFill>
              <a:srgbClr val="CD9147"/>
            </a:solidFill>
          </a:ln>
        </p:spPr>
        <p:txBody>
          <a:bodyPr wrap="square" lIns="0" tIns="0" rIns="0" bIns="0" rtlCol="0"/>
          <a:lstStyle/>
          <a:p>
            <a:endParaRPr/>
          </a:p>
        </p:txBody>
      </p:sp>
      <p:sp>
        <p:nvSpPr>
          <p:cNvPr id="21" name="object 21"/>
          <p:cNvSpPr/>
          <p:nvPr/>
        </p:nvSpPr>
        <p:spPr>
          <a:xfrm>
            <a:off x="879980" y="3286185"/>
            <a:ext cx="0" cy="563880"/>
          </a:xfrm>
          <a:custGeom>
            <a:avLst/>
            <a:gdLst/>
            <a:ahLst/>
            <a:cxnLst/>
            <a:rect l="l" t="t" r="r" b="b"/>
            <a:pathLst>
              <a:path h="563879">
                <a:moveTo>
                  <a:pt x="0" y="563413"/>
                </a:moveTo>
                <a:lnTo>
                  <a:pt x="1" y="0"/>
                </a:lnTo>
              </a:path>
            </a:pathLst>
          </a:custGeom>
          <a:ln w="101600">
            <a:solidFill>
              <a:srgbClr val="CD9147"/>
            </a:solidFill>
          </a:ln>
        </p:spPr>
        <p:txBody>
          <a:bodyPr wrap="square" lIns="0" tIns="0" rIns="0" bIns="0" rtlCol="0"/>
          <a:lstStyle/>
          <a:p>
            <a:endParaRPr/>
          </a:p>
        </p:txBody>
      </p:sp>
      <p:sp>
        <p:nvSpPr>
          <p:cNvPr id="22" name="object 22"/>
          <p:cNvSpPr/>
          <p:nvPr/>
        </p:nvSpPr>
        <p:spPr>
          <a:xfrm>
            <a:off x="270878" y="6041985"/>
            <a:ext cx="3068320" cy="621030"/>
          </a:xfrm>
          <a:custGeom>
            <a:avLst/>
            <a:gdLst/>
            <a:ahLst/>
            <a:cxnLst/>
            <a:rect l="l" t="t" r="r" b="b"/>
            <a:pathLst>
              <a:path w="3068320" h="621029">
                <a:moveTo>
                  <a:pt x="2996831" y="0"/>
                </a:moveTo>
                <a:lnTo>
                  <a:pt x="71239" y="0"/>
                </a:lnTo>
                <a:lnTo>
                  <a:pt x="43509" y="5598"/>
                </a:lnTo>
                <a:lnTo>
                  <a:pt x="20865" y="20865"/>
                </a:lnTo>
                <a:lnTo>
                  <a:pt x="5598" y="43509"/>
                </a:lnTo>
                <a:lnTo>
                  <a:pt x="0" y="71239"/>
                </a:lnTo>
                <a:lnTo>
                  <a:pt x="0" y="549268"/>
                </a:lnTo>
                <a:lnTo>
                  <a:pt x="5598" y="576998"/>
                </a:lnTo>
                <a:lnTo>
                  <a:pt x="20865" y="599642"/>
                </a:lnTo>
                <a:lnTo>
                  <a:pt x="43509" y="614909"/>
                </a:lnTo>
                <a:lnTo>
                  <a:pt x="71239" y="620508"/>
                </a:lnTo>
                <a:lnTo>
                  <a:pt x="2996831" y="620508"/>
                </a:lnTo>
                <a:lnTo>
                  <a:pt x="3024560" y="614909"/>
                </a:lnTo>
                <a:lnTo>
                  <a:pt x="3047203" y="599642"/>
                </a:lnTo>
                <a:lnTo>
                  <a:pt x="3062468" y="576998"/>
                </a:lnTo>
                <a:lnTo>
                  <a:pt x="3068066" y="549268"/>
                </a:lnTo>
                <a:lnTo>
                  <a:pt x="3068066" y="71239"/>
                </a:lnTo>
                <a:lnTo>
                  <a:pt x="3062468" y="43509"/>
                </a:lnTo>
                <a:lnTo>
                  <a:pt x="3047203" y="20865"/>
                </a:lnTo>
                <a:lnTo>
                  <a:pt x="3024560" y="5598"/>
                </a:lnTo>
                <a:lnTo>
                  <a:pt x="2996831" y="0"/>
                </a:lnTo>
                <a:close/>
              </a:path>
            </a:pathLst>
          </a:custGeom>
          <a:solidFill>
            <a:srgbClr val="DEEBF7">
              <a:alpha val="74899"/>
            </a:srgbClr>
          </a:solidFill>
        </p:spPr>
        <p:txBody>
          <a:bodyPr wrap="square" lIns="0" tIns="0" rIns="0" bIns="0" rtlCol="0"/>
          <a:lstStyle/>
          <a:p>
            <a:endParaRPr/>
          </a:p>
        </p:txBody>
      </p:sp>
      <p:sp>
        <p:nvSpPr>
          <p:cNvPr id="23" name="object 23"/>
          <p:cNvSpPr txBox="1"/>
          <p:nvPr/>
        </p:nvSpPr>
        <p:spPr>
          <a:xfrm>
            <a:off x="972842" y="6209283"/>
            <a:ext cx="1684020" cy="269240"/>
          </a:xfrm>
          <a:prstGeom prst="rect">
            <a:avLst/>
          </a:prstGeom>
        </p:spPr>
        <p:txBody>
          <a:bodyPr vert="horz" wrap="square" lIns="0" tIns="12700" rIns="0" bIns="0" rtlCol="0">
            <a:spAutoFit/>
          </a:bodyPr>
          <a:lstStyle/>
          <a:p>
            <a:pPr marL="12700">
              <a:lnSpc>
                <a:spcPct val="100000"/>
              </a:lnSpc>
              <a:spcBef>
                <a:spcPts val="100"/>
              </a:spcBef>
            </a:pPr>
            <a:r>
              <a:rPr sz="1600" spc="-5" dirty="0">
                <a:latin typeface="Arial MT"/>
                <a:cs typeface="Arial MT"/>
              </a:rPr>
              <a:t>Level</a:t>
            </a:r>
            <a:r>
              <a:rPr sz="1600" spc="-35" dirty="0">
                <a:latin typeface="Arial MT"/>
                <a:cs typeface="Arial MT"/>
              </a:rPr>
              <a:t> </a:t>
            </a:r>
            <a:r>
              <a:rPr sz="1600" spc="-5" dirty="0">
                <a:latin typeface="Arial MT"/>
                <a:cs typeface="Arial MT"/>
              </a:rPr>
              <a:t>of</a:t>
            </a:r>
            <a:r>
              <a:rPr sz="1600" spc="-25" dirty="0">
                <a:latin typeface="Arial MT"/>
                <a:cs typeface="Arial MT"/>
              </a:rPr>
              <a:t> </a:t>
            </a:r>
            <a:r>
              <a:rPr sz="1600" spc="-5" dirty="0">
                <a:latin typeface="Arial MT"/>
                <a:cs typeface="Arial MT"/>
              </a:rPr>
              <a:t>Evidence:</a:t>
            </a:r>
            <a:endParaRPr sz="1600">
              <a:latin typeface="Arial MT"/>
              <a:cs typeface="Arial MT"/>
            </a:endParaRPr>
          </a:p>
        </p:txBody>
      </p:sp>
      <p:pic>
        <p:nvPicPr>
          <p:cNvPr id="24" name="object 24"/>
          <p:cNvPicPr/>
          <p:nvPr/>
        </p:nvPicPr>
        <p:blipFill>
          <a:blip r:embed="rId9" cstate="print"/>
          <a:stretch>
            <a:fillRect/>
          </a:stretch>
        </p:blipFill>
        <p:spPr>
          <a:xfrm>
            <a:off x="463295" y="6190488"/>
            <a:ext cx="359664" cy="396240"/>
          </a:xfrm>
          <a:prstGeom prst="rect">
            <a:avLst/>
          </a:prstGeom>
        </p:spPr>
      </p:pic>
      <p:sp>
        <p:nvSpPr>
          <p:cNvPr id="25" name="object 25"/>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26" name="object 26"/>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16</a:t>
            </a:fld>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5" cstate="print"/>
          <a:stretch>
            <a:fillRect/>
          </a:stretch>
        </p:blipFill>
        <p:spPr>
          <a:xfrm>
            <a:off x="309069" y="255193"/>
            <a:ext cx="1173007" cy="656424"/>
          </a:xfrm>
          <a:prstGeom prst="rect">
            <a:avLst/>
          </a:prstGeom>
        </p:spPr>
      </p:pic>
      <p:sp>
        <p:nvSpPr>
          <p:cNvPr id="4" name="object 4"/>
          <p:cNvSpPr txBox="1"/>
          <p:nvPr/>
        </p:nvSpPr>
        <p:spPr>
          <a:xfrm>
            <a:off x="3582949" y="947420"/>
            <a:ext cx="5105400" cy="574040"/>
          </a:xfrm>
          <a:prstGeom prst="rect">
            <a:avLst/>
          </a:prstGeom>
        </p:spPr>
        <p:txBody>
          <a:bodyPr vert="horz" wrap="square" lIns="0" tIns="12700" rIns="0" bIns="0" rtlCol="0">
            <a:spAutoFit/>
          </a:bodyPr>
          <a:lstStyle/>
          <a:p>
            <a:pPr marL="12700">
              <a:lnSpc>
                <a:spcPct val="100000"/>
              </a:lnSpc>
              <a:spcBef>
                <a:spcPts val="100"/>
              </a:spcBef>
            </a:pPr>
            <a:r>
              <a:rPr sz="3600" b="1" dirty="0">
                <a:solidFill>
                  <a:srgbClr val="FFFFFF"/>
                </a:solidFill>
                <a:latin typeface="Arial"/>
                <a:cs typeface="Arial"/>
              </a:rPr>
              <a:t>N</a:t>
            </a:r>
            <a:r>
              <a:rPr sz="3600" b="1" spc="-270" dirty="0">
                <a:solidFill>
                  <a:srgbClr val="FFFFFF"/>
                </a:solidFill>
                <a:latin typeface="Arial"/>
                <a:cs typeface="Arial"/>
              </a:rPr>
              <a:t>P</a:t>
            </a:r>
            <a:r>
              <a:rPr sz="3600" b="1" dirty="0">
                <a:solidFill>
                  <a:srgbClr val="FFFFFF"/>
                </a:solidFill>
                <a:latin typeface="Arial"/>
                <a:cs typeface="Arial"/>
              </a:rPr>
              <a:t>A</a:t>
            </a:r>
            <a:r>
              <a:rPr sz="3600" b="1" spc="-135" dirty="0">
                <a:solidFill>
                  <a:srgbClr val="FFFFFF"/>
                </a:solidFill>
                <a:latin typeface="Arial"/>
                <a:cs typeface="Arial"/>
              </a:rPr>
              <a:t> </a:t>
            </a:r>
            <a:r>
              <a:rPr sz="3600" b="1" dirty="0">
                <a:solidFill>
                  <a:srgbClr val="FFFFFF"/>
                </a:solidFill>
                <a:latin typeface="Arial"/>
                <a:cs typeface="Arial"/>
              </a:rPr>
              <a:t>IN</a:t>
            </a:r>
            <a:r>
              <a:rPr sz="3600" b="1" spc="-5" dirty="0">
                <a:solidFill>
                  <a:srgbClr val="FFFFFF"/>
                </a:solidFill>
                <a:latin typeface="Arial"/>
                <a:cs typeface="Arial"/>
              </a:rPr>
              <a:t>SERTIO</a:t>
            </a:r>
            <a:r>
              <a:rPr sz="3600" b="1" dirty="0">
                <a:solidFill>
                  <a:srgbClr val="FFFFFF"/>
                </a:solidFill>
                <a:latin typeface="Arial"/>
                <a:cs typeface="Arial"/>
              </a:rPr>
              <a:t>N </a:t>
            </a:r>
            <a:r>
              <a:rPr sz="3600" b="1" spc="-5" dirty="0">
                <a:solidFill>
                  <a:srgbClr val="FFFFFF"/>
                </a:solidFill>
                <a:latin typeface="Arial"/>
                <a:cs typeface="Arial"/>
              </a:rPr>
              <a:t>V</a:t>
            </a:r>
            <a:r>
              <a:rPr sz="3600" b="1" dirty="0">
                <a:solidFill>
                  <a:srgbClr val="FFFFFF"/>
                </a:solidFill>
                <a:latin typeface="Arial"/>
                <a:cs typeface="Arial"/>
              </a:rPr>
              <a:t>ID</a:t>
            </a:r>
            <a:r>
              <a:rPr sz="3600" b="1" spc="-5" dirty="0">
                <a:solidFill>
                  <a:srgbClr val="FFFFFF"/>
                </a:solidFill>
                <a:latin typeface="Arial"/>
                <a:cs typeface="Arial"/>
              </a:rPr>
              <a:t>E</a:t>
            </a:r>
            <a:r>
              <a:rPr sz="3600" b="1" dirty="0">
                <a:solidFill>
                  <a:srgbClr val="FFFFFF"/>
                </a:solidFill>
                <a:latin typeface="Arial"/>
                <a:cs typeface="Arial"/>
              </a:rPr>
              <a:t>O</a:t>
            </a:r>
            <a:endParaRPr sz="3600">
              <a:latin typeface="Arial"/>
              <a:cs typeface="Arial"/>
            </a:endParaRPr>
          </a:p>
        </p:txBody>
      </p:sp>
      <p:grpSp>
        <p:nvGrpSpPr>
          <p:cNvPr id="5" name="object 5"/>
          <p:cNvGrpSpPr/>
          <p:nvPr/>
        </p:nvGrpSpPr>
        <p:grpSpPr>
          <a:xfrm>
            <a:off x="2935884" y="2250351"/>
            <a:ext cx="6320790" cy="3580765"/>
            <a:chOff x="2935884" y="2250351"/>
            <a:chExt cx="6320790" cy="3580765"/>
          </a:xfrm>
        </p:grpSpPr>
        <p:sp>
          <p:nvSpPr>
            <p:cNvPr id="6" name="object 6"/>
            <p:cNvSpPr/>
            <p:nvPr/>
          </p:nvSpPr>
          <p:spPr>
            <a:xfrm>
              <a:off x="2945409" y="2259876"/>
              <a:ext cx="6301740" cy="3561715"/>
            </a:xfrm>
            <a:custGeom>
              <a:avLst/>
              <a:gdLst/>
              <a:ahLst/>
              <a:cxnLst/>
              <a:rect l="l" t="t" r="r" b="b"/>
              <a:pathLst>
                <a:path w="6301740" h="3561715">
                  <a:moveTo>
                    <a:pt x="0" y="0"/>
                  </a:moveTo>
                  <a:lnTo>
                    <a:pt x="6301183" y="0"/>
                  </a:lnTo>
                  <a:lnTo>
                    <a:pt x="6301183" y="3561132"/>
                  </a:lnTo>
                  <a:lnTo>
                    <a:pt x="0" y="3561132"/>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41" y="3445382"/>
              <a:ext cx="1190625" cy="1190625"/>
            </a:xfrm>
            <a:custGeom>
              <a:avLst/>
              <a:gdLst/>
              <a:ahLst/>
              <a:cxnLst/>
              <a:rect l="l" t="t" r="r" b="b"/>
              <a:pathLst>
                <a:path w="1190625" h="1190625">
                  <a:moveTo>
                    <a:pt x="595058" y="0"/>
                  </a:moveTo>
                  <a:lnTo>
                    <a:pt x="546253" y="1972"/>
                  </a:lnTo>
                  <a:lnTo>
                    <a:pt x="498534" y="7788"/>
                  </a:lnTo>
                  <a:lnTo>
                    <a:pt x="452056" y="17294"/>
                  </a:lnTo>
                  <a:lnTo>
                    <a:pt x="406970" y="30336"/>
                  </a:lnTo>
                  <a:lnTo>
                    <a:pt x="363431" y="46763"/>
                  </a:lnTo>
                  <a:lnTo>
                    <a:pt x="321590" y="66420"/>
                  </a:lnTo>
                  <a:lnTo>
                    <a:pt x="281603" y="89154"/>
                  </a:lnTo>
                  <a:lnTo>
                    <a:pt x="243620" y="114812"/>
                  </a:lnTo>
                  <a:lnTo>
                    <a:pt x="207797" y="143242"/>
                  </a:lnTo>
                  <a:lnTo>
                    <a:pt x="174285" y="174290"/>
                  </a:lnTo>
                  <a:lnTo>
                    <a:pt x="143238" y="207802"/>
                  </a:lnTo>
                  <a:lnTo>
                    <a:pt x="114809" y="243626"/>
                  </a:lnTo>
                  <a:lnTo>
                    <a:pt x="89151" y="281608"/>
                  </a:lnTo>
                  <a:lnTo>
                    <a:pt x="66417" y="321596"/>
                  </a:lnTo>
                  <a:lnTo>
                    <a:pt x="46761" y="363436"/>
                  </a:lnTo>
                  <a:lnTo>
                    <a:pt x="30335" y="406975"/>
                  </a:lnTo>
                  <a:lnTo>
                    <a:pt x="17293" y="452060"/>
                  </a:lnTo>
                  <a:lnTo>
                    <a:pt x="7788" y="498537"/>
                  </a:lnTo>
                  <a:lnTo>
                    <a:pt x="1972" y="546254"/>
                  </a:lnTo>
                  <a:lnTo>
                    <a:pt x="0" y="595058"/>
                  </a:lnTo>
                  <a:lnTo>
                    <a:pt x="1972" y="643862"/>
                  </a:lnTo>
                  <a:lnTo>
                    <a:pt x="7788" y="691579"/>
                  </a:lnTo>
                  <a:lnTo>
                    <a:pt x="17293" y="738056"/>
                  </a:lnTo>
                  <a:lnTo>
                    <a:pt x="30335" y="783141"/>
                  </a:lnTo>
                  <a:lnTo>
                    <a:pt x="46761" y="826680"/>
                  </a:lnTo>
                  <a:lnTo>
                    <a:pt x="66417" y="868520"/>
                  </a:lnTo>
                  <a:lnTo>
                    <a:pt x="89151" y="908508"/>
                  </a:lnTo>
                  <a:lnTo>
                    <a:pt x="114809" y="946490"/>
                  </a:lnTo>
                  <a:lnTo>
                    <a:pt x="143238" y="982314"/>
                  </a:lnTo>
                  <a:lnTo>
                    <a:pt x="174285" y="1015826"/>
                  </a:lnTo>
                  <a:lnTo>
                    <a:pt x="207797" y="1046874"/>
                  </a:lnTo>
                  <a:lnTo>
                    <a:pt x="243620" y="1075304"/>
                  </a:lnTo>
                  <a:lnTo>
                    <a:pt x="281603" y="1100962"/>
                  </a:lnTo>
                  <a:lnTo>
                    <a:pt x="321590" y="1123696"/>
                  </a:lnTo>
                  <a:lnTo>
                    <a:pt x="363431" y="1143353"/>
                  </a:lnTo>
                  <a:lnTo>
                    <a:pt x="406970" y="1159780"/>
                  </a:lnTo>
                  <a:lnTo>
                    <a:pt x="452056" y="1172822"/>
                  </a:lnTo>
                  <a:lnTo>
                    <a:pt x="498534" y="1182328"/>
                  </a:lnTo>
                  <a:lnTo>
                    <a:pt x="546253" y="1188144"/>
                  </a:lnTo>
                  <a:lnTo>
                    <a:pt x="595058" y="1190116"/>
                  </a:lnTo>
                  <a:lnTo>
                    <a:pt x="643862" y="1188144"/>
                  </a:lnTo>
                  <a:lnTo>
                    <a:pt x="691579" y="1182328"/>
                  </a:lnTo>
                  <a:lnTo>
                    <a:pt x="738056" y="1172822"/>
                  </a:lnTo>
                  <a:lnTo>
                    <a:pt x="783141" y="1159780"/>
                  </a:lnTo>
                  <a:lnTo>
                    <a:pt x="826680" y="1143353"/>
                  </a:lnTo>
                  <a:lnTo>
                    <a:pt x="868520" y="1123696"/>
                  </a:lnTo>
                  <a:lnTo>
                    <a:pt x="908508" y="1100962"/>
                  </a:lnTo>
                  <a:lnTo>
                    <a:pt x="946490" y="1075304"/>
                  </a:lnTo>
                  <a:lnTo>
                    <a:pt x="982314" y="1046874"/>
                  </a:lnTo>
                  <a:lnTo>
                    <a:pt x="1015826" y="1015826"/>
                  </a:lnTo>
                  <a:lnTo>
                    <a:pt x="1046874" y="982314"/>
                  </a:lnTo>
                  <a:lnTo>
                    <a:pt x="1075304" y="946490"/>
                  </a:lnTo>
                  <a:lnTo>
                    <a:pt x="1100962" y="908508"/>
                  </a:lnTo>
                  <a:lnTo>
                    <a:pt x="1123696" y="868520"/>
                  </a:lnTo>
                  <a:lnTo>
                    <a:pt x="1143353" y="826680"/>
                  </a:lnTo>
                  <a:lnTo>
                    <a:pt x="1159780" y="783141"/>
                  </a:lnTo>
                  <a:lnTo>
                    <a:pt x="1172822" y="738056"/>
                  </a:lnTo>
                  <a:lnTo>
                    <a:pt x="1182328" y="691579"/>
                  </a:lnTo>
                  <a:lnTo>
                    <a:pt x="1188144" y="643862"/>
                  </a:lnTo>
                  <a:lnTo>
                    <a:pt x="1190117" y="595058"/>
                  </a:lnTo>
                  <a:lnTo>
                    <a:pt x="1188144" y="546254"/>
                  </a:lnTo>
                  <a:lnTo>
                    <a:pt x="1182328" y="498537"/>
                  </a:lnTo>
                  <a:lnTo>
                    <a:pt x="1172822" y="452060"/>
                  </a:lnTo>
                  <a:lnTo>
                    <a:pt x="1159780" y="406975"/>
                  </a:lnTo>
                  <a:lnTo>
                    <a:pt x="1143353" y="363436"/>
                  </a:lnTo>
                  <a:lnTo>
                    <a:pt x="1123696" y="321596"/>
                  </a:lnTo>
                  <a:lnTo>
                    <a:pt x="1100962" y="281608"/>
                  </a:lnTo>
                  <a:lnTo>
                    <a:pt x="1075304" y="243626"/>
                  </a:lnTo>
                  <a:lnTo>
                    <a:pt x="1046874" y="207802"/>
                  </a:lnTo>
                  <a:lnTo>
                    <a:pt x="1015826" y="174290"/>
                  </a:lnTo>
                  <a:lnTo>
                    <a:pt x="982314" y="143242"/>
                  </a:lnTo>
                  <a:lnTo>
                    <a:pt x="946490" y="114812"/>
                  </a:lnTo>
                  <a:lnTo>
                    <a:pt x="908508" y="89154"/>
                  </a:lnTo>
                  <a:lnTo>
                    <a:pt x="868520" y="66420"/>
                  </a:lnTo>
                  <a:lnTo>
                    <a:pt x="826680" y="46763"/>
                  </a:lnTo>
                  <a:lnTo>
                    <a:pt x="783141" y="30336"/>
                  </a:lnTo>
                  <a:lnTo>
                    <a:pt x="738056" y="17294"/>
                  </a:lnTo>
                  <a:lnTo>
                    <a:pt x="691579" y="7788"/>
                  </a:lnTo>
                  <a:lnTo>
                    <a:pt x="643862" y="1972"/>
                  </a:lnTo>
                  <a:lnTo>
                    <a:pt x="595058" y="0"/>
                  </a:lnTo>
                  <a:close/>
                </a:path>
              </a:pathLst>
            </a:custGeom>
            <a:solidFill>
              <a:srgbClr val="616667"/>
            </a:solidFill>
          </p:spPr>
          <p:txBody>
            <a:bodyPr wrap="square" lIns="0" tIns="0" rIns="0" bIns="0" rtlCol="0"/>
            <a:lstStyle/>
            <a:p>
              <a:endParaRPr/>
            </a:p>
          </p:txBody>
        </p:sp>
        <p:sp>
          <p:nvSpPr>
            <p:cNvPr id="8" name="object 8"/>
            <p:cNvSpPr/>
            <p:nvPr/>
          </p:nvSpPr>
          <p:spPr>
            <a:xfrm>
              <a:off x="5898121" y="3735997"/>
              <a:ext cx="525145" cy="608965"/>
            </a:xfrm>
            <a:custGeom>
              <a:avLst/>
              <a:gdLst/>
              <a:ahLst/>
              <a:cxnLst/>
              <a:rect l="l" t="t" r="r" b="b"/>
              <a:pathLst>
                <a:path w="525145" h="608964">
                  <a:moveTo>
                    <a:pt x="0" y="0"/>
                  </a:moveTo>
                  <a:lnTo>
                    <a:pt x="0" y="608888"/>
                  </a:lnTo>
                  <a:lnTo>
                    <a:pt x="524916" y="304444"/>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69" y="6037579"/>
            <a:ext cx="4707890" cy="299720"/>
          </a:xfrm>
          <a:prstGeom prst="rect">
            <a:avLst/>
          </a:prstGeom>
        </p:spPr>
        <p:txBody>
          <a:bodyPr vert="horz" wrap="square" lIns="0" tIns="12700" rIns="0" bIns="0" rtlCol="0">
            <a:spAutoFit/>
          </a:bodyPr>
          <a:lstStyle/>
          <a:p>
            <a:pPr marL="12700">
              <a:lnSpc>
                <a:spcPct val="100000"/>
              </a:lnSpc>
              <a:spcBef>
                <a:spcPts val="100"/>
              </a:spcBef>
            </a:pPr>
            <a:r>
              <a:rPr sz="1800" i="1" spc="-10" dirty="0">
                <a:solidFill>
                  <a:srgbClr val="8A8C8C"/>
                </a:solidFill>
                <a:latin typeface="Arial"/>
                <a:cs typeface="Arial"/>
              </a:rPr>
              <a:t>Video</a:t>
            </a:r>
            <a:r>
              <a:rPr sz="1800" i="1" spc="-15"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1" name="object 11"/>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17</a:t>
            </a:fld>
            <a:endParaRPr dirty="0"/>
          </a:p>
        </p:txBody>
      </p:sp>
      <p:pic>
        <p:nvPicPr>
          <p:cNvPr id="12" name="07b. Nasopharyngeal Airway">
            <a:hlinkClick r:id="" action="ppaction://media"/>
            <a:extLst>
              <a:ext uri="{FF2B5EF4-FFF2-40B4-BE49-F238E27FC236}">
                <a16:creationId xmlns:a16="http://schemas.microsoft.com/office/drawing/2014/main" id="{457F20E7-FAA8-9C8A-0D8B-6842FDC8B27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546" y="1644751"/>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7524"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069" y="255193"/>
            <a:ext cx="1173007" cy="656424"/>
          </a:xfrm>
          <a:prstGeom prst="rect">
            <a:avLst/>
          </a:prstGeom>
        </p:spPr>
      </p:pic>
      <p:sp>
        <p:nvSpPr>
          <p:cNvPr id="4" name="object 4"/>
          <p:cNvSpPr/>
          <p:nvPr/>
        </p:nvSpPr>
        <p:spPr>
          <a:xfrm>
            <a:off x="472832" y="4962093"/>
            <a:ext cx="11190605" cy="850900"/>
          </a:xfrm>
          <a:custGeom>
            <a:avLst/>
            <a:gdLst/>
            <a:ahLst/>
            <a:cxnLst/>
            <a:rect l="l" t="t" r="r" b="b"/>
            <a:pathLst>
              <a:path w="11190605" h="850900">
                <a:moveTo>
                  <a:pt x="11092435" y="0"/>
                </a:moveTo>
                <a:lnTo>
                  <a:pt x="97669" y="0"/>
                </a:lnTo>
                <a:lnTo>
                  <a:pt x="59652" y="7675"/>
                </a:lnTo>
                <a:lnTo>
                  <a:pt x="28606" y="28606"/>
                </a:lnTo>
                <a:lnTo>
                  <a:pt x="7675" y="59653"/>
                </a:lnTo>
                <a:lnTo>
                  <a:pt x="0" y="97675"/>
                </a:lnTo>
                <a:lnTo>
                  <a:pt x="0" y="752985"/>
                </a:lnTo>
                <a:lnTo>
                  <a:pt x="7675" y="791002"/>
                </a:lnTo>
                <a:lnTo>
                  <a:pt x="28606" y="822047"/>
                </a:lnTo>
                <a:lnTo>
                  <a:pt x="59652" y="842979"/>
                </a:lnTo>
                <a:lnTo>
                  <a:pt x="97669" y="850654"/>
                </a:lnTo>
                <a:lnTo>
                  <a:pt x="11092435" y="850654"/>
                </a:lnTo>
                <a:lnTo>
                  <a:pt x="11130457" y="842979"/>
                </a:lnTo>
                <a:lnTo>
                  <a:pt x="11161504" y="822047"/>
                </a:lnTo>
                <a:lnTo>
                  <a:pt x="11182435" y="791002"/>
                </a:lnTo>
                <a:lnTo>
                  <a:pt x="11190110" y="752985"/>
                </a:lnTo>
                <a:lnTo>
                  <a:pt x="11190110" y="97675"/>
                </a:lnTo>
                <a:lnTo>
                  <a:pt x="11182435" y="59653"/>
                </a:lnTo>
                <a:lnTo>
                  <a:pt x="11161504" y="28606"/>
                </a:lnTo>
                <a:lnTo>
                  <a:pt x="11130457" y="7675"/>
                </a:lnTo>
                <a:lnTo>
                  <a:pt x="11092435" y="0"/>
                </a:lnTo>
                <a:close/>
              </a:path>
            </a:pathLst>
          </a:custGeom>
          <a:solidFill>
            <a:srgbClr val="FFF4D2"/>
          </a:solidFill>
        </p:spPr>
        <p:txBody>
          <a:bodyPr wrap="square" lIns="0" tIns="0" rIns="0" bIns="0" rtlCol="0"/>
          <a:lstStyle/>
          <a:p>
            <a:endParaRPr/>
          </a:p>
        </p:txBody>
      </p:sp>
      <p:sp>
        <p:nvSpPr>
          <p:cNvPr id="5" name="object 5"/>
          <p:cNvSpPr txBox="1">
            <a:spLocks noGrp="1"/>
          </p:cNvSpPr>
          <p:nvPr>
            <p:ph type="title"/>
          </p:nvPr>
        </p:nvSpPr>
        <p:spPr>
          <a:xfrm>
            <a:off x="3077425" y="801115"/>
            <a:ext cx="6299200" cy="1068070"/>
          </a:xfrm>
          <a:prstGeom prst="rect">
            <a:avLst/>
          </a:prstGeom>
        </p:spPr>
        <p:txBody>
          <a:bodyPr vert="horz" wrap="square" lIns="0" tIns="74295" rIns="0" bIns="0" rtlCol="0">
            <a:spAutoFit/>
          </a:bodyPr>
          <a:lstStyle/>
          <a:p>
            <a:pPr marL="782955" marR="5080" indent="-770890">
              <a:lnSpc>
                <a:spcPts val="3890"/>
              </a:lnSpc>
              <a:spcBef>
                <a:spcPts val="585"/>
              </a:spcBef>
            </a:pPr>
            <a:r>
              <a:rPr dirty="0">
                <a:solidFill>
                  <a:srgbClr val="BC8642"/>
                </a:solidFill>
              </a:rPr>
              <a:t>MANUAL</a:t>
            </a:r>
            <a:r>
              <a:rPr spc="-229" dirty="0">
                <a:solidFill>
                  <a:srgbClr val="BC8642"/>
                </a:solidFill>
              </a:rPr>
              <a:t> </a:t>
            </a:r>
            <a:r>
              <a:rPr spc="-5" dirty="0"/>
              <a:t>AND</a:t>
            </a:r>
            <a:r>
              <a:rPr spc="-30" dirty="0"/>
              <a:t> </a:t>
            </a:r>
            <a:r>
              <a:rPr spc="-5" dirty="0">
                <a:solidFill>
                  <a:srgbClr val="BC8642"/>
                </a:solidFill>
              </a:rPr>
              <a:t>MECHANICAL </a:t>
            </a:r>
            <a:r>
              <a:rPr spc="-985" dirty="0">
                <a:solidFill>
                  <a:srgbClr val="BC8642"/>
                </a:solidFill>
              </a:rPr>
              <a:t> </a:t>
            </a:r>
            <a:r>
              <a:rPr spc="-5" dirty="0">
                <a:solidFill>
                  <a:srgbClr val="BC8642"/>
                </a:solidFill>
              </a:rPr>
              <a:t>SUCTIONING</a:t>
            </a:r>
            <a:r>
              <a:rPr spc="-20" dirty="0">
                <a:solidFill>
                  <a:srgbClr val="BC8642"/>
                </a:solidFill>
              </a:rPr>
              <a:t> </a:t>
            </a:r>
            <a:r>
              <a:rPr dirty="0"/>
              <a:t>IN</a:t>
            </a:r>
            <a:r>
              <a:rPr spc="-5" dirty="0"/>
              <a:t> TFC</a:t>
            </a:r>
          </a:p>
        </p:txBody>
      </p:sp>
      <p:sp>
        <p:nvSpPr>
          <p:cNvPr id="6" name="object 6"/>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7" name="object 7"/>
          <p:cNvSpPr txBox="1"/>
          <p:nvPr/>
        </p:nvSpPr>
        <p:spPr>
          <a:xfrm>
            <a:off x="4978996" y="6039613"/>
            <a:ext cx="2494280" cy="513080"/>
          </a:xfrm>
          <a:prstGeom prst="rect">
            <a:avLst/>
          </a:prstGeom>
        </p:spPr>
        <p:txBody>
          <a:bodyPr vert="horz" wrap="square" lIns="0" tIns="12700" rIns="0" bIns="0" rtlCol="0">
            <a:spAutoFit/>
          </a:bodyPr>
          <a:lstStyle/>
          <a:p>
            <a:pPr marL="12700">
              <a:lnSpc>
                <a:spcPct val="100000"/>
              </a:lnSpc>
              <a:spcBef>
                <a:spcPts val="100"/>
              </a:spcBef>
              <a:tabLst>
                <a:tab pos="659765" algn="l"/>
                <a:tab pos="1267460" algn="l"/>
              </a:tabLst>
            </a:pPr>
            <a:r>
              <a:rPr sz="4800" baseline="-1736" dirty="0">
                <a:solidFill>
                  <a:srgbClr val="2E3334"/>
                </a:solidFill>
                <a:latin typeface="Arial Black"/>
                <a:cs typeface="Arial Black"/>
              </a:rPr>
              <a:t>M	</a:t>
            </a:r>
            <a:r>
              <a:rPr sz="3200" dirty="0">
                <a:solidFill>
                  <a:srgbClr val="FFFFFF"/>
                </a:solidFill>
                <a:latin typeface="Arial Black"/>
                <a:cs typeface="Arial Black"/>
              </a:rPr>
              <a:t>A	</a:t>
            </a: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8" name="object 8"/>
          <p:cNvSpPr txBox="1"/>
          <p:nvPr/>
        </p:nvSpPr>
        <p:spPr>
          <a:xfrm>
            <a:off x="1502841" y="5101844"/>
            <a:ext cx="3340735" cy="568325"/>
          </a:xfrm>
          <a:prstGeom prst="rect">
            <a:avLst/>
          </a:prstGeom>
        </p:spPr>
        <p:txBody>
          <a:bodyPr vert="horz" wrap="square" lIns="0" tIns="26670" rIns="0" bIns="0" rtlCol="0">
            <a:spAutoFit/>
          </a:bodyPr>
          <a:lstStyle/>
          <a:p>
            <a:pPr marL="12700" marR="5080">
              <a:lnSpc>
                <a:spcPts val="2110"/>
              </a:lnSpc>
              <a:spcBef>
                <a:spcPts val="210"/>
              </a:spcBef>
            </a:pPr>
            <a:r>
              <a:rPr sz="1800" spc="-5" dirty="0">
                <a:latin typeface="Arial MT"/>
                <a:cs typeface="Arial MT"/>
              </a:rPr>
              <a:t>Only</a:t>
            </a:r>
            <a:r>
              <a:rPr sz="1800" spc="85" dirty="0">
                <a:latin typeface="Arial MT"/>
                <a:cs typeface="Arial MT"/>
              </a:rPr>
              <a:t> </a:t>
            </a:r>
            <a:r>
              <a:rPr sz="1800" spc="-5" dirty="0">
                <a:latin typeface="Arial MT"/>
                <a:cs typeface="Arial MT"/>
              </a:rPr>
              <a:t>insert</a:t>
            </a:r>
            <a:r>
              <a:rPr sz="1800" spc="90" dirty="0">
                <a:latin typeface="Arial MT"/>
                <a:cs typeface="Arial MT"/>
              </a:rPr>
              <a:t> </a:t>
            </a:r>
            <a:r>
              <a:rPr sz="1800" spc="-5" dirty="0">
                <a:latin typeface="Arial MT"/>
                <a:cs typeface="Arial MT"/>
              </a:rPr>
              <a:t>as</a:t>
            </a:r>
            <a:r>
              <a:rPr sz="1800" spc="85" dirty="0">
                <a:latin typeface="Arial MT"/>
                <a:cs typeface="Arial MT"/>
              </a:rPr>
              <a:t> </a:t>
            </a:r>
            <a:r>
              <a:rPr sz="1800" spc="-5" dirty="0">
                <a:latin typeface="Arial MT"/>
                <a:cs typeface="Arial MT"/>
              </a:rPr>
              <a:t>far</a:t>
            </a:r>
            <a:r>
              <a:rPr sz="1800" spc="95" dirty="0">
                <a:latin typeface="Arial MT"/>
                <a:cs typeface="Arial MT"/>
              </a:rPr>
              <a:t> </a:t>
            </a:r>
            <a:r>
              <a:rPr sz="1800" spc="-5" dirty="0">
                <a:latin typeface="Arial MT"/>
                <a:cs typeface="Arial MT"/>
              </a:rPr>
              <a:t>as</a:t>
            </a:r>
            <a:r>
              <a:rPr sz="1800" spc="85" dirty="0">
                <a:latin typeface="Arial MT"/>
                <a:cs typeface="Arial MT"/>
              </a:rPr>
              <a:t> </a:t>
            </a:r>
            <a:r>
              <a:rPr sz="1800" spc="-5" dirty="0">
                <a:latin typeface="Arial MT"/>
                <a:cs typeface="Arial MT"/>
              </a:rPr>
              <a:t>you</a:t>
            </a:r>
            <a:r>
              <a:rPr sz="1800" spc="90" dirty="0">
                <a:latin typeface="Arial MT"/>
                <a:cs typeface="Arial MT"/>
              </a:rPr>
              <a:t> </a:t>
            </a:r>
            <a:r>
              <a:rPr sz="1800" spc="-5" dirty="0">
                <a:latin typeface="Arial MT"/>
                <a:cs typeface="Arial MT"/>
              </a:rPr>
              <a:t>can </a:t>
            </a:r>
            <a:r>
              <a:rPr sz="1800" dirty="0">
                <a:latin typeface="Arial MT"/>
                <a:cs typeface="Arial MT"/>
              </a:rPr>
              <a:t> </a:t>
            </a:r>
            <a:r>
              <a:rPr sz="1800" spc="-5" dirty="0">
                <a:latin typeface="Arial MT"/>
                <a:cs typeface="Arial MT"/>
              </a:rPr>
              <a:t>see</a:t>
            </a:r>
            <a:r>
              <a:rPr sz="1800" spc="-10" dirty="0">
                <a:latin typeface="Arial MT"/>
                <a:cs typeface="Arial MT"/>
              </a:rPr>
              <a:t> </a:t>
            </a:r>
            <a:r>
              <a:rPr sz="1800" spc="-5" dirty="0">
                <a:latin typeface="Arial MT"/>
                <a:cs typeface="Arial MT"/>
              </a:rPr>
              <a:t>to</a:t>
            </a:r>
            <a:r>
              <a:rPr sz="1800" spc="-10" dirty="0">
                <a:latin typeface="Arial MT"/>
                <a:cs typeface="Arial MT"/>
              </a:rPr>
              <a:t> </a:t>
            </a:r>
            <a:r>
              <a:rPr sz="1800" spc="-5" dirty="0">
                <a:latin typeface="Arial MT"/>
                <a:cs typeface="Arial MT"/>
              </a:rPr>
              <a:t>avoid eliciting</a:t>
            </a:r>
            <a:r>
              <a:rPr sz="1800" spc="-10" dirty="0">
                <a:latin typeface="Arial MT"/>
                <a:cs typeface="Arial MT"/>
              </a:rPr>
              <a:t> </a:t>
            </a:r>
            <a:r>
              <a:rPr sz="1800" dirty="0">
                <a:latin typeface="Arial MT"/>
                <a:cs typeface="Arial MT"/>
              </a:rPr>
              <a:t>a</a:t>
            </a:r>
            <a:r>
              <a:rPr sz="1800" spc="-10" dirty="0">
                <a:latin typeface="Arial MT"/>
                <a:cs typeface="Arial MT"/>
              </a:rPr>
              <a:t> </a:t>
            </a:r>
            <a:r>
              <a:rPr sz="1800" spc="-5" dirty="0">
                <a:latin typeface="Arial MT"/>
                <a:cs typeface="Arial MT"/>
              </a:rPr>
              <a:t>gag reflex</a:t>
            </a:r>
            <a:endParaRPr sz="1800">
              <a:latin typeface="Arial MT"/>
              <a:cs typeface="Arial MT"/>
            </a:endParaRPr>
          </a:p>
        </p:txBody>
      </p:sp>
      <p:sp>
        <p:nvSpPr>
          <p:cNvPr id="9" name="object 9"/>
          <p:cNvSpPr txBox="1"/>
          <p:nvPr/>
        </p:nvSpPr>
        <p:spPr>
          <a:xfrm>
            <a:off x="8167255" y="5120132"/>
            <a:ext cx="3124835" cy="565150"/>
          </a:xfrm>
          <a:prstGeom prst="rect">
            <a:avLst/>
          </a:prstGeom>
        </p:spPr>
        <p:txBody>
          <a:bodyPr vert="horz" wrap="square" lIns="0" tIns="28575" rIns="0" bIns="0" rtlCol="0">
            <a:spAutoFit/>
          </a:bodyPr>
          <a:lstStyle/>
          <a:p>
            <a:pPr marL="12700" marR="5080">
              <a:lnSpc>
                <a:spcPts val="2090"/>
              </a:lnSpc>
              <a:spcBef>
                <a:spcPts val="225"/>
              </a:spcBef>
            </a:pPr>
            <a:r>
              <a:rPr sz="1800" spc="-5" dirty="0">
                <a:latin typeface="Arial MT"/>
                <a:cs typeface="Arial MT"/>
              </a:rPr>
              <a:t>Suction should only be applied </a:t>
            </a:r>
            <a:r>
              <a:rPr sz="1800" spc="-490" dirty="0">
                <a:latin typeface="Arial MT"/>
                <a:cs typeface="Arial MT"/>
              </a:rPr>
              <a:t> </a:t>
            </a:r>
            <a:r>
              <a:rPr sz="1800" spc="-5" dirty="0">
                <a:latin typeface="Arial MT"/>
                <a:cs typeface="Arial MT"/>
              </a:rPr>
              <a:t>when</a:t>
            </a:r>
            <a:r>
              <a:rPr sz="1800" spc="-20" dirty="0">
                <a:latin typeface="Arial MT"/>
                <a:cs typeface="Arial MT"/>
              </a:rPr>
              <a:t> </a:t>
            </a:r>
            <a:r>
              <a:rPr sz="1800" spc="-5" dirty="0">
                <a:latin typeface="Arial MT"/>
                <a:cs typeface="Arial MT"/>
              </a:rPr>
              <a:t>withdrawing</a:t>
            </a:r>
            <a:r>
              <a:rPr sz="1800" spc="-20" dirty="0">
                <a:latin typeface="Arial MT"/>
                <a:cs typeface="Arial MT"/>
              </a:rPr>
              <a:t> </a:t>
            </a:r>
            <a:r>
              <a:rPr sz="1800" spc="-5" dirty="0">
                <a:latin typeface="Arial MT"/>
                <a:cs typeface="Arial MT"/>
              </a:rPr>
              <a:t>the</a:t>
            </a:r>
            <a:r>
              <a:rPr sz="1800" spc="-15" dirty="0">
                <a:latin typeface="Arial MT"/>
                <a:cs typeface="Arial MT"/>
              </a:rPr>
              <a:t> </a:t>
            </a:r>
            <a:r>
              <a:rPr sz="1800" spc="-5" dirty="0">
                <a:latin typeface="Arial MT"/>
                <a:cs typeface="Arial MT"/>
              </a:rPr>
              <a:t>catheter</a:t>
            </a:r>
            <a:endParaRPr sz="1800">
              <a:latin typeface="Arial MT"/>
              <a:cs typeface="Arial MT"/>
            </a:endParaRPr>
          </a:p>
        </p:txBody>
      </p:sp>
      <p:pic>
        <p:nvPicPr>
          <p:cNvPr id="10" name="object 10"/>
          <p:cNvPicPr/>
          <p:nvPr/>
        </p:nvPicPr>
        <p:blipFill>
          <a:blip r:embed="rId4" cstate="print"/>
          <a:stretch>
            <a:fillRect/>
          </a:stretch>
        </p:blipFill>
        <p:spPr>
          <a:xfrm>
            <a:off x="631493" y="5114416"/>
            <a:ext cx="584476" cy="508836"/>
          </a:xfrm>
          <a:prstGeom prst="rect">
            <a:avLst/>
          </a:prstGeom>
        </p:spPr>
      </p:pic>
      <p:sp>
        <p:nvSpPr>
          <p:cNvPr id="11" name="object 11"/>
          <p:cNvSpPr txBox="1"/>
          <p:nvPr/>
        </p:nvSpPr>
        <p:spPr>
          <a:xfrm>
            <a:off x="5114594" y="5120132"/>
            <a:ext cx="2769235" cy="565150"/>
          </a:xfrm>
          <a:prstGeom prst="rect">
            <a:avLst/>
          </a:prstGeom>
        </p:spPr>
        <p:txBody>
          <a:bodyPr vert="horz" wrap="square" lIns="0" tIns="12700" rIns="0" bIns="0" rtlCol="0">
            <a:spAutoFit/>
          </a:bodyPr>
          <a:lstStyle/>
          <a:p>
            <a:pPr marL="12700">
              <a:lnSpc>
                <a:spcPts val="2125"/>
              </a:lnSpc>
              <a:spcBef>
                <a:spcPts val="100"/>
              </a:spcBef>
            </a:pPr>
            <a:r>
              <a:rPr sz="1800" spc="-5" dirty="0">
                <a:latin typeface="Arial MT"/>
                <a:cs typeface="Arial MT"/>
              </a:rPr>
              <a:t>Limit</a:t>
            </a:r>
            <a:r>
              <a:rPr sz="1800" spc="-15" dirty="0">
                <a:latin typeface="Arial MT"/>
                <a:cs typeface="Arial MT"/>
              </a:rPr>
              <a:t> </a:t>
            </a:r>
            <a:r>
              <a:rPr sz="1800" spc="-5" dirty="0">
                <a:latin typeface="Arial MT"/>
                <a:cs typeface="Arial MT"/>
              </a:rPr>
              <a:t>the</a:t>
            </a:r>
            <a:r>
              <a:rPr sz="1800" spc="-10" dirty="0">
                <a:latin typeface="Arial MT"/>
                <a:cs typeface="Arial MT"/>
              </a:rPr>
              <a:t> </a:t>
            </a:r>
            <a:r>
              <a:rPr sz="1800" spc="-5" dirty="0">
                <a:latin typeface="Arial MT"/>
                <a:cs typeface="Arial MT"/>
              </a:rPr>
              <a:t>suction</a:t>
            </a:r>
            <a:r>
              <a:rPr sz="1800" spc="-15" dirty="0">
                <a:latin typeface="Arial MT"/>
                <a:cs typeface="Arial MT"/>
              </a:rPr>
              <a:t> </a:t>
            </a:r>
            <a:r>
              <a:rPr sz="1800" spc="-5" dirty="0">
                <a:latin typeface="Arial MT"/>
                <a:cs typeface="Arial MT"/>
              </a:rPr>
              <a:t>time</a:t>
            </a:r>
            <a:r>
              <a:rPr sz="1800" spc="-10" dirty="0">
                <a:latin typeface="Arial MT"/>
                <a:cs typeface="Arial MT"/>
              </a:rPr>
              <a:t> </a:t>
            </a:r>
            <a:r>
              <a:rPr sz="1800" spc="-5" dirty="0">
                <a:latin typeface="Arial MT"/>
                <a:cs typeface="Arial MT"/>
              </a:rPr>
              <a:t>to</a:t>
            </a:r>
            <a:endParaRPr sz="1800">
              <a:latin typeface="Arial MT"/>
              <a:cs typeface="Arial MT"/>
            </a:endParaRPr>
          </a:p>
          <a:p>
            <a:pPr marL="12700">
              <a:lnSpc>
                <a:spcPts val="2125"/>
              </a:lnSpc>
            </a:pPr>
            <a:r>
              <a:rPr sz="1800" b="1" spc="-5" dirty="0">
                <a:latin typeface="Arial"/>
                <a:cs typeface="Arial"/>
              </a:rPr>
              <a:t>NO</a:t>
            </a:r>
            <a:r>
              <a:rPr sz="1800" b="1" spc="-15" dirty="0">
                <a:latin typeface="Arial"/>
                <a:cs typeface="Arial"/>
              </a:rPr>
              <a:t> </a:t>
            </a:r>
            <a:r>
              <a:rPr sz="1800" b="1" dirty="0">
                <a:latin typeface="Arial"/>
                <a:cs typeface="Arial"/>
              </a:rPr>
              <a:t>more</a:t>
            </a:r>
            <a:r>
              <a:rPr sz="1800" b="1" spc="-20" dirty="0">
                <a:latin typeface="Arial"/>
                <a:cs typeface="Arial"/>
              </a:rPr>
              <a:t> </a:t>
            </a:r>
            <a:r>
              <a:rPr sz="1800" b="1" spc="-5" dirty="0">
                <a:latin typeface="Arial"/>
                <a:cs typeface="Arial"/>
              </a:rPr>
              <a:t>than</a:t>
            </a:r>
            <a:r>
              <a:rPr sz="1800" b="1" spc="-15" dirty="0">
                <a:latin typeface="Arial"/>
                <a:cs typeface="Arial"/>
              </a:rPr>
              <a:t> </a:t>
            </a:r>
            <a:r>
              <a:rPr sz="1800" spc="-5" dirty="0">
                <a:latin typeface="Arial MT"/>
                <a:cs typeface="Arial MT"/>
              </a:rPr>
              <a:t>10</a:t>
            </a:r>
            <a:r>
              <a:rPr sz="1800" spc="-20" dirty="0">
                <a:latin typeface="Arial MT"/>
                <a:cs typeface="Arial MT"/>
              </a:rPr>
              <a:t> </a:t>
            </a:r>
            <a:r>
              <a:rPr sz="1800" spc="-5" dirty="0">
                <a:latin typeface="Arial MT"/>
                <a:cs typeface="Arial MT"/>
              </a:rPr>
              <a:t>seconds</a:t>
            </a:r>
            <a:endParaRPr sz="1800">
              <a:latin typeface="Arial MT"/>
              <a:cs typeface="Arial MT"/>
            </a:endParaRPr>
          </a:p>
        </p:txBody>
      </p:sp>
      <p:sp>
        <p:nvSpPr>
          <p:cNvPr id="12" name="object 12"/>
          <p:cNvSpPr txBox="1"/>
          <p:nvPr/>
        </p:nvSpPr>
        <p:spPr>
          <a:xfrm>
            <a:off x="1274876" y="3663188"/>
            <a:ext cx="1958975" cy="1125855"/>
          </a:xfrm>
          <a:prstGeom prst="rect">
            <a:avLst/>
          </a:prstGeom>
        </p:spPr>
        <p:txBody>
          <a:bodyPr vert="horz" wrap="square" lIns="0" tIns="12700" rIns="0" bIns="0" rtlCol="0">
            <a:spAutoFit/>
          </a:bodyPr>
          <a:lstStyle/>
          <a:p>
            <a:pPr marL="12700">
              <a:lnSpc>
                <a:spcPct val="100000"/>
              </a:lnSpc>
              <a:spcBef>
                <a:spcPts val="100"/>
              </a:spcBef>
            </a:pPr>
            <a:r>
              <a:rPr sz="2400" b="1" spc="-5" dirty="0">
                <a:latin typeface="Arial"/>
                <a:cs typeface="Arial"/>
              </a:rPr>
              <a:t>GOOD:</a:t>
            </a:r>
            <a:endParaRPr sz="2400">
              <a:latin typeface="Arial"/>
              <a:cs typeface="Arial"/>
            </a:endParaRPr>
          </a:p>
          <a:p>
            <a:pPr marL="12700" marR="5080">
              <a:lnSpc>
                <a:spcPct val="100000"/>
              </a:lnSpc>
              <a:spcBef>
                <a:spcPts val="20"/>
              </a:spcBef>
            </a:pPr>
            <a:r>
              <a:rPr sz="2400" spc="-5" dirty="0">
                <a:latin typeface="Arial MT"/>
                <a:cs typeface="Arial MT"/>
              </a:rPr>
              <a:t>Improvised </a:t>
            </a:r>
            <a:r>
              <a:rPr sz="2400" dirty="0">
                <a:latin typeface="Arial MT"/>
                <a:cs typeface="Arial MT"/>
              </a:rPr>
              <a:t> </a:t>
            </a:r>
            <a:r>
              <a:rPr sz="2400" spc="-5" dirty="0">
                <a:latin typeface="Arial MT"/>
                <a:cs typeface="Arial MT"/>
              </a:rPr>
              <a:t>suction</a:t>
            </a:r>
            <a:r>
              <a:rPr sz="2400" spc="-75" dirty="0">
                <a:latin typeface="Arial MT"/>
                <a:cs typeface="Arial MT"/>
              </a:rPr>
              <a:t> </a:t>
            </a:r>
            <a:r>
              <a:rPr sz="2400" dirty="0">
                <a:latin typeface="Arial MT"/>
                <a:cs typeface="Arial MT"/>
              </a:rPr>
              <a:t>device</a:t>
            </a:r>
            <a:endParaRPr sz="2400">
              <a:latin typeface="Arial MT"/>
              <a:cs typeface="Arial MT"/>
            </a:endParaRPr>
          </a:p>
        </p:txBody>
      </p:sp>
      <p:grpSp>
        <p:nvGrpSpPr>
          <p:cNvPr id="13" name="object 13"/>
          <p:cNvGrpSpPr/>
          <p:nvPr/>
        </p:nvGrpSpPr>
        <p:grpSpPr>
          <a:xfrm>
            <a:off x="477118" y="3695204"/>
            <a:ext cx="645160" cy="645160"/>
            <a:chOff x="477118" y="3695204"/>
            <a:chExt cx="645160" cy="645160"/>
          </a:xfrm>
        </p:grpSpPr>
        <p:sp>
          <p:nvSpPr>
            <p:cNvPr id="14" name="object 14"/>
            <p:cNvSpPr/>
            <p:nvPr/>
          </p:nvSpPr>
          <p:spPr>
            <a:xfrm>
              <a:off x="477118" y="3695204"/>
              <a:ext cx="645160" cy="645160"/>
            </a:xfrm>
            <a:custGeom>
              <a:avLst/>
              <a:gdLst/>
              <a:ahLst/>
              <a:cxnLst/>
              <a:rect l="l" t="t" r="r" b="b"/>
              <a:pathLst>
                <a:path w="645160" h="645160">
                  <a:moveTo>
                    <a:pt x="322305" y="0"/>
                  </a:moveTo>
                  <a:lnTo>
                    <a:pt x="274677" y="3494"/>
                  </a:lnTo>
                  <a:lnTo>
                    <a:pt x="229219" y="13645"/>
                  </a:lnTo>
                  <a:lnTo>
                    <a:pt x="186429" y="29955"/>
                  </a:lnTo>
                  <a:lnTo>
                    <a:pt x="146806" y="51924"/>
                  </a:lnTo>
                  <a:lnTo>
                    <a:pt x="110849" y="79054"/>
                  </a:lnTo>
                  <a:lnTo>
                    <a:pt x="79056" y="110847"/>
                  </a:lnTo>
                  <a:lnTo>
                    <a:pt x="51925" y="146803"/>
                  </a:lnTo>
                  <a:lnTo>
                    <a:pt x="29955" y="186426"/>
                  </a:lnTo>
                  <a:lnTo>
                    <a:pt x="13646" y="229215"/>
                  </a:lnTo>
                  <a:lnTo>
                    <a:pt x="3494" y="274673"/>
                  </a:lnTo>
                  <a:lnTo>
                    <a:pt x="0" y="322300"/>
                  </a:lnTo>
                  <a:lnTo>
                    <a:pt x="3494" y="369928"/>
                  </a:lnTo>
                  <a:lnTo>
                    <a:pt x="13646" y="415385"/>
                  </a:lnTo>
                  <a:lnTo>
                    <a:pt x="29955" y="458175"/>
                  </a:lnTo>
                  <a:lnTo>
                    <a:pt x="51925" y="497797"/>
                  </a:lnTo>
                  <a:lnTo>
                    <a:pt x="79056" y="533754"/>
                  </a:lnTo>
                  <a:lnTo>
                    <a:pt x="110849" y="565546"/>
                  </a:lnTo>
                  <a:lnTo>
                    <a:pt x="146806" y="592676"/>
                  </a:lnTo>
                  <a:lnTo>
                    <a:pt x="186429" y="614646"/>
                  </a:lnTo>
                  <a:lnTo>
                    <a:pt x="229219" y="630955"/>
                  </a:lnTo>
                  <a:lnTo>
                    <a:pt x="274677" y="641106"/>
                  </a:lnTo>
                  <a:lnTo>
                    <a:pt x="322305" y="644601"/>
                  </a:lnTo>
                  <a:lnTo>
                    <a:pt x="369933" y="641106"/>
                  </a:lnTo>
                  <a:lnTo>
                    <a:pt x="415392" y="630955"/>
                  </a:lnTo>
                  <a:lnTo>
                    <a:pt x="458182" y="614646"/>
                  </a:lnTo>
                  <a:lnTo>
                    <a:pt x="497805" y="592676"/>
                  </a:lnTo>
                  <a:lnTo>
                    <a:pt x="533762" y="565546"/>
                  </a:lnTo>
                  <a:lnTo>
                    <a:pt x="565556" y="533754"/>
                  </a:lnTo>
                  <a:lnTo>
                    <a:pt x="592687" y="497797"/>
                  </a:lnTo>
                  <a:lnTo>
                    <a:pt x="614656" y="458175"/>
                  </a:lnTo>
                  <a:lnTo>
                    <a:pt x="630966" y="415385"/>
                  </a:lnTo>
                  <a:lnTo>
                    <a:pt x="641118" y="369928"/>
                  </a:lnTo>
                  <a:lnTo>
                    <a:pt x="644612" y="322300"/>
                  </a:lnTo>
                  <a:lnTo>
                    <a:pt x="641118" y="274673"/>
                  </a:lnTo>
                  <a:lnTo>
                    <a:pt x="630966" y="229215"/>
                  </a:lnTo>
                  <a:lnTo>
                    <a:pt x="614656" y="186426"/>
                  </a:lnTo>
                  <a:lnTo>
                    <a:pt x="592687" y="146803"/>
                  </a:lnTo>
                  <a:lnTo>
                    <a:pt x="565556" y="110847"/>
                  </a:lnTo>
                  <a:lnTo>
                    <a:pt x="533762" y="79054"/>
                  </a:lnTo>
                  <a:lnTo>
                    <a:pt x="497805" y="51924"/>
                  </a:lnTo>
                  <a:lnTo>
                    <a:pt x="458182" y="29955"/>
                  </a:lnTo>
                  <a:lnTo>
                    <a:pt x="415392" y="13645"/>
                  </a:lnTo>
                  <a:lnTo>
                    <a:pt x="369933" y="3494"/>
                  </a:lnTo>
                  <a:lnTo>
                    <a:pt x="322305" y="0"/>
                  </a:lnTo>
                  <a:close/>
                </a:path>
              </a:pathLst>
            </a:custGeom>
            <a:solidFill>
              <a:srgbClr val="000000"/>
            </a:solidFill>
          </p:spPr>
          <p:txBody>
            <a:bodyPr wrap="square" lIns="0" tIns="0" rIns="0" bIns="0" rtlCol="0"/>
            <a:lstStyle/>
            <a:p>
              <a:endParaRPr/>
            </a:p>
          </p:txBody>
        </p:sp>
        <p:pic>
          <p:nvPicPr>
            <p:cNvPr id="15" name="object 15"/>
            <p:cNvPicPr/>
            <p:nvPr/>
          </p:nvPicPr>
          <p:blipFill>
            <a:blip r:embed="rId5" cstate="print"/>
            <a:stretch>
              <a:fillRect/>
            </a:stretch>
          </p:blipFill>
          <p:spPr>
            <a:xfrm>
              <a:off x="558699" y="3862240"/>
              <a:ext cx="456497" cy="342374"/>
            </a:xfrm>
            <a:prstGeom prst="rect">
              <a:avLst/>
            </a:prstGeom>
          </p:spPr>
        </p:pic>
      </p:grpSp>
      <p:sp>
        <p:nvSpPr>
          <p:cNvPr id="16" name="object 16"/>
          <p:cNvSpPr txBox="1"/>
          <p:nvPr/>
        </p:nvSpPr>
        <p:spPr>
          <a:xfrm>
            <a:off x="4996510" y="3684523"/>
            <a:ext cx="2077720" cy="1129030"/>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F16232"/>
                </a:solidFill>
                <a:latin typeface="Arial"/>
                <a:cs typeface="Arial"/>
              </a:rPr>
              <a:t>BETTER:</a:t>
            </a:r>
            <a:endParaRPr sz="2400">
              <a:latin typeface="Arial"/>
              <a:cs typeface="Arial"/>
            </a:endParaRPr>
          </a:p>
          <a:p>
            <a:pPr marL="12700" marR="5080">
              <a:lnSpc>
                <a:spcPct val="100800"/>
              </a:lnSpc>
            </a:pPr>
            <a:r>
              <a:rPr sz="2400" dirty="0">
                <a:latin typeface="Arial MT"/>
                <a:cs typeface="Arial MT"/>
              </a:rPr>
              <a:t>Manual</a:t>
            </a:r>
            <a:r>
              <a:rPr sz="2400" spc="-70" dirty="0">
                <a:latin typeface="Arial MT"/>
                <a:cs typeface="Arial MT"/>
              </a:rPr>
              <a:t> </a:t>
            </a:r>
            <a:r>
              <a:rPr sz="2400" spc="-5" dirty="0">
                <a:latin typeface="Arial MT"/>
                <a:cs typeface="Arial MT"/>
              </a:rPr>
              <a:t>suction </a:t>
            </a:r>
            <a:r>
              <a:rPr sz="2400" spc="-650" dirty="0">
                <a:latin typeface="Arial MT"/>
                <a:cs typeface="Arial MT"/>
              </a:rPr>
              <a:t> </a:t>
            </a:r>
            <a:r>
              <a:rPr sz="2400" dirty="0">
                <a:latin typeface="Arial MT"/>
                <a:cs typeface="Arial MT"/>
              </a:rPr>
              <a:t>device</a:t>
            </a:r>
            <a:endParaRPr sz="2400">
              <a:latin typeface="Arial MT"/>
              <a:cs typeface="Arial MT"/>
            </a:endParaRPr>
          </a:p>
        </p:txBody>
      </p:sp>
      <p:grpSp>
        <p:nvGrpSpPr>
          <p:cNvPr id="17" name="object 17"/>
          <p:cNvGrpSpPr/>
          <p:nvPr/>
        </p:nvGrpSpPr>
        <p:grpSpPr>
          <a:xfrm>
            <a:off x="3987774" y="1867738"/>
            <a:ext cx="3469004" cy="2494280"/>
            <a:chOff x="3987774" y="1867738"/>
            <a:chExt cx="3469004" cy="2494280"/>
          </a:xfrm>
        </p:grpSpPr>
        <p:sp>
          <p:nvSpPr>
            <p:cNvPr id="18" name="object 18"/>
            <p:cNvSpPr/>
            <p:nvPr/>
          </p:nvSpPr>
          <p:spPr>
            <a:xfrm>
              <a:off x="4186288" y="3716858"/>
              <a:ext cx="645160" cy="645160"/>
            </a:xfrm>
            <a:custGeom>
              <a:avLst/>
              <a:gdLst/>
              <a:ahLst/>
              <a:cxnLst/>
              <a:rect l="l" t="t" r="r" b="b"/>
              <a:pathLst>
                <a:path w="645160" h="645160">
                  <a:moveTo>
                    <a:pt x="322300" y="0"/>
                  </a:moveTo>
                  <a:lnTo>
                    <a:pt x="274673" y="3494"/>
                  </a:lnTo>
                  <a:lnTo>
                    <a:pt x="229215" y="13645"/>
                  </a:lnTo>
                  <a:lnTo>
                    <a:pt x="186426" y="29955"/>
                  </a:lnTo>
                  <a:lnTo>
                    <a:pt x="146803" y="51924"/>
                  </a:lnTo>
                  <a:lnTo>
                    <a:pt x="110847" y="79054"/>
                  </a:lnTo>
                  <a:lnTo>
                    <a:pt x="79054" y="110847"/>
                  </a:lnTo>
                  <a:lnTo>
                    <a:pt x="51924" y="146803"/>
                  </a:lnTo>
                  <a:lnTo>
                    <a:pt x="29955" y="186426"/>
                  </a:lnTo>
                  <a:lnTo>
                    <a:pt x="13645" y="229215"/>
                  </a:lnTo>
                  <a:lnTo>
                    <a:pt x="3494" y="274673"/>
                  </a:lnTo>
                  <a:lnTo>
                    <a:pt x="0" y="322300"/>
                  </a:lnTo>
                  <a:lnTo>
                    <a:pt x="3494" y="369928"/>
                  </a:lnTo>
                  <a:lnTo>
                    <a:pt x="13645" y="415386"/>
                  </a:lnTo>
                  <a:lnTo>
                    <a:pt x="29955" y="458177"/>
                  </a:lnTo>
                  <a:lnTo>
                    <a:pt x="51924" y="497801"/>
                  </a:lnTo>
                  <a:lnTo>
                    <a:pt x="79054" y="533759"/>
                  </a:lnTo>
                  <a:lnTo>
                    <a:pt x="110847" y="565554"/>
                  </a:lnTo>
                  <a:lnTo>
                    <a:pt x="146803" y="592685"/>
                  </a:lnTo>
                  <a:lnTo>
                    <a:pt x="186426" y="614656"/>
                  </a:lnTo>
                  <a:lnTo>
                    <a:pt x="229215" y="630967"/>
                  </a:lnTo>
                  <a:lnTo>
                    <a:pt x="274673" y="641119"/>
                  </a:lnTo>
                  <a:lnTo>
                    <a:pt x="322300" y="644613"/>
                  </a:lnTo>
                  <a:lnTo>
                    <a:pt x="369928" y="641119"/>
                  </a:lnTo>
                  <a:lnTo>
                    <a:pt x="415386" y="630967"/>
                  </a:lnTo>
                  <a:lnTo>
                    <a:pt x="458177" y="614656"/>
                  </a:lnTo>
                  <a:lnTo>
                    <a:pt x="497801" y="592685"/>
                  </a:lnTo>
                  <a:lnTo>
                    <a:pt x="533759" y="565554"/>
                  </a:lnTo>
                  <a:lnTo>
                    <a:pt x="565554" y="533759"/>
                  </a:lnTo>
                  <a:lnTo>
                    <a:pt x="592685" y="497801"/>
                  </a:lnTo>
                  <a:lnTo>
                    <a:pt x="614656" y="458177"/>
                  </a:lnTo>
                  <a:lnTo>
                    <a:pt x="630967" y="415386"/>
                  </a:lnTo>
                  <a:lnTo>
                    <a:pt x="641119" y="369928"/>
                  </a:lnTo>
                  <a:lnTo>
                    <a:pt x="644613" y="322300"/>
                  </a:lnTo>
                  <a:lnTo>
                    <a:pt x="641119" y="274673"/>
                  </a:lnTo>
                  <a:lnTo>
                    <a:pt x="630967" y="229215"/>
                  </a:lnTo>
                  <a:lnTo>
                    <a:pt x="614656" y="186426"/>
                  </a:lnTo>
                  <a:lnTo>
                    <a:pt x="592685" y="146803"/>
                  </a:lnTo>
                  <a:lnTo>
                    <a:pt x="565554" y="110847"/>
                  </a:lnTo>
                  <a:lnTo>
                    <a:pt x="533759" y="79054"/>
                  </a:lnTo>
                  <a:lnTo>
                    <a:pt x="497801" y="51924"/>
                  </a:lnTo>
                  <a:lnTo>
                    <a:pt x="458177" y="29955"/>
                  </a:lnTo>
                  <a:lnTo>
                    <a:pt x="415386" y="13645"/>
                  </a:lnTo>
                  <a:lnTo>
                    <a:pt x="369928" y="3494"/>
                  </a:lnTo>
                  <a:lnTo>
                    <a:pt x="322300" y="0"/>
                  </a:lnTo>
                  <a:close/>
                </a:path>
              </a:pathLst>
            </a:custGeom>
            <a:solidFill>
              <a:srgbClr val="F16232"/>
            </a:solidFill>
          </p:spPr>
          <p:txBody>
            <a:bodyPr wrap="square" lIns="0" tIns="0" rIns="0" bIns="0" rtlCol="0"/>
            <a:lstStyle/>
            <a:p>
              <a:endParaRPr/>
            </a:p>
          </p:txBody>
        </p:sp>
        <p:pic>
          <p:nvPicPr>
            <p:cNvPr id="19" name="object 19"/>
            <p:cNvPicPr/>
            <p:nvPr/>
          </p:nvPicPr>
          <p:blipFill>
            <a:blip r:embed="rId5" cstate="print"/>
            <a:stretch>
              <a:fillRect/>
            </a:stretch>
          </p:blipFill>
          <p:spPr>
            <a:xfrm>
              <a:off x="4267860" y="3883893"/>
              <a:ext cx="456497" cy="342374"/>
            </a:xfrm>
            <a:prstGeom prst="rect">
              <a:avLst/>
            </a:prstGeom>
          </p:spPr>
        </p:pic>
        <p:pic>
          <p:nvPicPr>
            <p:cNvPr id="20" name="object 20"/>
            <p:cNvPicPr/>
            <p:nvPr/>
          </p:nvPicPr>
          <p:blipFill>
            <a:blip r:embed="rId6" cstate="print"/>
            <a:stretch>
              <a:fillRect/>
            </a:stretch>
          </p:blipFill>
          <p:spPr>
            <a:xfrm>
              <a:off x="3987774" y="1867738"/>
              <a:ext cx="3468801" cy="1851304"/>
            </a:xfrm>
            <a:prstGeom prst="rect">
              <a:avLst/>
            </a:prstGeom>
          </p:spPr>
        </p:pic>
      </p:grpSp>
      <p:sp>
        <p:nvSpPr>
          <p:cNvPr id="21" name="object 21"/>
          <p:cNvSpPr txBox="1"/>
          <p:nvPr/>
        </p:nvSpPr>
        <p:spPr>
          <a:xfrm>
            <a:off x="8745690" y="3699764"/>
            <a:ext cx="1958975" cy="1125855"/>
          </a:xfrm>
          <a:prstGeom prst="rect">
            <a:avLst/>
          </a:prstGeom>
        </p:spPr>
        <p:txBody>
          <a:bodyPr vert="horz" wrap="square" lIns="0" tIns="12700" rIns="0" bIns="0" rtlCol="0">
            <a:spAutoFit/>
          </a:bodyPr>
          <a:lstStyle/>
          <a:p>
            <a:pPr marL="12700">
              <a:lnSpc>
                <a:spcPct val="100000"/>
              </a:lnSpc>
              <a:spcBef>
                <a:spcPts val="100"/>
              </a:spcBef>
            </a:pPr>
            <a:r>
              <a:rPr sz="2400" b="1" spc="-60" dirty="0">
                <a:solidFill>
                  <a:srgbClr val="70AD47"/>
                </a:solidFill>
                <a:latin typeface="Arial"/>
                <a:cs typeface="Arial"/>
              </a:rPr>
              <a:t>BEST:</a:t>
            </a:r>
            <a:endParaRPr sz="2400">
              <a:latin typeface="Arial"/>
              <a:cs typeface="Arial"/>
            </a:endParaRPr>
          </a:p>
          <a:p>
            <a:pPr marL="12700" marR="5080">
              <a:lnSpc>
                <a:spcPts val="2900"/>
              </a:lnSpc>
              <a:spcBef>
                <a:spcPts val="80"/>
              </a:spcBef>
            </a:pPr>
            <a:r>
              <a:rPr sz="2400" dirty="0">
                <a:latin typeface="Arial MT"/>
                <a:cs typeface="Arial MT"/>
              </a:rPr>
              <a:t>Mechanical </a:t>
            </a:r>
            <a:r>
              <a:rPr sz="2400" spc="5" dirty="0">
                <a:latin typeface="Arial MT"/>
                <a:cs typeface="Arial MT"/>
              </a:rPr>
              <a:t> </a:t>
            </a:r>
            <a:r>
              <a:rPr sz="2400" spc="-5" dirty="0">
                <a:latin typeface="Arial MT"/>
                <a:cs typeface="Arial MT"/>
              </a:rPr>
              <a:t>suction</a:t>
            </a:r>
            <a:r>
              <a:rPr sz="2400" spc="-75" dirty="0">
                <a:latin typeface="Arial MT"/>
                <a:cs typeface="Arial MT"/>
              </a:rPr>
              <a:t> </a:t>
            </a:r>
            <a:r>
              <a:rPr sz="2400" dirty="0">
                <a:latin typeface="Arial MT"/>
                <a:cs typeface="Arial MT"/>
              </a:rPr>
              <a:t>device</a:t>
            </a:r>
            <a:endParaRPr sz="2400">
              <a:latin typeface="Arial MT"/>
              <a:cs typeface="Arial MT"/>
            </a:endParaRPr>
          </a:p>
        </p:txBody>
      </p:sp>
      <p:pic>
        <p:nvPicPr>
          <p:cNvPr id="22" name="object 22"/>
          <p:cNvPicPr/>
          <p:nvPr/>
        </p:nvPicPr>
        <p:blipFill>
          <a:blip r:embed="rId7" cstate="print"/>
          <a:stretch>
            <a:fillRect/>
          </a:stretch>
        </p:blipFill>
        <p:spPr>
          <a:xfrm>
            <a:off x="276405" y="767067"/>
            <a:ext cx="3408499" cy="3347504"/>
          </a:xfrm>
          <a:prstGeom prst="rect">
            <a:avLst/>
          </a:prstGeom>
        </p:spPr>
      </p:pic>
      <p:grpSp>
        <p:nvGrpSpPr>
          <p:cNvPr id="23" name="object 23"/>
          <p:cNvGrpSpPr/>
          <p:nvPr/>
        </p:nvGrpSpPr>
        <p:grpSpPr>
          <a:xfrm>
            <a:off x="7935455" y="1101559"/>
            <a:ext cx="3933190" cy="3238500"/>
            <a:chOff x="7935455" y="1101559"/>
            <a:chExt cx="3933190" cy="3238500"/>
          </a:xfrm>
        </p:grpSpPr>
        <p:sp>
          <p:nvSpPr>
            <p:cNvPr id="24" name="object 24"/>
            <p:cNvSpPr/>
            <p:nvPr/>
          </p:nvSpPr>
          <p:spPr>
            <a:xfrm>
              <a:off x="7935455" y="3695204"/>
              <a:ext cx="645160" cy="645160"/>
            </a:xfrm>
            <a:custGeom>
              <a:avLst/>
              <a:gdLst/>
              <a:ahLst/>
              <a:cxnLst/>
              <a:rect l="l" t="t" r="r" b="b"/>
              <a:pathLst>
                <a:path w="645159" h="645160">
                  <a:moveTo>
                    <a:pt x="322300" y="0"/>
                  </a:moveTo>
                  <a:lnTo>
                    <a:pt x="274673" y="3494"/>
                  </a:lnTo>
                  <a:lnTo>
                    <a:pt x="229215" y="13645"/>
                  </a:lnTo>
                  <a:lnTo>
                    <a:pt x="186426" y="29955"/>
                  </a:lnTo>
                  <a:lnTo>
                    <a:pt x="146803" y="51924"/>
                  </a:lnTo>
                  <a:lnTo>
                    <a:pt x="110847" y="79054"/>
                  </a:lnTo>
                  <a:lnTo>
                    <a:pt x="79054" y="110847"/>
                  </a:lnTo>
                  <a:lnTo>
                    <a:pt x="51924" y="146803"/>
                  </a:lnTo>
                  <a:lnTo>
                    <a:pt x="29955" y="186426"/>
                  </a:lnTo>
                  <a:lnTo>
                    <a:pt x="13645" y="229215"/>
                  </a:lnTo>
                  <a:lnTo>
                    <a:pt x="3494" y="274673"/>
                  </a:lnTo>
                  <a:lnTo>
                    <a:pt x="0" y="322300"/>
                  </a:lnTo>
                  <a:lnTo>
                    <a:pt x="3494" y="369928"/>
                  </a:lnTo>
                  <a:lnTo>
                    <a:pt x="13645" y="415385"/>
                  </a:lnTo>
                  <a:lnTo>
                    <a:pt x="29955" y="458175"/>
                  </a:lnTo>
                  <a:lnTo>
                    <a:pt x="51924" y="497797"/>
                  </a:lnTo>
                  <a:lnTo>
                    <a:pt x="79054" y="533754"/>
                  </a:lnTo>
                  <a:lnTo>
                    <a:pt x="110847" y="565546"/>
                  </a:lnTo>
                  <a:lnTo>
                    <a:pt x="146803" y="592676"/>
                  </a:lnTo>
                  <a:lnTo>
                    <a:pt x="186426" y="614646"/>
                  </a:lnTo>
                  <a:lnTo>
                    <a:pt x="229215" y="630955"/>
                  </a:lnTo>
                  <a:lnTo>
                    <a:pt x="274673" y="641106"/>
                  </a:lnTo>
                  <a:lnTo>
                    <a:pt x="322300" y="644601"/>
                  </a:lnTo>
                  <a:lnTo>
                    <a:pt x="369928" y="641106"/>
                  </a:lnTo>
                  <a:lnTo>
                    <a:pt x="415386" y="630955"/>
                  </a:lnTo>
                  <a:lnTo>
                    <a:pt x="458177" y="614646"/>
                  </a:lnTo>
                  <a:lnTo>
                    <a:pt x="497801" y="592676"/>
                  </a:lnTo>
                  <a:lnTo>
                    <a:pt x="533759" y="565546"/>
                  </a:lnTo>
                  <a:lnTo>
                    <a:pt x="565554" y="533754"/>
                  </a:lnTo>
                  <a:lnTo>
                    <a:pt x="592685" y="497797"/>
                  </a:lnTo>
                  <a:lnTo>
                    <a:pt x="614656" y="458175"/>
                  </a:lnTo>
                  <a:lnTo>
                    <a:pt x="630967" y="415385"/>
                  </a:lnTo>
                  <a:lnTo>
                    <a:pt x="641119" y="369928"/>
                  </a:lnTo>
                  <a:lnTo>
                    <a:pt x="644613" y="322300"/>
                  </a:lnTo>
                  <a:lnTo>
                    <a:pt x="641119" y="274673"/>
                  </a:lnTo>
                  <a:lnTo>
                    <a:pt x="630967" y="229215"/>
                  </a:lnTo>
                  <a:lnTo>
                    <a:pt x="614656" y="186426"/>
                  </a:lnTo>
                  <a:lnTo>
                    <a:pt x="592685" y="146803"/>
                  </a:lnTo>
                  <a:lnTo>
                    <a:pt x="565554" y="110847"/>
                  </a:lnTo>
                  <a:lnTo>
                    <a:pt x="533759" y="79054"/>
                  </a:lnTo>
                  <a:lnTo>
                    <a:pt x="497801" y="51924"/>
                  </a:lnTo>
                  <a:lnTo>
                    <a:pt x="458177" y="29955"/>
                  </a:lnTo>
                  <a:lnTo>
                    <a:pt x="415386" y="13645"/>
                  </a:lnTo>
                  <a:lnTo>
                    <a:pt x="369928" y="3494"/>
                  </a:lnTo>
                  <a:lnTo>
                    <a:pt x="322300" y="0"/>
                  </a:lnTo>
                  <a:close/>
                </a:path>
              </a:pathLst>
            </a:custGeom>
            <a:solidFill>
              <a:srgbClr val="70AD47"/>
            </a:solidFill>
          </p:spPr>
          <p:txBody>
            <a:bodyPr wrap="square" lIns="0" tIns="0" rIns="0" bIns="0" rtlCol="0"/>
            <a:lstStyle/>
            <a:p>
              <a:endParaRPr/>
            </a:p>
          </p:txBody>
        </p:sp>
        <p:pic>
          <p:nvPicPr>
            <p:cNvPr id="25" name="object 25"/>
            <p:cNvPicPr/>
            <p:nvPr/>
          </p:nvPicPr>
          <p:blipFill>
            <a:blip r:embed="rId5" cstate="print"/>
            <a:stretch>
              <a:fillRect/>
            </a:stretch>
          </p:blipFill>
          <p:spPr>
            <a:xfrm>
              <a:off x="8017039" y="3862240"/>
              <a:ext cx="456488" cy="342374"/>
            </a:xfrm>
            <a:prstGeom prst="rect">
              <a:avLst/>
            </a:prstGeom>
          </p:spPr>
        </p:pic>
        <p:pic>
          <p:nvPicPr>
            <p:cNvPr id="26" name="object 26"/>
            <p:cNvPicPr/>
            <p:nvPr/>
          </p:nvPicPr>
          <p:blipFill>
            <a:blip r:embed="rId8" cstate="print"/>
            <a:stretch>
              <a:fillRect/>
            </a:stretch>
          </p:blipFill>
          <p:spPr>
            <a:xfrm>
              <a:off x="8056956" y="1101559"/>
              <a:ext cx="3811308" cy="2679242"/>
            </a:xfrm>
            <a:prstGeom prst="rect">
              <a:avLst/>
            </a:prstGeom>
          </p:spPr>
        </p:pic>
      </p:grpSp>
      <p:sp>
        <p:nvSpPr>
          <p:cNvPr id="27" name="object 27"/>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28" name="object 28"/>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18</a:t>
            </a:fld>
            <a:endParaRPr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5" cstate="print"/>
          <a:stretch>
            <a:fillRect/>
          </a:stretch>
        </p:blipFill>
        <p:spPr>
          <a:xfrm>
            <a:off x="309069" y="255193"/>
            <a:ext cx="1173007" cy="656424"/>
          </a:xfrm>
          <a:prstGeom prst="rect">
            <a:avLst/>
          </a:prstGeom>
        </p:spPr>
      </p:pic>
      <p:sp>
        <p:nvSpPr>
          <p:cNvPr id="4" name="object 4"/>
          <p:cNvSpPr txBox="1"/>
          <p:nvPr/>
        </p:nvSpPr>
        <p:spPr>
          <a:xfrm>
            <a:off x="3269551" y="947420"/>
            <a:ext cx="5730875" cy="574040"/>
          </a:xfrm>
          <a:prstGeom prst="rect">
            <a:avLst/>
          </a:prstGeom>
        </p:spPr>
        <p:txBody>
          <a:bodyPr vert="horz" wrap="square" lIns="0" tIns="12700" rIns="0" bIns="0" rtlCol="0">
            <a:spAutoFit/>
          </a:bodyPr>
          <a:lstStyle/>
          <a:p>
            <a:pPr marL="12700">
              <a:lnSpc>
                <a:spcPct val="100000"/>
              </a:lnSpc>
              <a:spcBef>
                <a:spcPts val="100"/>
              </a:spcBef>
            </a:pPr>
            <a:r>
              <a:rPr sz="3600" b="1" dirty="0">
                <a:solidFill>
                  <a:srgbClr val="FFFFFF"/>
                </a:solidFill>
                <a:latin typeface="Arial"/>
                <a:cs typeface="Arial"/>
              </a:rPr>
              <a:t>MANUAL</a:t>
            </a:r>
            <a:r>
              <a:rPr sz="3600" b="1" spc="-105" dirty="0">
                <a:solidFill>
                  <a:srgbClr val="FFFFFF"/>
                </a:solidFill>
                <a:latin typeface="Arial"/>
                <a:cs typeface="Arial"/>
              </a:rPr>
              <a:t> </a:t>
            </a:r>
            <a:r>
              <a:rPr sz="3600" b="1" spc="-5" dirty="0">
                <a:solidFill>
                  <a:srgbClr val="FFFFFF"/>
                </a:solidFill>
                <a:latin typeface="Arial"/>
                <a:cs typeface="Arial"/>
              </a:rPr>
              <a:t>SUCTION</a:t>
            </a:r>
            <a:r>
              <a:rPr sz="3600" b="1" spc="-40" dirty="0">
                <a:solidFill>
                  <a:srgbClr val="FFFFFF"/>
                </a:solidFill>
                <a:latin typeface="Arial"/>
                <a:cs typeface="Arial"/>
              </a:rPr>
              <a:t> </a:t>
            </a:r>
            <a:r>
              <a:rPr sz="3600" b="1" spc="-5" dirty="0">
                <a:solidFill>
                  <a:srgbClr val="FFFFFF"/>
                </a:solidFill>
                <a:latin typeface="Arial"/>
                <a:cs typeface="Arial"/>
              </a:rPr>
              <a:t>VIDEO</a:t>
            </a:r>
            <a:endParaRPr sz="3600">
              <a:latin typeface="Arial"/>
              <a:cs typeface="Arial"/>
            </a:endParaRPr>
          </a:p>
        </p:txBody>
      </p:sp>
      <p:grpSp>
        <p:nvGrpSpPr>
          <p:cNvPr id="5" name="object 5"/>
          <p:cNvGrpSpPr/>
          <p:nvPr/>
        </p:nvGrpSpPr>
        <p:grpSpPr>
          <a:xfrm>
            <a:off x="2935884" y="2250351"/>
            <a:ext cx="6320790" cy="3580765"/>
            <a:chOff x="2935884" y="2250351"/>
            <a:chExt cx="6320790" cy="3580765"/>
          </a:xfrm>
        </p:grpSpPr>
        <p:sp>
          <p:nvSpPr>
            <p:cNvPr id="6" name="object 6"/>
            <p:cNvSpPr/>
            <p:nvPr/>
          </p:nvSpPr>
          <p:spPr>
            <a:xfrm>
              <a:off x="2945409" y="2259876"/>
              <a:ext cx="6301740" cy="3561715"/>
            </a:xfrm>
            <a:custGeom>
              <a:avLst/>
              <a:gdLst/>
              <a:ahLst/>
              <a:cxnLst/>
              <a:rect l="l" t="t" r="r" b="b"/>
              <a:pathLst>
                <a:path w="6301740" h="3561715">
                  <a:moveTo>
                    <a:pt x="0" y="0"/>
                  </a:moveTo>
                  <a:lnTo>
                    <a:pt x="6301183" y="0"/>
                  </a:lnTo>
                  <a:lnTo>
                    <a:pt x="6301183" y="3561132"/>
                  </a:lnTo>
                  <a:lnTo>
                    <a:pt x="0" y="3561132"/>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41" y="3445382"/>
              <a:ext cx="1190625" cy="1190625"/>
            </a:xfrm>
            <a:custGeom>
              <a:avLst/>
              <a:gdLst/>
              <a:ahLst/>
              <a:cxnLst/>
              <a:rect l="l" t="t" r="r" b="b"/>
              <a:pathLst>
                <a:path w="1190625" h="1190625">
                  <a:moveTo>
                    <a:pt x="595058" y="0"/>
                  </a:moveTo>
                  <a:lnTo>
                    <a:pt x="546253" y="1972"/>
                  </a:lnTo>
                  <a:lnTo>
                    <a:pt x="498534" y="7788"/>
                  </a:lnTo>
                  <a:lnTo>
                    <a:pt x="452056" y="17294"/>
                  </a:lnTo>
                  <a:lnTo>
                    <a:pt x="406970" y="30336"/>
                  </a:lnTo>
                  <a:lnTo>
                    <a:pt x="363431" y="46763"/>
                  </a:lnTo>
                  <a:lnTo>
                    <a:pt x="321590" y="66420"/>
                  </a:lnTo>
                  <a:lnTo>
                    <a:pt x="281603" y="89154"/>
                  </a:lnTo>
                  <a:lnTo>
                    <a:pt x="243620" y="114812"/>
                  </a:lnTo>
                  <a:lnTo>
                    <a:pt x="207797" y="143242"/>
                  </a:lnTo>
                  <a:lnTo>
                    <a:pt x="174285" y="174290"/>
                  </a:lnTo>
                  <a:lnTo>
                    <a:pt x="143238" y="207802"/>
                  </a:lnTo>
                  <a:lnTo>
                    <a:pt x="114809" y="243626"/>
                  </a:lnTo>
                  <a:lnTo>
                    <a:pt x="89151" y="281608"/>
                  </a:lnTo>
                  <a:lnTo>
                    <a:pt x="66417" y="321596"/>
                  </a:lnTo>
                  <a:lnTo>
                    <a:pt x="46761" y="363436"/>
                  </a:lnTo>
                  <a:lnTo>
                    <a:pt x="30335" y="406975"/>
                  </a:lnTo>
                  <a:lnTo>
                    <a:pt x="17293" y="452060"/>
                  </a:lnTo>
                  <a:lnTo>
                    <a:pt x="7788" y="498537"/>
                  </a:lnTo>
                  <a:lnTo>
                    <a:pt x="1972" y="546254"/>
                  </a:lnTo>
                  <a:lnTo>
                    <a:pt x="0" y="595058"/>
                  </a:lnTo>
                  <a:lnTo>
                    <a:pt x="1972" y="643862"/>
                  </a:lnTo>
                  <a:lnTo>
                    <a:pt x="7788" y="691579"/>
                  </a:lnTo>
                  <a:lnTo>
                    <a:pt x="17293" y="738056"/>
                  </a:lnTo>
                  <a:lnTo>
                    <a:pt x="30335" y="783141"/>
                  </a:lnTo>
                  <a:lnTo>
                    <a:pt x="46761" y="826680"/>
                  </a:lnTo>
                  <a:lnTo>
                    <a:pt x="66417" y="868520"/>
                  </a:lnTo>
                  <a:lnTo>
                    <a:pt x="89151" y="908508"/>
                  </a:lnTo>
                  <a:lnTo>
                    <a:pt x="114809" y="946490"/>
                  </a:lnTo>
                  <a:lnTo>
                    <a:pt x="143238" y="982314"/>
                  </a:lnTo>
                  <a:lnTo>
                    <a:pt x="174285" y="1015826"/>
                  </a:lnTo>
                  <a:lnTo>
                    <a:pt x="207797" y="1046874"/>
                  </a:lnTo>
                  <a:lnTo>
                    <a:pt x="243620" y="1075304"/>
                  </a:lnTo>
                  <a:lnTo>
                    <a:pt x="281603" y="1100962"/>
                  </a:lnTo>
                  <a:lnTo>
                    <a:pt x="321590" y="1123696"/>
                  </a:lnTo>
                  <a:lnTo>
                    <a:pt x="363431" y="1143353"/>
                  </a:lnTo>
                  <a:lnTo>
                    <a:pt x="406970" y="1159780"/>
                  </a:lnTo>
                  <a:lnTo>
                    <a:pt x="452056" y="1172822"/>
                  </a:lnTo>
                  <a:lnTo>
                    <a:pt x="498534" y="1182328"/>
                  </a:lnTo>
                  <a:lnTo>
                    <a:pt x="546253" y="1188144"/>
                  </a:lnTo>
                  <a:lnTo>
                    <a:pt x="595058" y="1190116"/>
                  </a:lnTo>
                  <a:lnTo>
                    <a:pt x="643862" y="1188144"/>
                  </a:lnTo>
                  <a:lnTo>
                    <a:pt x="691579" y="1182328"/>
                  </a:lnTo>
                  <a:lnTo>
                    <a:pt x="738056" y="1172822"/>
                  </a:lnTo>
                  <a:lnTo>
                    <a:pt x="783141" y="1159780"/>
                  </a:lnTo>
                  <a:lnTo>
                    <a:pt x="826680" y="1143353"/>
                  </a:lnTo>
                  <a:lnTo>
                    <a:pt x="868520" y="1123696"/>
                  </a:lnTo>
                  <a:lnTo>
                    <a:pt x="908508" y="1100962"/>
                  </a:lnTo>
                  <a:lnTo>
                    <a:pt x="946490" y="1075304"/>
                  </a:lnTo>
                  <a:lnTo>
                    <a:pt x="982314" y="1046874"/>
                  </a:lnTo>
                  <a:lnTo>
                    <a:pt x="1015826" y="1015826"/>
                  </a:lnTo>
                  <a:lnTo>
                    <a:pt x="1046874" y="982314"/>
                  </a:lnTo>
                  <a:lnTo>
                    <a:pt x="1075304" y="946490"/>
                  </a:lnTo>
                  <a:lnTo>
                    <a:pt x="1100962" y="908508"/>
                  </a:lnTo>
                  <a:lnTo>
                    <a:pt x="1123696" y="868520"/>
                  </a:lnTo>
                  <a:lnTo>
                    <a:pt x="1143353" y="826680"/>
                  </a:lnTo>
                  <a:lnTo>
                    <a:pt x="1159780" y="783141"/>
                  </a:lnTo>
                  <a:lnTo>
                    <a:pt x="1172822" y="738056"/>
                  </a:lnTo>
                  <a:lnTo>
                    <a:pt x="1182328" y="691579"/>
                  </a:lnTo>
                  <a:lnTo>
                    <a:pt x="1188144" y="643862"/>
                  </a:lnTo>
                  <a:lnTo>
                    <a:pt x="1190117" y="595058"/>
                  </a:lnTo>
                  <a:lnTo>
                    <a:pt x="1188144" y="546254"/>
                  </a:lnTo>
                  <a:lnTo>
                    <a:pt x="1182328" y="498537"/>
                  </a:lnTo>
                  <a:lnTo>
                    <a:pt x="1172822" y="452060"/>
                  </a:lnTo>
                  <a:lnTo>
                    <a:pt x="1159780" y="406975"/>
                  </a:lnTo>
                  <a:lnTo>
                    <a:pt x="1143353" y="363436"/>
                  </a:lnTo>
                  <a:lnTo>
                    <a:pt x="1123696" y="321596"/>
                  </a:lnTo>
                  <a:lnTo>
                    <a:pt x="1100962" y="281608"/>
                  </a:lnTo>
                  <a:lnTo>
                    <a:pt x="1075304" y="243626"/>
                  </a:lnTo>
                  <a:lnTo>
                    <a:pt x="1046874" y="207802"/>
                  </a:lnTo>
                  <a:lnTo>
                    <a:pt x="1015826" y="174290"/>
                  </a:lnTo>
                  <a:lnTo>
                    <a:pt x="982314" y="143242"/>
                  </a:lnTo>
                  <a:lnTo>
                    <a:pt x="946490" y="114812"/>
                  </a:lnTo>
                  <a:lnTo>
                    <a:pt x="908508" y="89154"/>
                  </a:lnTo>
                  <a:lnTo>
                    <a:pt x="868520" y="66420"/>
                  </a:lnTo>
                  <a:lnTo>
                    <a:pt x="826680" y="46763"/>
                  </a:lnTo>
                  <a:lnTo>
                    <a:pt x="783141" y="30336"/>
                  </a:lnTo>
                  <a:lnTo>
                    <a:pt x="738056" y="17294"/>
                  </a:lnTo>
                  <a:lnTo>
                    <a:pt x="691579" y="7788"/>
                  </a:lnTo>
                  <a:lnTo>
                    <a:pt x="643862" y="1972"/>
                  </a:lnTo>
                  <a:lnTo>
                    <a:pt x="595058" y="0"/>
                  </a:lnTo>
                  <a:close/>
                </a:path>
              </a:pathLst>
            </a:custGeom>
            <a:solidFill>
              <a:srgbClr val="616667"/>
            </a:solidFill>
          </p:spPr>
          <p:txBody>
            <a:bodyPr wrap="square" lIns="0" tIns="0" rIns="0" bIns="0" rtlCol="0"/>
            <a:lstStyle/>
            <a:p>
              <a:endParaRPr/>
            </a:p>
          </p:txBody>
        </p:sp>
        <p:sp>
          <p:nvSpPr>
            <p:cNvPr id="8" name="object 8"/>
            <p:cNvSpPr/>
            <p:nvPr/>
          </p:nvSpPr>
          <p:spPr>
            <a:xfrm>
              <a:off x="5898121" y="3735997"/>
              <a:ext cx="525145" cy="608965"/>
            </a:xfrm>
            <a:custGeom>
              <a:avLst/>
              <a:gdLst/>
              <a:ahLst/>
              <a:cxnLst/>
              <a:rect l="l" t="t" r="r" b="b"/>
              <a:pathLst>
                <a:path w="525145" h="608964">
                  <a:moveTo>
                    <a:pt x="0" y="0"/>
                  </a:moveTo>
                  <a:lnTo>
                    <a:pt x="0" y="608888"/>
                  </a:lnTo>
                  <a:lnTo>
                    <a:pt x="524916" y="304444"/>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69" y="6059234"/>
            <a:ext cx="4707890" cy="281305"/>
          </a:xfrm>
          <a:prstGeom prst="rect">
            <a:avLst/>
          </a:prstGeom>
        </p:spPr>
        <p:txBody>
          <a:bodyPr vert="horz" wrap="square" lIns="0" tIns="0" rIns="0" bIns="0" rtlCol="0">
            <a:spAutoFit/>
          </a:bodyPr>
          <a:lstStyle/>
          <a:p>
            <a:pPr marL="12700">
              <a:lnSpc>
                <a:spcPts val="2090"/>
              </a:lnSpc>
            </a:pPr>
            <a:r>
              <a:rPr sz="1800" i="1" spc="-10" dirty="0">
                <a:solidFill>
                  <a:srgbClr val="8A8C8C"/>
                </a:solidFill>
                <a:latin typeface="Arial"/>
                <a:cs typeface="Arial"/>
              </a:rPr>
              <a:t>Video</a:t>
            </a:r>
            <a:r>
              <a:rPr sz="1800" i="1" spc="-15"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solidFill>
                  <a:srgbClr val="767171"/>
                </a:solidFill>
              </a:rPr>
              <a:t>19</a:t>
            </a:fld>
            <a:endParaRPr dirty="0">
              <a:solidFill>
                <a:srgbClr val="767171"/>
              </a:solidFill>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solidFill>
                  <a:srgbClr val="767171"/>
                </a:solidFill>
              </a:rPr>
              <a:t>#</a:t>
            </a:r>
            <a:r>
              <a:rPr spc="-40" dirty="0">
                <a:solidFill>
                  <a:srgbClr val="767171"/>
                </a:solidFill>
              </a:rPr>
              <a:t>T</a:t>
            </a:r>
            <a:r>
              <a:rPr spc="-35" dirty="0">
                <a:solidFill>
                  <a:srgbClr val="767171"/>
                </a:solidFill>
              </a:rPr>
              <a:t>CCC</a:t>
            </a:r>
            <a:r>
              <a:rPr spc="-20" dirty="0">
                <a:solidFill>
                  <a:srgbClr val="767171"/>
                </a:solidFill>
              </a:rPr>
              <a:t>-</a:t>
            </a:r>
            <a:r>
              <a:rPr spc="-35" dirty="0">
                <a:solidFill>
                  <a:srgbClr val="767171"/>
                </a:solidFill>
              </a:rPr>
              <a:t>CPP</a:t>
            </a:r>
            <a:r>
              <a:rPr spc="-20" dirty="0">
                <a:solidFill>
                  <a:srgbClr val="767171"/>
                </a:solidFill>
              </a:rPr>
              <a:t>-</a:t>
            </a:r>
            <a:r>
              <a:rPr spc="-35" dirty="0">
                <a:solidFill>
                  <a:srgbClr val="767171"/>
                </a:solidFill>
              </a:rPr>
              <a:t>PPT</a:t>
            </a:r>
            <a:r>
              <a:rPr spc="-20" dirty="0">
                <a:solidFill>
                  <a:srgbClr val="767171"/>
                </a:solidFill>
              </a:rPr>
              <a:t>-</a:t>
            </a:r>
            <a:r>
              <a:rPr spc="-25" dirty="0">
                <a:solidFill>
                  <a:srgbClr val="767171"/>
                </a:solidFill>
              </a:rPr>
              <a:t>0</a:t>
            </a:r>
            <a:r>
              <a:rPr dirty="0">
                <a:solidFill>
                  <a:srgbClr val="767171"/>
                </a:solidFill>
              </a:rPr>
              <a:t>7 </a:t>
            </a:r>
            <a:r>
              <a:rPr spc="-65" dirty="0">
                <a:solidFill>
                  <a:srgbClr val="767171"/>
                </a:solidFill>
              </a:rPr>
              <a:t> </a:t>
            </a:r>
            <a:r>
              <a:rPr spc="-25" dirty="0">
                <a:solidFill>
                  <a:srgbClr val="767171"/>
                </a:solidFill>
              </a:rPr>
              <a:t>0</a:t>
            </a:r>
            <a:r>
              <a:rPr dirty="0">
                <a:solidFill>
                  <a:srgbClr val="767171"/>
                </a:solidFill>
              </a:rPr>
              <a:t>2</a:t>
            </a:r>
            <a:r>
              <a:rPr spc="-45" dirty="0">
                <a:solidFill>
                  <a:srgbClr val="767171"/>
                </a:solidFill>
              </a:rPr>
              <a:t> </a:t>
            </a:r>
            <a:r>
              <a:rPr spc="-30" dirty="0">
                <a:solidFill>
                  <a:srgbClr val="767171"/>
                </a:solidFill>
              </a:rPr>
              <a:t>J</a:t>
            </a:r>
            <a:r>
              <a:rPr spc="-35" dirty="0">
                <a:solidFill>
                  <a:srgbClr val="767171"/>
                </a:solidFill>
              </a:rPr>
              <a:t>A</a:t>
            </a:r>
            <a:r>
              <a:rPr dirty="0">
                <a:solidFill>
                  <a:srgbClr val="767171"/>
                </a:solidFill>
              </a:rPr>
              <a:t>N</a:t>
            </a:r>
            <a:r>
              <a:rPr spc="-55" dirty="0">
                <a:solidFill>
                  <a:srgbClr val="767171"/>
                </a:solidFill>
              </a:rPr>
              <a:t> </a:t>
            </a:r>
            <a:r>
              <a:rPr spc="-25" dirty="0">
                <a:solidFill>
                  <a:srgbClr val="767171"/>
                </a:solidFill>
              </a:rPr>
              <a:t>22</a:t>
            </a:r>
          </a:p>
        </p:txBody>
      </p:sp>
      <p:pic>
        <p:nvPicPr>
          <p:cNvPr id="12" name="07c. Manual Suctioning">
            <a:hlinkClick r:id="" action="ppaction://media"/>
            <a:extLst>
              <a:ext uri="{FF2B5EF4-FFF2-40B4-BE49-F238E27FC236}">
                <a16:creationId xmlns:a16="http://schemas.microsoft.com/office/drawing/2014/main" id="{D7E723F4-1B7A-5118-5049-D4FD4AE39997}"/>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75916" y="1644751"/>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067"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5" cstate="print"/>
          <a:stretch>
            <a:fillRect/>
          </a:stretch>
        </p:blipFill>
        <p:spPr>
          <a:xfrm>
            <a:off x="309069" y="255193"/>
            <a:ext cx="1173007" cy="656424"/>
          </a:xfrm>
          <a:prstGeom prst="rect">
            <a:avLst/>
          </a:prstGeom>
        </p:spPr>
      </p:pic>
      <p:sp>
        <p:nvSpPr>
          <p:cNvPr id="4" name="object 4"/>
          <p:cNvSpPr txBox="1"/>
          <p:nvPr/>
        </p:nvSpPr>
        <p:spPr>
          <a:xfrm>
            <a:off x="2723451" y="947420"/>
            <a:ext cx="6822440" cy="574040"/>
          </a:xfrm>
          <a:prstGeom prst="rect">
            <a:avLst/>
          </a:prstGeom>
        </p:spPr>
        <p:txBody>
          <a:bodyPr vert="horz" wrap="square" lIns="0" tIns="12700" rIns="0" bIns="0" rtlCol="0">
            <a:spAutoFit/>
          </a:bodyPr>
          <a:lstStyle/>
          <a:p>
            <a:pPr marL="12700">
              <a:lnSpc>
                <a:spcPct val="100000"/>
              </a:lnSpc>
              <a:spcBef>
                <a:spcPts val="100"/>
              </a:spcBef>
            </a:pPr>
            <a:r>
              <a:rPr sz="3600" b="1" spc="-5" dirty="0">
                <a:solidFill>
                  <a:srgbClr val="FFFFFF"/>
                </a:solidFill>
                <a:latin typeface="Arial"/>
                <a:cs typeface="Arial"/>
              </a:rPr>
              <a:t>MECHANICAL</a:t>
            </a:r>
            <a:r>
              <a:rPr sz="3600" b="1" spc="-85" dirty="0">
                <a:solidFill>
                  <a:srgbClr val="FFFFFF"/>
                </a:solidFill>
                <a:latin typeface="Arial"/>
                <a:cs typeface="Arial"/>
              </a:rPr>
              <a:t> </a:t>
            </a:r>
            <a:r>
              <a:rPr sz="3600" b="1" spc="-5" dirty="0">
                <a:solidFill>
                  <a:srgbClr val="FFFFFF"/>
                </a:solidFill>
                <a:latin typeface="Arial"/>
                <a:cs typeface="Arial"/>
              </a:rPr>
              <a:t>SUCTION</a:t>
            </a:r>
            <a:r>
              <a:rPr sz="3600" b="1" spc="-20" dirty="0">
                <a:solidFill>
                  <a:srgbClr val="FFFFFF"/>
                </a:solidFill>
                <a:latin typeface="Arial"/>
                <a:cs typeface="Arial"/>
              </a:rPr>
              <a:t> </a:t>
            </a:r>
            <a:r>
              <a:rPr sz="3600" b="1" spc="-5" dirty="0">
                <a:solidFill>
                  <a:srgbClr val="FFFFFF"/>
                </a:solidFill>
                <a:latin typeface="Arial"/>
                <a:cs typeface="Arial"/>
              </a:rPr>
              <a:t>VIDEO</a:t>
            </a:r>
            <a:endParaRPr sz="3600">
              <a:latin typeface="Arial"/>
              <a:cs typeface="Arial"/>
            </a:endParaRPr>
          </a:p>
        </p:txBody>
      </p:sp>
      <p:grpSp>
        <p:nvGrpSpPr>
          <p:cNvPr id="5" name="object 5"/>
          <p:cNvGrpSpPr/>
          <p:nvPr/>
        </p:nvGrpSpPr>
        <p:grpSpPr>
          <a:xfrm>
            <a:off x="2935884" y="2250351"/>
            <a:ext cx="6320790" cy="3580765"/>
            <a:chOff x="2935884" y="2250351"/>
            <a:chExt cx="6320790" cy="3580765"/>
          </a:xfrm>
        </p:grpSpPr>
        <p:sp>
          <p:nvSpPr>
            <p:cNvPr id="6" name="object 6"/>
            <p:cNvSpPr/>
            <p:nvPr/>
          </p:nvSpPr>
          <p:spPr>
            <a:xfrm>
              <a:off x="2945409" y="2259876"/>
              <a:ext cx="6301740" cy="3561715"/>
            </a:xfrm>
            <a:custGeom>
              <a:avLst/>
              <a:gdLst/>
              <a:ahLst/>
              <a:cxnLst/>
              <a:rect l="l" t="t" r="r" b="b"/>
              <a:pathLst>
                <a:path w="6301740" h="3561715">
                  <a:moveTo>
                    <a:pt x="0" y="0"/>
                  </a:moveTo>
                  <a:lnTo>
                    <a:pt x="6301183" y="0"/>
                  </a:lnTo>
                  <a:lnTo>
                    <a:pt x="6301183" y="3561132"/>
                  </a:lnTo>
                  <a:lnTo>
                    <a:pt x="0" y="3561132"/>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41" y="3445382"/>
              <a:ext cx="1190625" cy="1190625"/>
            </a:xfrm>
            <a:custGeom>
              <a:avLst/>
              <a:gdLst/>
              <a:ahLst/>
              <a:cxnLst/>
              <a:rect l="l" t="t" r="r" b="b"/>
              <a:pathLst>
                <a:path w="1190625" h="1190625">
                  <a:moveTo>
                    <a:pt x="595058" y="0"/>
                  </a:moveTo>
                  <a:lnTo>
                    <a:pt x="546253" y="1972"/>
                  </a:lnTo>
                  <a:lnTo>
                    <a:pt x="498534" y="7788"/>
                  </a:lnTo>
                  <a:lnTo>
                    <a:pt x="452056" y="17294"/>
                  </a:lnTo>
                  <a:lnTo>
                    <a:pt x="406970" y="30336"/>
                  </a:lnTo>
                  <a:lnTo>
                    <a:pt x="363431" y="46763"/>
                  </a:lnTo>
                  <a:lnTo>
                    <a:pt x="321590" y="66420"/>
                  </a:lnTo>
                  <a:lnTo>
                    <a:pt x="281603" y="89154"/>
                  </a:lnTo>
                  <a:lnTo>
                    <a:pt x="243620" y="114812"/>
                  </a:lnTo>
                  <a:lnTo>
                    <a:pt x="207797" y="143242"/>
                  </a:lnTo>
                  <a:lnTo>
                    <a:pt x="174285" y="174290"/>
                  </a:lnTo>
                  <a:lnTo>
                    <a:pt x="143238" y="207802"/>
                  </a:lnTo>
                  <a:lnTo>
                    <a:pt x="114809" y="243626"/>
                  </a:lnTo>
                  <a:lnTo>
                    <a:pt x="89151" y="281608"/>
                  </a:lnTo>
                  <a:lnTo>
                    <a:pt x="66417" y="321596"/>
                  </a:lnTo>
                  <a:lnTo>
                    <a:pt x="46761" y="363436"/>
                  </a:lnTo>
                  <a:lnTo>
                    <a:pt x="30335" y="406975"/>
                  </a:lnTo>
                  <a:lnTo>
                    <a:pt x="17293" y="452060"/>
                  </a:lnTo>
                  <a:lnTo>
                    <a:pt x="7788" y="498537"/>
                  </a:lnTo>
                  <a:lnTo>
                    <a:pt x="1972" y="546254"/>
                  </a:lnTo>
                  <a:lnTo>
                    <a:pt x="0" y="595058"/>
                  </a:lnTo>
                  <a:lnTo>
                    <a:pt x="1972" y="643862"/>
                  </a:lnTo>
                  <a:lnTo>
                    <a:pt x="7788" y="691579"/>
                  </a:lnTo>
                  <a:lnTo>
                    <a:pt x="17293" y="738056"/>
                  </a:lnTo>
                  <a:lnTo>
                    <a:pt x="30335" y="783141"/>
                  </a:lnTo>
                  <a:lnTo>
                    <a:pt x="46761" y="826680"/>
                  </a:lnTo>
                  <a:lnTo>
                    <a:pt x="66417" y="868520"/>
                  </a:lnTo>
                  <a:lnTo>
                    <a:pt x="89151" y="908508"/>
                  </a:lnTo>
                  <a:lnTo>
                    <a:pt x="114809" y="946490"/>
                  </a:lnTo>
                  <a:lnTo>
                    <a:pt x="143238" y="982314"/>
                  </a:lnTo>
                  <a:lnTo>
                    <a:pt x="174285" y="1015826"/>
                  </a:lnTo>
                  <a:lnTo>
                    <a:pt x="207797" y="1046874"/>
                  </a:lnTo>
                  <a:lnTo>
                    <a:pt x="243620" y="1075304"/>
                  </a:lnTo>
                  <a:lnTo>
                    <a:pt x="281603" y="1100962"/>
                  </a:lnTo>
                  <a:lnTo>
                    <a:pt x="321590" y="1123696"/>
                  </a:lnTo>
                  <a:lnTo>
                    <a:pt x="363431" y="1143353"/>
                  </a:lnTo>
                  <a:lnTo>
                    <a:pt x="406970" y="1159780"/>
                  </a:lnTo>
                  <a:lnTo>
                    <a:pt x="452056" y="1172822"/>
                  </a:lnTo>
                  <a:lnTo>
                    <a:pt x="498534" y="1182328"/>
                  </a:lnTo>
                  <a:lnTo>
                    <a:pt x="546253" y="1188144"/>
                  </a:lnTo>
                  <a:lnTo>
                    <a:pt x="595058" y="1190116"/>
                  </a:lnTo>
                  <a:lnTo>
                    <a:pt x="643862" y="1188144"/>
                  </a:lnTo>
                  <a:lnTo>
                    <a:pt x="691579" y="1182328"/>
                  </a:lnTo>
                  <a:lnTo>
                    <a:pt x="738056" y="1172822"/>
                  </a:lnTo>
                  <a:lnTo>
                    <a:pt x="783141" y="1159780"/>
                  </a:lnTo>
                  <a:lnTo>
                    <a:pt x="826680" y="1143353"/>
                  </a:lnTo>
                  <a:lnTo>
                    <a:pt x="868520" y="1123696"/>
                  </a:lnTo>
                  <a:lnTo>
                    <a:pt x="908508" y="1100962"/>
                  </a:lnTo>
                  <a:lnTo>
                    <a:pt x="946490" y="1075304"/>
                  </a:lnTo>
                  <a:lnTo>
                    <a:pt x="982314" y="1046874"/>
                  </a:lnTo>
                  <a:lnTo>
                    <a:pt x="1015826" y="1015826"/>
                  </a:lnTo>
                  <a:lnTo>
                    <a:pt x="1046874" y="982314"/>
                  </a:lnTo>
                  <a:lnTo>
                    <a:pt x="1075304" y="946490"/>
                  </a:lnTo>
                  <a:lnTo>
                    <a:pt x="1100962" y="908508"/>
                  </a:lnTo>
                  <a:lnTo>
                    <a:pt x="1123696" y="868520"/>
                  </a:lnTo>
                  <a:lnTo>
                    <a:pt x="1143353" y="826680"/>
                  </a:lnTo>
                  <a:lnTo>
                    <a:pt x="1159780" y="783141"/>
                  </a:lnTo>
                  <a:lnTo>
                    <a:pt x="1172822" y="738056"/>
                  </a:lnTo>
                  <a:lnTo>
                    <a:pt x="1182328" y="691579"/>
                  </a:lnTo>
                  <a:lnTo>
                    <a:pt x="1188144" y="643862"/>
                  </a:lnTo>
                  <a:lnTo>
                    <a:pt x="1190117" y="595058"/>
                  </a:lnTo>
                  <a:lnTo>
                    <a:pt x="1188144" y="546254"/>
                  </a:lnTo>
                  <a:lnTo>
                    <a:pt x="1182328" y="498537"/>
                  </a:lnTo>
                  <a:lnTo>
                    <a:pt x="1172822" y="452060"/>
                  </a:lnTo>
                  <a:lnTo>
                    <a:pt x="1159780" y="406975"/>
                  </a:lnTo>
                  <a:lnTo>
                    <a:pt x="1143353" y="363436"/>
                  </a:lnTo>
                  <a:lnTo>
                    <a:pt x="1123696" y="321596"/>
                  </a:lnTo>
                  <a:lnTo>
                    <a:pt x="1100962" y="281608"/>
                  </a:lnTo>
                  <a:lnTo>
                    <a:pt x="1075304" y="243626"/>
                  </a:lnTo>
                  <a:lnTo>
                    <a:pt x="1046874" y="207802"/>
                  </a:lnTo>
                  <a:lnTo>
                    <a:pt x="1015826" y="174290"/>
                  </a:lnTo>
                  <a:lnTo>
                    <a:pt x="982314" y="143242"/>
                  </a:lnTo>
                  <a:lnTo>
                    <a:pt x="946490" y="114812"/>
                  </a:lnTo>
                  <a:lnTo>
                    <a:pt x="908508" y="89154"/>
                  </a:lnTo>
                  <a:lnTo>
                    <a:pt x="868520" y="66420"/>
                  </a:lnTo>
                  <a:lnTo>
                    <a:pt x="826680" y="46763"/>
                  </a:lnTo>
                  <a:lnTo>
                    <a:pt x="783141" y="30336"/>
                  </a:lnTo>
                  <a:lnTo>
                    <a:pt x="738056" y="17294"/>
                  </a:lnTo>
                  <a:lnTo>
                    <a:pt x="691579" y="7788"/>
                  </a:lnTo>
                  <a:lnTo>
                    <a:pt x="643862" y="1972"/>
                  </a:lnTo>
                  <a:lnTo>
                    <a:pt x="595058" y="0"/>
                  </a:lnTo>
                  <a:close/>
                </a:path>
              </a:pathLst>
            </a:custGeom>
            <a:solidFill>
              <a:srgbClr val="616667"/>
            </a:solidFill>
          </p:spPr>
          <p:txBody>
            <a:bodyPr wrap="square" lIns="0" tIns="0" rIns="0" bIns="0" rtlCol="0"/>
            <a:lstStyle/>
            <a:p>
              <a:endParaRPr/>
            </a:p>
          </p:txBody>
        </p:sp>
        <p:sp>
          <p:nvSpPr>
            <p:cNvPr id="8" name="object 8"/>
            <p:cNvSpPr/>
            <p:nvPr/>
          </p:nvSpPr>
          <p:spPr>
            <a:xfrm>
              <a:off x="5898121" y="3735997"/>
              <a:ext cx="525145" cy="608965"/>
            </a:xfrm>
            <a:custGeom>
              <a:avLst/>
              <a:gdLst/>
              <a:ahLst/>
              <a:cxnLst/>
              <a:rect l="l" t="t" r="r" b="b"/>
              <a:pathLst>
                <a:path w="525145" h="608964">
                  <a:moveTo>
                    <a:pt x="0" y="0"/>
                  </a:moveTo>
                  <a:lnTo>
                    <a:pt x="0" y="608888"/>
                  </a:lnTo>
                  <a:lnTo>
                    <a:pt x="524916" y="304444"/>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69" y="6059234"/>
            <a:ext cx="4707890" cy="281305"/>
          </a:xfrm>
          <a:prstGeom prst="rect">
            <a:avLst/>
          </a:prstGeom>
        </p:spPr>
        <p:txBody>
          <a:bodyPr vert="horz" wrap="square" lIns="0" tIns="0" rIns="0" bIns="0" rtlCol="0">
            <a:spAutoFit/>
          </a:bodyPr>
          <a:lstStyle/>
          <a:p>
            <a:pPr marL="12700">
              <a:lnSpc>
                <a:spcPts val="2090"/>
              </a:lnSpc>
            </a:pPr>
            <a:r>
              <a:rPr sz="1800" i="1" spc="-10" dirty="0">
                <a:solidFill>
                  <a:srgbClr val="8A8C8C"/>
                </a:solidFill>
                <a:latin typeface="Arial"/>
                <a:cs typeface="Arial"/>
              </a:rPr>
              <a:t>Video</a:t>
            </a:r>
            <a:r>
              <a:rPr sz="1800" i="1" spc="-15"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solidFill>
                  <a:srgbClr val="767171"/>
                </a:solidFill>
              </a:rPr>
              <a:t>20</a:t>
            </a:fld>
            <a:endParaRPr dirty="0">
              <a:solidFill>
                <a:srgbClr val="767171"/>
              </a:solidFill>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solidFill>
                  <a:srgbClr val="767171"/>
                </a:solidFill>
              </a:rPr>
              <a:t>#</a:t>
            </a:r>
            <a:r>
              <a:rPr spc="-40" dirty="0">
                <a:solidFill>
                  <a:srgbClr val="767171"/>
                </a:solidFill>
              </a:rPr>
              <a:t>T</a:t>
            </a:r>
            <a:r>
              <a:rPr spc="-35" dirty="0">
                <a:solidFill>
                  <a:srgbClr val="767171"/>
                </a:solidFill>
              </a:rPr>
              <a:t>CCC</a:t>
            </a:r>
            <a:r>
              <a:rPr spc="-20" dirty="0">
                <a:solidFill>
                  <a:srgbClr val="767171"/>
                </a:solidFill>
              </a:rPr>
              <a:t>-</a:t>
            </a:r>
            <a:r>
              <a:rPr spc="-35" dirty="0">
                <a:solidFill>
                  <a:srgbClr val="767171"/>
                </a:solidFill>
              </a:rPr>
              <a:t>CPP</a:t>
            </a:r>
            <a:r>
              <a:rPr spc="-20" dirty="0">
                <a:solidFill>
                  <a:srgbClr val="767171"/>
                </a:solidFill>
              </a:rPr>
              <a:t>-</a:t>
            </a:r>
            <a:r>
              <a:rPr spc="-35" dirty="0">
                <a:solidFill>
                  <a:srgbClr val="767171"/>
                </a:solidFill>
              </a:rPr>
              <a:t>PPT</a:t>
            </a:r>
            <a:r>
              <a:rPr spc="-20" dirty="0">
                <a:solidFill>
                  <a:srgbClr val="767171"/>
                </a:solidFill>
              </a:rPr>
              <a:t>-</a:t>
            </a:r>
            <a:r>
              <a:rPr spc="-25" dirty="0">
                <a:solidFill>
                  <a:srgbClr val="767171"/>
                </a:solidFill>
              </a:rPr>
              <a:t>0</a:t>
            </a:r>
            <a:r>
              <a:rPr dirty="0">
                <a:solidFill>
                  <a:srgbClr val="767171"/>
                </a:solidFill>
              </a:rPr>
              <a:t>7 </a:t>
            </a:r>
            <a:r>
              <a:rPr spc="-65" dirty="0">
                <a:solidFill>
                  <a:srgbClr val="767171"/>
                </a:solidFill>
              </a:rPr>
              <a:t> </a:t>
            </a:r>
            <a:r>
              <a:rPr spc="-25" dirty="0">
                <a:solidFill>
                  <a:srgbClr val="767171"/>
                </a:solidFill>
              </a:rPr>
              <a:t>0</a:t>
            </a:r>
            <a:r>
              <a:rPr dirty="0">
                <a:solidFill>
                  <a:srgbClr val="767171"/>
                </a:solidFill>
              </a:rPr>
              <a:t>2</a:t>
            </a:r>
            <a:r>
              <a:rPr spc="-45" dirty="0">
                <a:solidFill>
                  <a:srgbClr val="767171"/>
                </a:solidFill>
              </a:rPr>
              <a:t> </a:t>
            </a:r>
            <a:r>
              <a:rPr spc="-30" dirty="0">
                <a:solidFill>
                  <a:srgbClr val="767171"/>
                </a:solidFill>
              </a:rPr>
              <a:t>J</a:t>
            </a:r>
            <a:r>
              <a:rPr spc="-35" dirty="0">
                <a:solidFill>
                  <a:srgbClr val="767171"/>
                </a:solidFill>
              </a:rPr>
              <a:t>A</a:t>
            </a:r>
            <a:r>
              <a:rPr dirty="0">
                <a:solidFill>
                  <a:srgbClr val="767171"/>
                </a:solidFill>
              </a:rPr>
              <a:t>N</a:t>
            </a:r>
            <a:r>
              <a:rPr spc="-55" dirty="0">
                <a:solidFill>
                  <a:srgbClr val="767171"/>
                </a:solidFill>
              </a:rPr>
              <a:t> </a:t>
            </a:r>
            <a:r>
              <a:rPr spc="-25" dirty="0">
                <a:solidFill>
                  <a:srgbClr val="767171"/>
                </a:solidFill>
              </a:rPr>
              <a:t>22</a:t>
            </a:r>
          </a:p>
        </p:txBody>
      </p:sp>
      <p:pic>
        <p:nvPicPr>
          <p:cNvPr id="12" name="07d. Mechanical Suctioning">
            <a:hlinkClick r:id="" action="ppaction://media"/>
            <a:extLst>
              <a:ext uri="{FF2B5EF4-FFF2-40B4-BE49-F238E27FC236}">
                <a16:creationId xmlns:a16="http://schemas.microsoft.com/office/drawing/2014/main" id="{52C7AD14-816D-E7EF-9575-8D51F5D88E82}"/>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002942" y="1646694"/>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30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E3334"/>
          </a:solidFill>
        </p:spPr>
        <p:txBody>
          <a:bodyPr wrap="square" lIns="0" tIns="0" rIns="0" bIns="0" rtlCol="0"/>
          <a:lstStyle/>
          <a:p>
            <a:endParaRPr/>
          </a:p>
        </p:txBody>
      </p:sp>
      <p:sp>
        <p:nvSpPr>
          <p:cNvPr id="3" name="object 3"/>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4" name="object 4"/>
          <p:cNvPicPr/>
          <p:nvPr/>
        </p:nvPicPr>
        <p:blipFill>
          <a:blip r:embed="rId3" cstate="print"/>
          <a:stretch>
            <a:fillRect/>
          </a:stretch>
        </p:blipFill>
        <p:spPr>
          <a:xfrm>
            <a:off x="309069" y="255193"/>
            <a:ext cx="1173007" cy="656424"/>
          </a:xfrm>
          <a:prstGeom prst="rect">
            <a:avLst/>
          </a:prstGeom>
        </p:spPr>
      </p:pic>
      <p:sp>
        <p:nvSpPr>
          <p:cNvPr id="5" name="object 5"/>
          <p:cNvSpPr txBox="1">
            <a:spLocks noGrp="1"/>
          </p:cNvSpPr>
          <p:nvPr>
            <p:ph type="title"/>
          </p:nvPr>
        </p:nvSpPr>
        <p:spPr>
          <a:xfrm>
            <a:off x="3224936" y="825500"/>
            <a:ext cx="5821680" cy="1017269"/>
          </a:xfrm>
          <a:prstGeom prst="rect">
            <a:avLst/>
          </a:prstGeom>
        </p:spPr>
        <p:txBody>
          <a:bodyPr vert="horz" wrap="square" lIns="0" tIns="12700" rIns="0" bIns="0" rtlCol="0">
            <a:spAutoFit/>
          </a:bodyPr>
          <a:lstStyle/>
          <a:p>
            <a:pPr algn="ctr">
              <a:lnSpc>
                <a:spcPct val="100000"/>
              </a:lnSpc>
              <a:spcBef>
                <a:spcPts val="100"/>
              </a:spcBef>
            </a:pPr>
            <a:r>
              <a:rPr spc="-5" dirty="0">
                <a:solidFill>
                  <a:srgbClr val="FFFFFF"/>
                </a:solidFill>
              </a:rPr>
              <a:t>SKILL</a:t>
            </a:r>
            <a:r>
              <a:rPr spc="-100" dirty="0">
                <a:solidFill>
                  <a:srgbClr val="FFFFFF"/>
                </a:solidFill>
              </a:rPr>
              <a:t> </a:t>
            </a:r>
            <a:r>
              <a:rPr spc="-85" dirty="0">
                <a:solidFill>
                  <a:srgbClr val="FFFFFF"/>
                </a:solidFill>
              </a:rPr>
              <a:t>STATION</a:t>
            </a:r>
          </a:p>
          <a:p>
            <a:pPr algn="ctr">
              <a:lnSpc>
                <a:spcPct val="100000"/>
              </a:lnSpc>
              <a:spcBef>
                <a:spcPts val="125"/>
              </a:spcBef>
            </a:pPr>
            <a:r>
              <a:rPr sz="2800" spc="-5" dirty="0">
                <a:solidFill>
                  <a:srgbClr val="FFFFFF"/>
                </a:solidFill>
              </a:rPr>
              <a:t>Airway </a:t>
            </a:r>
            <a:r>
              <a:rPr sz="2800" dirty="0">
                <a:solidFill>
                  <a:srgbClr val="FFFFFF"/>
                </a:solidFill>
              </a:rPr>
              <a:t>Maneuvers</a:t>
            </a:r>
            <a:r>
              <a:rPr sz="2800" spc="-5" dirty="0">
                <a:solidFill>
                  <a:srgbClr val="FFFFFF"/>
                </a:solidFill>
              </a:rPr>
              <a:t> </a:t>
            </a:r>
            <a:r>
              <a:rPr sz="2800" dirty="0">
                <a:solidFill>
                  <a:srgbClr val="FFFFFF"/>
                </a:solidFill>
              </a:rPr>
              <a:t>and</a:t>
            </a:r>
            <a:r>
              <a:rPr sz="2800" spc="-5" dirty="0">
                <a:solidFill>
                  <a:srgbClr val="FFFFFF"/>
                </a:solidFill>
              </a:rPr>
              <a:t> Suctioning</a:t>
            </a:r>
            <a:endParaRPr sz="2800"/>
          </a:p>
        </p:txBody>
      </p:sp>
      <p:sp>
        <p:nvSpPr>
          <p:cNvPr id="6" name="object 6"/>
          <p:cNvSpPr txBox="1"/>
          <p:nvPr/>
        </p:nvSpPr>
        <p:spPr>
          <a:xfrm>
            <a:off x="4869700" y="2295651"/>
            <a:ext cx="3882390" cy="3589020"/>
          </a:xfrm>
          <a:prstGeom prst="rect">
            <a:avLst/>
          </a:prstGeom>
        </p:spPr>
        <p:txBody>
          <a:bodyPr vert="horz" wrap="square" lIns="0" tIns="12700" rIns="0" bIns="0" rtlCol="0">
            <a:spAutoFit/>
          </a:bodyPr>
          <a:lstStyle/>
          <a:p>
            <a:pPr marL="12700">
              <a:lnSpc>
                <a:spcPct val="100000"/>
              </a:lnSpc>
              <a:spcBef>
                <a:spcPts val="100"/>
              </a:spcBef>
            </a:pPr>
            <a:r>
              <a:rPr sz="2800" b="1" dirty="0">
                <a:solidFill>
                  <a:srgbClr val="FFFFFF"/>
                </a:solidFill>
                <a:latin typeface="Arial"/>
                <a:cs typeface="Arial"/>
              </a:rPr>
              <a:t>Recovery</a:t>
            </a:r>
            <a:r>
              <a:rPr sz="2800" b="1" spc="-25" dirty="0">
                <a:solidFill>
                  <a:srgbClr val="FFFFFF"/>
                </a:solidFill>
                <a:latin typeface="Arial"/>
                <a:cs typeface="Arial"/>
              </a:rPr>
              <a:t> </a:t>
            </a:r>
            <a:r>
              <a:rPr sz="2800" b="1" spc="-5" dirty="0">
                <a:solidFill>
                  <a:srgbClr val="FFFFFF"/>
                </a:solidFill>
                <a:latin typeface="Arial"/>
                <a:cs typeface="Arial"/>
              </a:rPr>
              <a:t>Position</a:t>
            </a:r>
            <a:endParaRPr sz="2800">
              <a:latin typeface="Arial"/>
              <a:cs typeface="Arial"/>
            </a:endParaRPr>
          </a:p>
          <a:p>
            <a:pPr marL="12700" marR="199390">
              <a:lnSpc>
                <a:spcPct val="182900"/>
              </a:lnSpc>
              <a:spcBef>
                <a:spcPts val="70"/>
              </a:spcBef>
            </a:pPr>
            <a:r>
              <a:rPr sz="2800" b="1" spc="-5" dirty="0">
                <a:solidFill>
                  <a:srgbClr val="FFFFFF"/>
                </a:solidFill>
                <a:latin typeface="Arial"/>
                <a:cs typeface="Arial"/>
              </a:rPr>
              <a:t>Head-Tilt/Chin-Lift </a:t>
            </a:r>
            <a:r>
              <a:rPr sz="2800" b="1" dirty="0">
                <a:solidFill>
                  <a:srgbClr val="FFFFFF"/>
                </a:solidFill>
                <a:latin typeface="Arial"/>
                <a:cs typeface="Arial"/>
              </a:rPr>
              <a:t> Jaw-Thrust</a:t>
            </a:r>
            <a:r>
              <a:rPr sz="2800" b="1" spc="-90" dirty="0">
                <a:solidFill>
                  <a:srgbClr val="FFFFFF"/>
                </a:solidFill>
                <a:latin typeface="Arial"/>
                <a:cs typeface="Arial"/>
              </a:rPr>
              <a:t> </a:t>
            </a:r>
            <a:r>
              <a:rPr sz="2800" b="1" dirty="0">
                <a:solidFill>
                  <a:srgbClr val="FFFFFF"/>
                </a:solidFill>
                <a:latin typeface="Arial"/>
                <a:cs typeface="Arial"/>
              </a:rPr>
              <a:t>Maneuver </a:t>
            </a:r>
            <a:r>
              <a:rPr sz="2800" b="1" spc="-765" dirty="0">
                <a:solidFill>
                  <a:srgbClr val="FFFFFF"/>
                </a:solidFill>
                <a:latin typeface="Arial"/>
                <a:cs typeface="Arial"/>
              </a:rPr>
              <a:t> </a:t>
            </a:r>
            <a:r>
              <a:rPr sz="2800" b="1" dirty="0">
                <a:solidFill>
                  <a:srgbClr val="FFFFFF"/>
                </a:solidFill>
                <a:latin typeface="Arial"/>
                <a:cs typeface="Arial"/>
              </a:rPr>
              <a:t>Manual</a:t>
            </a:r>
            <a:r>
              <a:rPr sz="2800" b="1" spc="-20" dirty="0">
                <a:solidFill>
                  <a:srgbClr val="FFFFFF"/>
                </a:solidFill>
                <a:latin typeface="Arial"/>
                <a:cs typeface="Arial"/>
              </a:rPr>
              <a:t> </a:t>
            </a:r>
            <a:r>
              <a:rPr sz="2800" b="1" spc="-5" dirty="0">
                <a:solidFill>
                  <a:srgbClr val="FFFFFF"/>
                </a:solidFill>
                <a:latin typeface="Arial"/>
                <a:cs typeface="Arial"/>
              </a:rPr>
              <a:t>Suctioning</a:t>
            </a:r>
            <a:endParaRPr sz="2800">
              <a:latin typeface="Arial"/>
              <a:cs typeface="Arial"/>
            </a:endParaRPr>
          </a:p>
          <a:p>
            <a:pPr>
              <a:lnSpc>
                <a:spcPct val="100000"/>
              </a:lnSpc>
              <a:spcBef>
                <a:spcPts val="15"/>
              </a:spcBef>
            </a:pPr>
            <a:endParaRPr sz="2450">
              <a:latin typeface="Arial"/>
              <a:cs typeface="Arial"/>
            </a:endParaRPr>
          </a:p>
          <a:p>
            <a:pPr marL="12700">
              <a:lnSpc>
                <a:spcPct val="100000"/>
              </a:lnSpc>
            </a:pPr>
            <a:r>
              <a:rPr sz="2800" b="1" dirty="0">
                <a:solidFill>
                  <a:srgbClr val="FFFFFF"/>
                </a:solidFill>
                <a:latin typeface="Arial"/>
                <a:cs typeface="Arial"/>
              </a:rPr>
              <a:t>Mechanical</a:t>
            </a:r>
            <a:r>
              <a:rPr sz="2800" b="1" spc="-65" dirty="0">
                <a:solidFill>
                  <a:srgbClr val="FFFFFF"/>
                </a:solidFill>
                <a:latin typeface="Arial"/>
                <a:cs typeface="Arial"/>
              </a:rPr>
              <a:t> </a:t>
            </a:r>
            <a:r>
              <a:rPr sz="2800" b="1" spc="-5" dirty="0">
                <a:solidFill>
                  <a:srgbClr val="FFFFFF"/>
                </a:solidFill>
                <a:latin typeface="Arial"/>
                <a:cs typeface="Arial"/>
              </a:rPr>
              <a:t>Suctioning</a:t>
            </a:r>
            <a:endParaRPr sz="2800">
              <a:latin typeface="Arial"/>
              <a:cs typeface="Arial"/>
            </a:endParaRPr>
          </a:p>
        </p:txBody>
      </p:sp>
      <p:pic>
        <p:nvPicPr>
          <p:cNvPr id="7" name="object 7"/>
          <p:cNvPicPr/>
          <p:nvPr/>
        </p:nvPicPr>
        <p:blipFill>
          <a:blip r:embed="rId4" cstate="print"/>
          <a:stretch>
            <a:fillRect/>
          </a:stretch>
        </p:blipFill>
        <p:spPr>
          <a:xfrm>
            <a:off x="4056888" y="2188464"/>
            <a:ext cx="630936" cy="640079"/>
          </a:xfrm>
          <a:prstGeom prst="rect">
            <a:avLst/>
          </a:prstGeom>
        </p:spPr>
      </p:pic>
      <p:pic>
        <p:nvPicPr>
          <p:cNvPr id="8" name="object 8"/>
          <p:cNvPicPr/>
          <p:nvPr/>
        </p:nvPicPr>
        <p:blipFill>
          <a:blip r:embed="rId5" cstate="print"/>
          <a:stretch>
            <a:fillRect/>
          </a:stretch>
        </p:blipFill>
        <p:spPr>
          <a:xfrm>
            <a:off x="4056888" y="2983992"/>
            <a:ext cx="630936" cy="637031"/>
          </a:xfrm>
          <a:prstGeom prst="rect">
            <a:avLst/>
          </a:prstGeom>
        </p:spPr>
      </p:pic>
      <p:pic>
        <p:nvPicPr>
          <p:cNvPr id="9" name="object 9"/>
          <p:cNvPicPr/>
          <p:nvPr/>
        </p:nvPicPr>
        <p:blipFill>
          <a:blip r:embed="rId6" cstate="print"/>
          <a:stretch>
            <a:fillRect/>
          </a:stretch>
        </p:blipFill>
        <p:spPr>
          <a:xfrm>
            <a:off x="4056888" y="3776471"/>
            <a:ext cx="630936" cy="640080"/>
          </a:xfrm>
          <a:prstGeom prst="rect">
            <a:avLst/>
          </a:prstGeom>
        </p:spPr>
      </p:pic>
      <p:pic>
        <p:nvPicPr>
          <p:cNvPr id="10" name="object 10"/>
          <p:cNvPicPr/>
          <p:nvPr/>
        </p:nvPicPr>
        <p:blipFill>
          <a:blip r:embed="rId7" cstate="print"/>
          <a:stretch>
            <a:fillRect/>
          </a:stretch>
        </p:blipFill>
        <p:spPr>
          <a:xfrm>
            <a:off x="4056888" y="4568952"/>
            <a:ext cx="630936" cy="640080"/>
          </a:xfrm>
          <a:prstGeom prst="rect">
            <a:avLst/>
          </a:prstGeom>
        </p:spPr>
      </p:pic>
      <p:pic>
        <p:nvPicPr>
          <p:cNvPr id="11" name="object 11"/>
          <p:cNvPicPr/>
          <p:nvPr/>
        </p:nvPicPr>
        <p:blipFill>
          <a:blip r:embed="rId8" cstate="print"/>
          <a:stretch>
            <a:fillRect/>
          </a:stretch>
        </p:blipFill>
        <p:spPr>
          <a:xfrm>
            <a:off x="4056888" y="5364479"/>
            <a:ext cx="630936" cy="640079"/>
          </a:xfrm>
          <a:prstGeom prst="rect">
            <a:avLst/>
          </a:prstGeom>
        </p:spPr>
      </p:pic>
      <p:sp>
        <p:nvSpPr>
          <p:cNvPr id="12" name="object 12"/>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3" name="object 13"/>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21</a:t>
            </a:fld>
            <a:endParaRPr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069" y="255193"/>
            <a:ext cx="1173007" cy="656424"/>
          </a:xfrm>
          <a:prstGeom prst="rect">
            <a:avLst/>
          </a:prstGeom>
        </p:spPr>
      </p:pic>
      <p:sp>
        <p:nvSpPr>
          <p:cNvPr id="4" name="object 4"/>
          <p:cNvSpPr/>
          <p:nvPr/>
        </p:nvSpPr>
        <p:spPr>
          <a:xfrm>
            <a:off x="6179896" y="4512284"/>
            <a:ext cx="5499100" cy="1155700"/>
          </a:xfrm>
          <a:custGeom>
            <a:avLst/>
            <a:gdLst/>
            <a:ahLst/>
            <a:cxnLst/>
            <a:rect l="l" t="t" r="r" b="b"/>
            <a:pathLst>
              <a:path w="5499100" h="1155700">
                <a:moveTo>
                  <a:pt x="5366270" y="0"/>
                </a:moveTo>
                <a:lnTo>
                  <a:pt x="132676" y="0"/>
                </a:lnTo>
                <a:lnTo>
                  <a:pt x="90739" y="6763"/>
                </a:lnTo>
                <a:lnTo>
                  <a:pt x="54318" y="25598"/>
                </a:lnTo>
                <a:lnTo>
                  <a:pt x="25597" y="54320"/>
                </a:lnTo>
                <a:lnTo>
                  <a:pt x="6763" y="90745"/>
                </a:lnTo>
                <a:lnTo>
                  <a:pt x="0" y="132689"/>
                </a:lnTo>
                <a:lnTo>
                  <a:pt x="0" y="1023010"/>
                </a:lnTo>
                <a:lnTo>
                  <a:pt x="6763" y="1064948"/>
                </a:lnTo>
                <a:lnTo>
                  <a:pt x="25597" y="1101371"/>
                </a:lnTo>
                <a:lnTo>
                  <a:pt x="54318" y="1130094"/>
                </a:lnTo>
                <a:lnTo>
                  <a:pt x="90739" y="1148930"/>
                </a:lnTo>
                <a:lnTo>
                  <a:pt x="132676" y="1155694"/>
                </a:lnTo>
                <a:lnTo>
                  <a:pt x="5366270" y="1155694"/>
                </a:lnTo>
                <a:lnTo>
                  <a:pt x="5408209" y="1148930"/>
                </a:lnTo>
                <a:lnTo>
                  <a:pt x="5444633" y="1130094"/>
                </a:lnTo>
                <a:lnTo>
                  <a:pt x="5473357" y="1101371"/>
                </a:lnTo>
                <a:lnTo>
                  <a:pt x="5492195" y="1064948"/>
                </a:lnTo>
                <a:lnTo>
                  <a:pt x="5498960" y="1023010"/>
                </a:lnTo>
                <a:lnTo>
                  <a:pt x="5498960" y="132689"/>
                </a:lnTo>
                <a:lnTo>
                  <a:pt x="5492195" y="90745"/>
                </a:lnTo>
                <a:lnTo>
                  <a:pt x="5473357" y="54320"/>
                </a:lnTo>
                <a:lnTo>
                  <a:pt x="5444633" y="25598"/>
                </a:lnTo>
                <a:lnTo>
                  <a:pt x="5408209" y="6763"/>
                </a:lnTo>
                <a:lnTo>
                  <a:pt x="5366270" y="0"/>
                </a:lnTo>
                <a:close/>
              </a:path>
            </a:pathLst>
          </a:custGeom>
          <a:solidFill>
            <a:srgbClr val="FFF4D2"/>
          </a:solidFill>
        </p:spPr>
        <p:txBody>
          <a:bodyPr wrap="square" lIns="0" tIns="0" rIns="0" bIns="0" rtlCol="0"/>
          <a:lstStyle/>
          <a:p>
            <a:endParaRPr/>
          </a:p>
        </p:txBody>
      </p:sp>
      <p:sp>
        <p:nvSpPr>
          <p:cNvPr id="5" name="object 5"/>
          <p:cNvSpPr txBox="1">
            <a:spLocks noGrp="1"/>
          </p:cNvSpPr>
          <p:nvPr>
            <p:ph type="title"/>
          </p:nvPr>
        </p:nvSpPr>
        <p:spPr>
          <a:xfrm>
            <a:off x="3335489" y="807211"/>
            <a:ext cx="5775960" cy="574040"/>
          </a:xfrm>
          <a:prstGeom prst="rect">
            <a:avLst/>
          </a:prstGeom>
        </p:spPr>
        <p:txBody>
          <a:bodyPr vert="horz" wrap="square" lIns="0" tIns="12700" rIns="0" bIns="0" rtlCol="0">
            <a:spAutoFit/>
          </a:bodyPr>
          <a:lstStyle/>
          <a:p>
            <a:pPr marL="12700">
              <a:lnSpc>
                <a:spcPct val="100000"/>
              </a:lnSpc>
              <a:spcBef>
                <a:spcPts val="100"/>
              </a:spcBef>
            </a:pPr>
            <a:r>
              <a:rPr spc="-5" dirty="0"/>
              <a:t>EXTRAGLOTTIC</a:t>
            </a:r>
            <a:r>
              <a:rPr spc="-190" dirty="0"/>
              <a:t> </a:t>
            </a:r>
            <a:r>
              <a:rPr spc="-90" dirty="0"/>
              <a:t>AIRWAYS</a:t>
            </a:r>
          </a:p>
        </p:txBody>
      </p:sp>
      <p:sp>
        <p:nvSpPr>
          <p:cNvPr id="6" name="object 6"/>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7" name="object 7"/>
          <p:cNvSpPr txBox="1"/>
          <p:nvPr/>
        </p:nvSpPr>
        <p:spPr>
          <a:xfrm>
            <a:off x="4978996" y="6039613"/>
            <a:ext cx="2494280" cy="513080"/>
          </a:xfrm>
          <a:prstGeom prst="rect">
            <a:avLst/>
          </a:prstGeom>
        </p:spPr>
        <p:txBody>
          <a:bodyPr vert="horz" wrap="square" lIns="0" tIns="12700" rIns="0" bIns="0" rtlCol="0">
            <a:spAutoFit/>
          </a:bodyPr>
          <a:lstStyle/>
          <a:p>
            <a:pPr marL="12700">
              <a:lnSpc>
                <a:spcPct val="100000"/>
              </a:lnSpc>
              <a:spcBef>
                <a:spcPts val="100"/>
              </a:spcBef>
              <a:tabLst>
                <a:tab pos="659765" algn="l"/>
                <a:tab pos="1267460" algn="l"/>
              </a:tabLst>
            </a:pPr>
            <a:r>
              <a:rPr sz="4800" baseline="-1736" dirty="0">
                <a:solidFill>
                  <a:srgbClr val="2E3334"/>
                </a:solidFill>
                <a:latin typeface="Arial Black"/>
                <a:cs typeface="Arial Black"/>
              </a:rPr>
              <a:t>M	</a:t>
            </a:r>
            <a:r>
              <a:rPr sz="3200" dirty="0">
                <a:solidFill>
                  <a:srgbClr val="FFFFFF"/>
                </a:solidFill>
                <a:latin typeface="Arial Black"/>
                <a:cs typeface="Arial Black"/>
              </a:rPr>
              <a:t>A	</a:t>
            </a: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8" name="object 8"/>
          <p:cNvSpPr txBox="1"/>
          <p:nvPr/>
        </p:nvSpPr>
        <p:spPr>
          <a:xfrm>
            <a:off x="568082" y="1718564"/>
            <a:ext cx="4550410" cy="760095"/>
          </a:xfrm>
          <a:prstGeom prst="rect">
            <a:avLst/>
          </a:prstGeom>
        </p:spPr>
        <p:txBody>
          <a:bodyPr vert="horz" wrap="square" lIns="0" tIns="12700" rIns="0" bIns="0" rtlCol="0">
            <a:spAutoFit/>
          </a:bodyPr>
          <a:lstStyle/>
          <a:p>
            <a:pPr marL="12700">
              <a:lnSpc>
                <a:spcPct val="100000"/>
              </a:lnSpc>
              <a:spcBef>
                <a:spcPts val="100"/>
              </a:spcBef>
            </a:pPr>
            <a:r>
              <a:rPr sz="2400" b="1" spc="-5" dirty="0">
                <a:latin typeface="Arial"/>
                <a:cs typeface="Arial"/>
              </a:rPr>
              <a:t>EXTRAGLOTTIC</a:t>
            </a:r>
            <a:r>
              <a:rPr sz="2400" b="1" spc="-130" dirty="0">
                <a:latin typeface="Arial"/>
                <a:cs typeface="Arial"/>
              </a:rPr>
              <a:t> </a:t>
            </a:r>
            <a:r>
              <a:rPr sz="2400" b="1" spc="-60" dirty="0">
                <a:latin typeface="Arial"/>
                <a:cs typeface="Arial"/>
              </a:rPr>
              <a:t>AIRWAYS</a:t>
            </a:r>
            <a:r>
              <a:rPr sz="2400" b="1" spc="-40" dirty="0">
                <a:latin typeface="Arial"/>
                <a:cs typeface="Arial"/>
              </a:rPr>
              <a:t> </a:t>
            </a:r>
            <a:r>
              <a:rPr sz="2400" spc="-5" dirty="0">
                <a:latin typeface="Arial MT"/>
                <a:cs typeface="Arial MT"/>
              </a:rPr>
              <a:t>form</a:t>
            </a:r>
            <a:endParaRPr sz="2400">
              <a:latin typeface="Arial MT"/>
              <a:cs typeface="Arial MT"/>
            </a:endParaRPr>
          </a:p>
          <a:p>
            <a:pPr marL="12700">
              <a:lnSpc>
                <a:spcPct val="100000"/>
              </a:lnSpc>
              <a:spcBef>
                <a:spcPts val="20"/>
              </a:spcBef>
            </a:pPr>
            <a:r>
              <a:rPr sz="2400" dirty="0">
                <a:latin typeface="Arial MT"/>
                <a:cs typeface="Arial MT"/>
              </a:rPr>
              <a:t>a</a:t>
            </a:r>
            <a:r>
              <a:rPr sz="2400" spc="-25" dirty="0">
                <a:latin typeface="Arial MT"/>
                <a:cs typeface="Arial MT"/>
              </a:rPr>
              <a:t> </a:t>
            </a:r>
            <a:r>
              <a:rPr sz="2400" dirty="0">
                <a:latin typeface="Arial MT"/>
                <a:cs typeface="Arial MT"/>
              </a:rPr>
              <a:t>seal</a:t>
            </a:r>
            <a:r>
              <a:rPr sz="2400" spc="-15" dirty="0">
                <a:latin typeface="Arial MT"/>
                <a:cs typeface="Arial MT"/>
              </a:rPr>
              <a:t> </a:t>
            </a:r>
            <a:r>
              <a:rPr sz="2400" dirty="0">
                <a:latin typeface="Arial MT"/>
                <a:cs typeface="Arial MT"/>
              </a:rPr>
              <a:t>over</a:t>
            </a:r>
            <a:r>
              <a:rPr sz="2400" spc="-25" dirty="0">
                <a:latin typeface="Arial MT"/>
                <a:cs typeface="Arial MT"/>
              </a:rPr>
              <a:t> </a:t>
            </a:r>
            <a:r>
              <a:rPr sz="2400" spc="-5" dirty="0">
                <a:latin typeface="Arial MT"/>
                <a:cs typeface="Arial MT"/>
              </a:rPr>
              <a:t>the</a:t>
            </a:r>
            <a:r>
              <a:rPr sz="2400" spc="-20" dirty="0">
                <a:latin typeface="Arial MT"/>
                <a:cs typeface="Arial MT"/>
              </a:rPr>
              <a:t> </a:t>
            </a:r>
            <a:r>
              <a:rPr sz="2400" dirty="0">
                <a:latin typeface="Arial MT"/>
                <a:cs typeface="Arial MT"/>
              </a:rPr>
              <a:t>hypopharynx,</a:t>
            </a:r>
            <a:endParaRPr sz="2400">
              <a:latin typeface="Arial MT"/>
              <a:cs typeface="Arial MT"/>
            </a:endParaRPr>
          </a:p>
        </p:txBody>
      </p:sp>
      <p:sp>
        <p:nvSpPr>
          <p:cNvPr id="9" name="object 9"/>
          <p:cNvSpPr txBox="1"/>
          <p:nvPr/>
        </p:nvSpPr>
        <p:spPr>
          <a:xfrm>
            <a:off x="568082" y="2453132"/>
            <a:ext cx="4639310" cy="391160"/>
          </a:xfrm>
          <a:prstGeom prst="rect">
            <a:avLst/>
          </a:prstGeom>
        </p:spPr>
        <p:txBody>
          <a:bodyPr vert="horz" wrap="square" lIns="0" tIns="12700" rIns="0" bIns="0" rtlCol="0">
            <a:spAutoFit/>
          </a:bodyPr>
          <a:lstStyle/>
          <a:p>
            <a:pPr marL="12700">
              <a:lnSpc>
                <a:spcPct val="100000"/>
              </a:lnSpc>
              <a:spcBef>
                <a:spcPts val="100"/>
              </a:spcBef>
            </a:pPr>
            <a:r>
              <a:rPr sz="2400" dirty="0">
                <a:latin typeface="Arial MT"/>
                <a:cs typeface="Arial MT"/>
              </a:rPr>
              <a:t>opening</a:t>
            </a:r>
            <a:r>
              <a:rPr sz="2400" spc="-15" dirty="0">
                <a:latin typeface="Arial MT"/>
                <a:cs typeface="Arial MT"/>
              </a:rPr>
              <a:t> </a:t>
            </a:r>
            <a:r>
              <a:rPr sz="2400" spc="-5" dirty="0">
                <a:latin typeface="Arial MT"/>
                <a:cs typeface="Arial MT"/>
              </a:rPr>
              <a:t>the</a:t>
            </a:r>
            <a:r>
              <a:rPr sz="2400" spc="-10" dirty="0">
                <a:latin typeface="Arial MT"/>
                <a:cs typeface="Arial MT"/>
              </a:rPr>
              <a:t> </a:t>
            </a:r>
            <a:r>
              <a:rPr sz="2400" dirty="0">
                <a:latin typeface="Arial MT"/>
                <a:cs typeface="Arial MT"/>
              </a:rPr>
              <a:t>airway</a:t>
            </a:r>
            <a:r>
              <a:rPr sz="2400" spc="-15" dirty="0">
                <a:latin typeface="Arial MT"/>
                <a:cs typeface="Arial MT"/>
              </a:rPr>
              <a:t> </a:t>
            </a:r>
            <a:r>
              <a:rPr sz="2400" spc="-5" dirty="0">
                <a:latin typeface="Arial MT"/>
                <a:cs typeface="Arial MT"/>
              </a:rPr>
              <a:t>for</a:t>
            </a:r>
            <a:r>
              <a:rPr sz="2400" spc="-10" dirty="0">
                <a:latin typeface="Arial MT"/>
                <a:cs typeface="Arial MT"/>
              </a:rPr>
              <a:t> </a:t>
            </a:r>
            <a:r>
              <a:rPr sz="2400" spc="-5" dirty="0">
                <a:latin typeface="Arial MT"/>
                <a:cs typeface="Arial MT"/>
              </a:rPr>
              <a:t>ventilations</a:t>
            </a:r>
            <a:endParaRPr sz="2400">
              <a:latin typeface="Arial MT"/>
              <a:cs typeface="Arial MT"/>
            </a:endParaRPr>
          </a:p>
        </p:txBody>
      </p:sp>
      <p:sp>
        <p:nvSpPr>
          <p:cNvPr id="10" name="object 10"/>
          <p:cNvSpPr txBox="1"/>
          <p:nvPr/>
        </p:nvSpPr>
        <p:spPr>
          <a:xfrm>
            <a:off x="6204280" y="2660396"/>
            <a:ext cx="2188210" cy="391160"/>
          </a:xfrm>
          <a:prstGeom prst="rect">
            <a:avLst/>
          </a:prstGeom>
        </p:spPr>
        <p:txBody>
          <a:bodyPr vert="horz" wrap="square" lIns="0" tIns="12700" rIns="0" bIns="0" rtlCol="0">
            <a:spAutoFit/>
          </a:bodyPr>
          <a:lstStyle/>
          <a:p>
            <a:pPr marL="38100">
              <a:lnSpc>
                <a:spcPct val="100000"/>
              </a:lnSpc>
              <a:spcBef>
                <a:spcPts val="100"/>
              </a:spcBef>
            </a:pPr>
            <a:r>
              <a:rPr sz="2400" b="1" spc="-5" dirty="0">
                <a:latin typeface="Arial"/>
                <a:cs typeface="Arial"/>
              </a:rPr>
              <a:t>i-gel</a:t>
            </a:r>
            <a:r>
              <a:rPr sz="2400" b="1" spc="-7" baseline="24305" dirty="0">
                <a:latin typeface="Arial"/>
                <a:cs typeface="Arial"/>
              </a:rPr>
              <a:t>®</a:t>
            </a:r>
            <a:r>
              <a:rPr sz="2400" b="1" spc="247" baseline="24305" dirty="0">
                <a:latin typeface="Arial"/>
                <a:cs typeface="Arial"/>
              </a:rPr>
              <a:t> </a:t>
            </a:r>
            <a:r>
              <a:rPr sz="2400" b="1" spc="-5" dirty="0">
                <a:latin typeface="Arial"/>
                <a:cs typeface="Arial"/>
              </a:rPr>
              <a:t>benefits</a:t>
            </a:r>
            <a:r>
              <a:rPr sz="2400" spc="-5" dirty="0">
                <a:latin typeface="Arial MT"/>
                <a:cs typeface="Arial MT"/>
              </a:rPr>
              <a:t>:</a:t>
            </a:r>
            <a:endParaRPr sz="2400">
              <a:latin typeface="Arial MT"/>
              <a:cs typeface="Arial MT"/>
            </a:endParaRPr>
          </a:p>
        </p:txBody>
      </p:sp>
      <p:sp>
        <p:nvSpPr>
          <p:cNvPr id="11" name="object 11"/>
          <p:cNvSpPr txBox="1"/>
          <p:nvPr/>
        </p:nvSpPr>
        <p:spPr>
          <a:xfrm>
            <a:off x="6415735" y="3031235"/>
            <a:ext cx="4689475" cy="2471420"/>
          </a:xfrm>
          <a:prstGeom prst="rect">
            <a:avLst/>
          </a:prstGeom>
        </p:spPr>
        <p:txBody>
          <a:bodyPr vert="horz" wrap="square" lIns="0" tIns="137795" rIns="0" bIns="0" rtlCol="0">
            <a:spAutoFit/>
          </a:bodyPr>
          <a:lstStyle/>
          <a:p>
            <a:pPr marL="12700">
              <a:lnSpc>
                <a:spcPct val="100000"/>
              </a:lnSpc>
              <a:spcBef>
                <a:spcPts val="1085"/>
              </a:spcBef>
            </a:pPr>
            <a:r>
              <a:rPr sz="2000" dirty="0">
                <a:latin typeface="Arial MT"/>
                <a:cs typeface="Arial MT"/>
              </a:rPr>
              <a:t>No</a:t>
            </a:r>
            <a:r>
              <a:rPr sz="2000" spc="-25" dirty="0">
                <a:latin typeface="Arial MT"/>
                <a:cs typeface="Arial MT"/>
              </a:rPr>
              <a:t> </a:t>
            </a:r>
            <a:r>
              <a:rPr sz="2000" dirty="0">
                <a:latin typeface="Arial MT"/>
                <a:cs typeface="Arial MT"/>
              </a:rPr>
              <a:t>need</a:t>
            </a:r>
            <a:r>
              <a:rPr sz="2000" spc="-20" dirty="0">
                <a:latin typeface="Arial MT"/>
                <a:cs typeface="Arial MT"/>
              </a:rPr>
              <a:t> </a:t>
            </a:r>
            <a:r>
              <a:rPr sz="2000" spc="-5" dirty="0">
                <a:latin typeface="Arial MT"/>
                <a:cs typeface="Arial MT"/>
              </a:rPr>
              <a:t>to</a:t>
            </a:r>
            <a:r>
              <a:rPr sz="2000" spc="-20" dirty="0">
                <a:latin typeface="Arial MT"/>
                <a:cs typeface="Arial MT"/>
              </a:rPr>
              <a:t> </a:t>
            </a:r>
            <a:r>
              <a:rPr sz="2000" spc="-5" dirty="0">
                <a:latin typeface="Arial MT"/>
                <a:cs typeface="Arial MT"/>
              </a:rPr>
              <a:t>inflate</a:t>
            </a:r>
            <a:r>
              <a:rPr sz="2000" spc="-20" dirty="0">
                <a:latin typeface="Arial MT"/>
                <a:cs typeface="Arial MT"/>
              </a:rPr>
              <a:t> </a:t>
            </a:r>
            <a:r>
              <a:rPr sz="2000" spc="-15" dirty="0">
                <a:latin typeface="Arial MT"/>
                <a:cs typeface="Arial MT"/>
              </a:rPr>
              <a:t>cuff</a:t>
            </a:r>
            <a:endParaRPr sz="2000">
              <a:latin typeface="Arial MT"/>
              <a:cs typeface="Arial MT"/>
            </a:endParaRPr>
          </a:p>
          <a:p>
            <a:pPr marL="12700" marR="5080">
              <a:lnSpc>
                <a:spcPct val="100000"/>
              </a:lnSpc>
              <a:spcBef>
                <a:spcPts val="980"/>
              </a:spcBef>
            </a:pPr>
            <a:r>
              <a:rPr sz="2000" dirty="0">
                <a:latin typeface="Arial MT"/>
                <a:cs typeface="Arial MT"/>
              </a:rPr>
              <a:t>No need </a:t>
            </a:r>
            <a:r>
              <a:rPr sz="2000" spc="-5" dirty="0">
                <a:latin typeface="Arial MT"/>
                <a:cs typeface="Arial MT"/>
              </a:rPr>
              <a:t>to monitor </a:t>
            </a:r>
            <a:r>
              <a:rPr sz="2000" spc="-15" dirty="0">
                <a:latin typeface="Arial MT"/>
                <a:cs typeface="Arial MT"/>
              </a:rPr>
              <a:t>cuff </a:t>
            </a:r>
            <a:r>
              <a:rPr sz="2000" spc="-5" dirty="0">
                <a:latin typeface="Arial MT"/>
                <a:cs typeface="Arial MT"/>
              </a:rPr>
              <a:t>pressure </a:t>
            </a:r>
            <a:r>
              <a:rPr sz="2000" dirty="0">
                <a:latin typeface="Arial MT"/>
                <a:cs typeface="Arial MT"/>
              </a:rPr>
              <a:t>during </a:t>
            </a:r>
            <a:r>
              <a:rPr sz="2000" spc="5" dirty="0">
                <a:latin typeface="Arial MT"/>
                <a:cs typeface="Arial MT"/>
              </a:rPr>
              <a:t> </a:t>
            </a:r>
            <a:r>
              <a:rPr sz="2000" spc="-5" dirty="0">
                <a:latin typeface="Arial MT"/>
                <a:cs typeface="Arial MT"/>
              </a:rPr>
              <a:t>evacuation</a:t>
            </a:r>
            <a:r>
              <a:rPr sz="2000" spc="-15" dirty="0">
                <a:latin typeface="Arial MT"/>
                <a:cs typeface="Arial MT"/>
              </a:rPr>
              <a:t> </a:t>
            </a:r>
            <a:r>
              <a:rPr sz="2000" dirty="0">
                <a:latin typeface="Arial MT"/>
                <a:cs typeface="Arial MT"/>
              </a:rPr>
              <a:t>since</a:t>
            </a:r>
            <a:r>
              <a:rPr sz="2000" spc="-10" dirty="0">
                <a:latin typeface="Arial MT"/>
                <a:cs typeface="Arial MT"/>
              </a:rPr>
              <a:t> </a:t>
            </a:r>
            <a:r>
              <a:rPr sz="2000" spc="-5" dirty="0">
                <a:latin typeface="Arial MT"/>
                <a:cs typeface="Arial MT"/>
              </a:rPr>
              <a:t>there</a:t>
            </a:r>
            <a:r>
              <a:rPr sz="2000" spc="-10" dirty="0">
                <a:latin typeface="Arial MT"/>
                <a:cs typeface="Arial MT"/>
              </a:rPr>
              <a:t> </a:t>
            </a:r>
            <a:r>
              <a:rPr sz="2000" dirty="0">
                <a:latin typeface="Arial MT"/>
                <a:cs typeface="Arial MT"/>
              </a:rPr>
              <a:t>is</a:t>
            </a:r>
            <a:r>
              <a:rPr sz="2000" spc="-10" dirty="0">
                <a:latin typeface="Arial MT"/>
                <a:cs typeface="Arial MT"/>
              </a:rPr>
              <a:t> </a:t>
            </a:r>
            <a:r>
              <a:rPr sz="2000" dirty="0">
                <a:latin typeface="Arial MT"/>
                <a:cs typeface="Arial MT"/>
              </a:rPr>
              <a:t>no</a:t>
            </a:r>
            <a:r>
              <a:rPr sz="2000" spc="-10" dirty="0">
                <a:latin typeface="Arial MT"/>
                <a:cs typeface="Arial MT"/>
              </a:rPr>
              <a:t> </a:t>
            </a:r>
            <a:r>
              <a:rPr sz="2000" dirty="0">
                <a:latin typeface="Arial MT"/>
                <a:cs typeface="Arial MT"/>
              </a:rPr>
              <a:t>air</a:t>
            </a:r>
            <a:r>
              <a:rPr sz="2000" spc="-10" dirty="0">
                <a:latin typeface="Arial MT"/>
                <a:cs typeface="Arial MT"/>
              </a:rPr>
              <a:t> </a:t>
            </a:r>
            <a:r>
              <a:rPr sz="2000" dirty="0">
                <a:latin typeface="Arial MT"/>
                <a:cs typeface="Arial MT"/>
              </a:rPr>
              <a:t>in</a:t>
            </a:r>
            <a:r>
              <a:rPr sz="2000" spc="-10" dirty="0">
                <a:latin typeface="Arial MT"/>
                <a:cs typeface="Arial MT"/>
              </a:rPr>
              <a:t> </a:t>
            </a:r>
            <a:r>
              <a:rPr sz="2000" spc="-5" dirty="0">
                <a:latin typeface="Arial MT"/>
                <a:cs typeface="Arial MT"/>
              </a:rPr>
              <a:t>the</a:t>
            </a:r>
            <a:r>
              <a:rPr sz="2000" spc="-10" dirty="0">
                <a:latin typeface="Arial MT"/>
                <a:cs typeface="Arial MT"/>
              </a:rPr>
              <a:t> </a:t>
            </a:r>
            <a:r>
              <a:rPr sz="2000" spc="-15" dirty="0">
                <a:latin typeface="Arial MT"/>
                <a:cs typeface="Arial MT"/>
              </a:rPr>
              <a:t>cuff</a:t>
            </a:r>
            <a:endParaRPr sz="2000">
              <a:latin typeface="Arial MT"/>
              <a:cs typeface="Arial MT"/>
            </a:endParaRPr>
          </a:p>
          <a:p>
            <a:pPr>
              <a:lnSpc>
                <a:spcPct val="100000"/>
              </a:lnSpc>
              <a:spcBef>
                <a:spcPts val="10"/>
              </a:spcBef>
            </a:pPr>
            <a:endParaRPr sz="3150">
              <a:latin typeface="Arial MT"/>
              <a:cs typeface="Arial MT"/>
            </a:endParaRPr>
          </a:p>
          <a:p>
            <a:pPr marL="728345">
              <a:lnSpc>
                <a:spcPts val="2135"/>
              </a:lnSpc>
            </a:pPr>
            <a:r>
              <a:rPr sz="1800" b="1" spc="-5" dirty="0">
                <a:latin typeface="Arial"/>
                <a:cs typeface="Arial"/>
              </a:rPr>
              <a:t>EXTRAGLOTTIC</a:t>
            </a:r>
            <a:r>
              <a:rPr sz="1800" b="1" spc="-85" dirty="0">
                <a:latin typeface="Arial"/>
                <a:cs typeface="Arial"/>
              </a:rPr>
              <a:t> </a:t>
            </a:r>
            <a:r>
              <a:rPr sz="1800" b="1" spc="-45" dirty="0">
                <a:latin typeface="Arial"/>
                <a:cs typeface="Arial"/>
              </a:rPr>
              <a:t>AIRWAYS</a:t>
            </a:r>
            <a:r>
              <a:rPr sz="1800" b="1" spc="-25" dirty="0">
                <a:latin typeface="Arial"/>
                <a:cs typeface="Arial"/>
              </a:rPr>
              <a:t> </a:t>
            </a:r>
            <a:r>
              <a:rPr sz="1800" spc="-5" dirty="0">
                <a:latin typeface="Arial MT"/>
                <a:cs typeface="Arial MT"/>
              </a:rPr>
              <a:t>will</a:t>
            </a:r>
            <a:r>
              <a:rPr sz="1800" spc="-15" dirty="0">
                <a:latin typeface="Arial MT"/>
                <a:cs typeface="Arial MT"/>
              </a:rPr>
              <a:t> </a:t>
            </a:r>
            <a:r>
              <a:rPr sz="1800" spc="-5" dirty="0">
                <a:latin typeface="Arial MT"/>
                <a:cs typeface="Arial MT"/>
              </a:rPr>
              <a:t>not</a:t>
            </a:r>
            <a:endParaRPr sz="1800">
              <a:latin typeface="Arial MT"/>
              <a:cs typeface="Arial MT"/>
            </a:endParaRPr>
          </a:p>
          <a:p>
            <a:pPr marL="728345" marR="256540">
              <a:lnSpc>
                <a:spcPts val="2180"/>
              </a:lnSpc>
              <a:spcBef>
                <a:spcPts val="35"/>
              </a:spcBef>
            </a:pPr>
            <a:r>
              <a:rPr sz="1800" spc="-5" dirty="0">
                <a:latin typeface="Arial MT"/>
                <a:cs typeface="Arial MT"/>
              </a:rPr>
              <a:t>be tolerated by </a:t>
            </a:r>
            <a:r>
              <a:rPr sz="1800" dirty="0">
                <a:latin typeface="Arial MT"/>
                <a:cs typeface="Arial MT"/>
              </a:rPr>
              <a:t>a </a:t>
            </a:r>
            <a:r>
              <a:rPr sz="1800" spc="-5" dirty="0">
                <a:latin typeface="Arial MT"/>
                <a:cs typeface="Arial MT"/>
              </a:rPr>
              <a:t>casualty who </a:t>
            </a:r>
            <a:r>
              <a:rPr sz="1800" dirty="0">
                <a:latin typeface="Arial MT"/>
                <a:cs typeface="Arial MT"/>
              </a:rPr>
              <a:t>is </a:t>
            </a:r>
            <a:r>
              <a:rPr sz="1800" spc="-5" dirty="0">
                <a:latin typeface="Arial MT"/>
                <a:cs typeface="Arial MT"/>
              </a:rPr>
              <a:t>not </a:t>
            </a:r>
            <a:r>
              <a:rPr sz="1800" spc="-490" dirty="0">
                <a:latin typeface="Arial MT"/>
                <a:cs typeface="Arial MT"/>
              </a:rPr>
              <a:t> </a:t>
            </a:r>
            <a:r>
              <a:rPr sz="1800" spc="-5" dirty="0">
                <a:latin typeface="Arial MT"/>
                <a:cs typeface="Arial MT"/>
              </a:rPr>
              <a:t>deeply</a:t>
            </a:r>
            <a:r>
              <a:rPr sz="1800" spc="-10" dirty="0">
                <a:latin typeface="Arial MT"/>
                <a:cs typeface="Arial MT"/>
              </a:rPr>
              <a:t> </a:t>
            </a:r>
            <a:r>
              <a:rPr sz="1800" spc="-5" dirty="0">
                <a:latin typeface="Arial MT"/>
                <a:cs typeface="Arial MT"/>
              </a:rPr>
              <a:t>unconscious</a:t>
            </a:r>
            <a:endParaRPr sz="1800">
              <a:latin typeface="Arial MT"/>
              <a:cs typeface="Arial MT"/>
            </a:endParaRPr>
          </a:p>
        </p:txBody>
      </p:sp>
      <p:pic>
        <p:nvPicPr>
          <p:cNvPr id="12" name="object 12"/>
          <p:cNvPicPr/>
          <p:nvPr/>
        </p:nvPicPr>
        <p:blipFill>
          <a:blip r:embed="rId4" cstate="print"/>
          <a:stretch>
            <a:fillRect/>
          </a:stretch>
        </p:blipFill>
        <p:spPr>
          <a:xfrm>
            <a:off x="6374828" y="4707013"/>
            <a:ext cx="569065" cy="495414"/>
          </a:xfrm>
          <a:prstGeom prst="rect">
            <a:avLst/>
          </a:prstGeom>
        </p:spPr>
      </p:pic>
      <p:grpSp>
        <p:nvGrpSpPr>
          <p:cNvPr id="13" name="object 13"/>
          <p:cNvGrpSpPr/>
          <p:nvPr/>
        </p:nvGrpSpPr>
        <p:grpSpPr>
          <a:xfrm>
            <a:off x="262127" y="2974848"/>
            <a:ext cx="5651500" cy="3688079"/>
            <a:chOff x="262127" y="2974848"/>
            <a:chExt cx="5651500" cy="3688079"/>
          </a:xfrm>
        </p:grpSpPr>
        <p:pic>
          <p:nvPicPr>
            <p:cNvPr id="14" name="object 14"/>
            <p:cNvPicPr/>
            <p:nvPr/>
          </p:nvPicPr>
          <p:blipFill>
            <a:blip r:embed="rId5" cstate="print"/>
            <a:stretch>
              <a:fillRect/>
            </a:stretch>
          </p:blipFill>
          <p:spPr>
            <a:xfrm>
              <a:off x="262127" y="2974848"/>
              <a:ext cx="5650992" cy="3048000"/>
            </a:xfrm>
            <a:prstGeom prst="rect">
              <a:avLst/>
            </a:prstGeom>
          </p:spPr>
        </p:pic>
        <p:pic>
          <p:nvPicPr>
            <p:cNvPr id="15" name="object 15"/>
            <p:cNvPicPr/>
            <p:nvPr/>
          </p:nvPicPr>
          <p:blipFill>
            <a:blip r:embed="rId6" cstate="print"/>
            <a:stretch>
              <a:fillRect/>
            </a:stretch>
          </p:blipFill>
          <p:spPr>
            <a:xfrm>
              <a:off x="455767" y="3170496"/>
              <a:ext cx="5066090" cy="2460675"/>
            </a:xfrm>
            <a:prstGeom prst="rect">
              <a:avLst/>
            </a:prstGeom>
          </p:spPr>
        </p:pic>
        <p:sp>
          <p:nvSpPr>
            <p:cNvPr id="16" name="object 16"/>
            <p:cNvSpPr/>
            <p:nvPr/>
          </p:nvSpPr>
          <p:spPr>
            <a:xfrm>
              <a:off x="270877" y="6041985"/>
              <a:ext cx="4105910" cy="621030"/>
            </a:xfrm>
            <a:custGeom>
              <a:avLst/>
              <a:gdLst/>
              <a:ahLst/>
              <a:cxnLst/>
              <a:rect l="l" t="t" r="r" b="b"/>
              <a:pathLst>
                <a:path w="4105910" h="621029">
                  <a:moveTo>
                    <a:pt x="4034486" y="0"/>
                  </a:moveTo>
                  <a:lnTo>
                    <a:pt x="71239" y="0"/>
                  </a:lnTo>
                  <a:lnTo>
                    <a:pt x="43509" y="5598"/>
                  </a:lnTo>
                  <a:lnTo>
                    <a:pt x="20865" y="20866"/>
                  </a:lnTo>
                  <a:lnTo>
                    <a:pt x="5598" y="43510"/>
                  </a:lnTo>
                  <a:lnTo>
                    <a:pt x="0" y="71240"/>
                  </a:lnTo>
                  <a:lnTo>
                    <a:pt x="0" y="549268"/>
                  </a:lnTo>
                  <a:lnTo>
                    <a:pt x="5598" y="576998"/>
                  </a:lnTo>
                  <a:lnTo>
                    <a:pt x="20865" y="599642"/>
                  </a:lnTo>
                  <a:lnTo>
                    <a:pt x="43509" y="614909"/>
                  </a:lnTo>
                  <a:lnTo>
                    <a:pt x="71239" y="620508"/>
                  </a:lnTo>
                  <a:lnTo>
                    <a:pt x="4034486" y="620508"/>
                  </a:lnTo>
                  <a:lnTo>
                    <a:pt x="4062215" y="614909"/>
                  </a:lnTo>
                  <a:lnTo>
                    <a:pt x="4084857" y="599642"/>
                  </a:lnTo>
                  <a:lnTo>
                    <a:pt x="4100123" y="576998"/>
                  </a:lnTo>
                  <a:lnTo>
                    <a:pt x="4105720" y="549268"/>
                  </a:lnTo>
                  <a:lnTo>
                    <a:pt x="4105720" y="71240"/>
                  </a:lnTo>
                  <a:lnTo>
                    <a:pt x="4100123" y="43510"/>
                  </a:lnTo>
                  <a:lnTo>
                    <a:pt x="4084857" y="20866"/>
                  </a:lnTo>
                  <a:lnTo>
                    <a:pt x="4062215" y="5598"/>
                  </a:lnTo>
                  <a:lnTo>
                    <a:pt x="4034486" y="0"/>
                  </a:lnTo>
                  <a:close/>
                </a:path>
              </a:pathLst>
            </a:custGeom>
            <a:solidFill>
              <a:srgbClr val="DEEBF7">
                <a:alpha val="74899"/>
              </a:srgbClr>
            </a:solidFill>
          </p:spPr>
          <p:txBody>
            <a:bodyPr wrap="square" lIns="0" tIns="0" rIns="0" bIns="0" rtlCol="0"/>
            <a:lstStyle/>
            <a:p>
              <a:endParaRPr/>
            </a:p>
          </p:txBody>
        </p:sp>
      </p:grpSp>
      <p:sp>
        <p:nvSpPr>
          <p:cNvPr id="17" name="object 17"/>
          <p:cNvSpPr/>
          <p:nvPr/>
        </p:nvSpPr>
        <p:spPr>
          <a:xfrm>
            <a:off x="6273927" y="3170783"/>
            <a:ext cx="0" cy="361315"/>
          </a:xfrm>
          <a:custGeom>
            <a:avLst/>
            <a:gdLst/>
            <a:ahLst/>
            <a:cxnLst/>
            <a:rect l="l" t="t" r="r" b="b"/>
            <a:pathLst>
              <a:path h="361314">
                <a:moveTo>
                  <a:pt x="0" y="0"/>
                </a:moveTo>
                <a:lnTo>
                  <a:pt x="1" y="360717"/>
                </a:lnTo>
              </a:path>
            </a:pathLst>
          </a:custGeom>
          <a:ln w="101600">
            <a:solidFill>
              <a:srgbClr val="CD9147"/>
            </a:solidFill>
          </a:ln>
        </p:spPr>
        <p:txBody>
          <a:bodyPr wrap="square" lIns="0" tIns="0" rIns="0" bIns="0" rtlCol="0"/>
          <a:lstStyle/>
          <a:p>
            <a:endParaRPr/>
          </a:p>
        </p:txBody>
      </p:sp>
      <p:sp>
        <p:nvSpPr>
          <p:cNvPr id="18" name="object 18"/>
          <p:cNvSpPr/>
          <p:nvPr/>
        </p:nvSpPr>
        <p:spPr>
          <a:xfrm>
            <a:off x="6273927" y="3614635"/>
            <a:ext cx="0" cy="612140"/>
          </a:xfrm>
          <a:custGeom>
            <a:avLst/>
            <a:gdLst/>
            <a:ahLst/>
            <a:cxnLst/>
            <a:rect l="l" t="t" r="r" b="b"/>
            <a:pathLst>
              <a:path h="612139">
                <a:moveTo>
                  <a:pt x="0" y="0"/>
                </a:moveTo>
                <a:lnTo>
                  <a:pt x="1" y="612000"/>
                </a:lnTo>
              </a:path>
            </a:pathLst>
          </a:custGeom>
          <a:ln w="101600">
            <a:solidFill>
              <a:srgbClr val="CD9147"/>
            </a:solidFill>
          </a:ln>
        </p:spPr>
        <p:txBody>
          <a:bodyPr wrap="square" lIns="0" tIns="0" rIns="0" bIns="0" rtlCol="0"/>
          <a:lstStyle/>
          <a:p>
            <a:endParaRPr/>
          </a:p>
        </p:txBody>
      </p:sp>
      <p:grpSp>
        <p:nvGrpSpPr>
          <p:cNvPr id="19" name="object 19"/>
          <p:cNvGrpSpPr/>
          <p:nvPr/>
        </p:nvGrpSpPr>
        <p:grpSpPr>
          <a:xfrm>
            <a:off x="7354823" y="838200"/>
            <a:ext cx="4645660" cy="3035935"/>
            <a:chOff x="7354823" y="838200"/>
            <a:chExt cx="4645660" cy="3035935"/>
          </a:xfrm>
        </p:grpSpPr>
        <p:pic>
          <p:nvPicPr>
            <p:cNvPr id="20" name="object 20"/>
            <p:cNvPicPr/>
            <p:nvPr/>
          </p:nvPicPr>
          <p:blipFill>
            <a:blip r:embed="rId7" cstate="print"/>
            <a:stretch>
              <a:fillRect/>
            </a:stretch>
          </p:blipFill>
          <p:spPr>
            <a:xfrm>
              <a:off x="7354823" y="838200"/>
              <a:ext cx="4645152" cy="3035808"/>
            </a:xfrm>
            <a:prstGeom prst="rect">
              <a:avLst/>
            </a:prstGeom>
          </p:spPr>
        </p:pic>
        <p:pic>
          <p:nvPicPr>
            <p:cNvPr id="21" name="object 21"/>
            <p:cNvPicPr/>
            <p:nvPr/>
          </p:nvPicPr>
          <p:blipFill>
            <a:blip r:embed="rId8" cstate="print"/>
            <a:stretch>
              <a:fillRect/>
            </a:stretch>
          </p:blipFill>
          <p:spPr>
            <a:xfrm>
              <a:off x="7549250" y="1032803"/>
              <a:ext cx="4057901" cy="2449079"/>
            </a:xfrm>
            <a:prstGeom prst="rect">
              <a:avLst/>
            </a:prstGeom>
          </p:spPr>
        </p:pic>
      </p:grpSp>
      <p:sp>
        <p:nvSpPr>
          <p:cNvPr id="22" name="object 22"/>
          <p:cNvSpPr txBox="1"/>
          <p:nvPr/>
        </p:nvSpPr>
        <p:spPr>
          <a:xfrm>
            <a:off x="972842" y="6209283"/>
            <a:ext cx="1684020" cy="269240"/>
          </a:xfrm>
          <a:prstGeom prst="rect">
            <a:avLst/>
          </a:prstGeom>
        </p:spPr>
        <p:txBody>
          <a:bodyPr vert="horz" wrap="square" lIns="0" tIns="12700" rIns="0" bIns="0" rtlCol="0">
            <a:spAutoFit/>
          </a:bodyPr>
          <a:lstStyle/>
          <a:p>
            <a:pPr marL="12700">
              <a:lnSpc>
                <a:spcPct val="100000"/>
              </a:lnSpc>
              <a:spcBef>
                <a:spcPts val="100"/>
              </a:spcBef>
            </a:pPr>
            <a:r>
              <a:rPr sz="1600" spc="-5" dirty="0">
                <a:latin typeface="Arial MT"/>
                <a:cs typeface="Arial MT"/>
              </a:rPr>
              <a:t>Level</a:t>
            </a:r>
            <a:r>
              <a:rPr sz="1600" spc="-35" dirty="0">
                <a:latin typeface="Arial MT"/>
                <a:cs typeface="Arial MT"/>
              </a:rPr>
              <a:t> </a:t>
            </a:r>
            <a:r>
              <a:rPr sz="1600" spc="-5" dirty="0">
                <a:latin typeface="Arial MT"/>
                <a:cs typeface="Arial MT"/>
              </a:rPr>
              <a:t>of</a:t>
            </a:r>
            <a:r>
              <a:rPr sz="1600" spc="-25" dirty="0">
                <a:latin typeface="Arial MT"/>
                <a:cs typeface="Arial MT"/>
              </a:rPr>
              <a:t> </a:t>
            </a:r>
            <a:r>
              <a:rPr sz="1600" spc="-5" dirty="0">
                <a:latin typeface="Arial MT"/>
                <a:cs typeface="Arial MT"/>
              </a:rPr>
              <a:t>Evidence:</a:t>
            </a:r>
            <a:endParaRPr sz="1600">
              <a:latin typeface="Arial MT"/>
              <a:cs typeface="Arial MT"/>
            </a:endParaRPr>
          </a:p>
        </p:txBody>
      </p:sp>
      <p:pic>
        <p:nvPicPr>
          <p:cNvPr id="23" name="object 23"/>
          <p:cNvPicPr/>
          <p:nvPr/>
        </p:nvPicPr>
        <p:blipFill>
          <a:blip r:embed="rId9" cstate="print"/>
          <a:stretch>
            <a:fillRect/>
          </a:stretch>
        </p:blipFill>
        <p:spPr>
          <a:xfrm>
            <a:off x="463295" y="6190488"/>
            <a:ext cx="359664" cy="396240"/>
          </a:xfrm>
          <a:prstGeom prst="rect">
            <a:avLst/>
          </a:prstGeom>
        </p:spPr>
      </p:pic>
      <p:sp>
        <p:nvSpPr>
          <p:cNvPr id="24" name="object 24"/>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25" name="object 25"/>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22</a:t>
            </a:fld>
            <a:endParaRPr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5" cstate="print"/>
          <a:stretch>
            <a:fillRect/>
          </a:stretch>
        </p:blipFill>
        <p:spPr>
          <a:xfrm>
            <a:off x="309069" y="255193"/>
            <a:ext cx="1173007" cy="656424"/>
          </a:xfrm>
          <a:prstGeom prst="rect">
            <a:avLst/>
          </a:prstGeom>
        </p:spPr>
      </p:pic>
      <p:sp>
        <p:nvSpPr>
          <p:cNvPr id="4" name="object 4"/>
          <p:cNvSpPr txBox="1"/>
          <p:nvPr/>
        </p:nvSpPr>
        <p:spPr>
          <a:xfrm>
            <a:off x="1321841" y="947420"/>
            <a:ext cx="9629140" cy="574040"/>
          </a:xfrm>
          <a:prstGeom prst="rect">
            <a:avLst/>
          </a:prstGeom>
        </p:spPr>
        <p:txBody>
          <a:bodyPr vert="horz" wrap="square" lIns="0" tIns="12700" rIns="0" bIns="0" rtlCol="0">
            <a:spAutoFit/>
          </a:bodyPr>
          <a:lstStyle/>
          <a:p>
            <a:pPr marL="12700">
              <a:lnSpc>
                <a:spcPct val="100000"/>
              </a:lnSpc>
              <a:spcBef>
                <a:spcPts val="100"/>
              </a:spcBef>
            </a:pPr>
            <a:r>
              <a:rPr sz="3600" b="1" spc="-5" dirty="0">
                <a:solidFill>
                  <a:srgbClr val="FFFFFF"/>
                </a:solidFill>
                <a:latin typeface="Arial"/>
                <a:cs typeface="Arial"/>
              </a:rPr>
              <a:t>EXTRAGLOTTIC</a:t>
            </a:r>
            <a:r>
              <a:rPr sz="3600" b="1" spc="-155" dirty="0">
                <a:solidFill>
                  <a:srgbClr val="FFFFFF"/>
                </a:solidFill>
                <a:latin typeface="Arial"/>
                <a:cs typeface="Arial"/>
              </a:rPr>
              <a:t> </a:t>
            </a:r>
            <a:r>
              <a:rPr sz="3600" b="1" spc="-100" dirty="0">
                <a:solidFill>
                  <a:srgbClr val="FFFFFF"/>
                </a:solidFill>
                <a:latin typeface="Arial"/>
                <a:cs typeface="Arial"/>
              </a:rPr>
              <a:t>AIRWAY</a:t>
            </a:r>
            <a:r>
              <a:rPr sz="3600" b="1" spc="-90" dirty="0">
                <a:solidFill>
                  <a:srgbClr val="FFFFFF"/>
                </a:solidFill>
                <a:latin typeface="Arial"/>
                <a:cs typeface="Arial"/>
              </a:rPr>
              <a:t> </a:t>
            </a:r>
            <a:r>
              <a:rPr sz="3600" b="1" spc="-5" dirty="0">
                <a:solidFill>
                  <a:srgbClr val="FFFFFF"/>
                </a:solidFill>
                <a:latin typeface="Arial"/>
                <a:cs typeface="Arial"/>
              </a:rPr>
              <a:t>INSERTION</a:t>
            </a:r>
            <a:r>
              <a:rPr sz="3600" b="1" spc="-25" dirty="0">
                <a:solidFill>
                  <a:srgbClr val="FFFFFF"/>
                </a:solidFill>
                <a:latin typeface="Arial"/>
                <a:cs typeface="Arial"/>
              </a:rPr>
              <a:t> </a:t>
            </a:r>
            <a:r>
              <a:rPr sz="3600" b="1" spc="-5" dirty="0">
                <a:solidFill>
                  <a:srgbClr val="FFFFFF"/>
                </a:solidFill>
                <a:latin typeface="Arial"/>
                <a:cs typeface="Arial"/>
              </a:rPr>
              <a:t>VIDEO</a:t>
            </a:r>
            <a:endParaRPr sz="3600">
              <a:latin typeface="Arial"/>
              <a:cs typeface="Arial"/>
            </a:endParaRPr>
          </a:p>
        </p:txBody>
      </p:sp>
      <p:grpSp>
        <p:nvGrpSpPr>
          <p:cNvPr id="5" name="object 5"/>
          <p:cNvGrpSpPr/>
          <p:nvPr/>
        </p:nvGrpSpPr>
        <p:grpSpPr>
          <a:xfrm>
            <a:off x="2935884" y="2250351"/>
            <a:ext cx="6320790" cy="3580765"/>
            <a:chOff x="2935884" y="2250351"/>
            <a:chExt cx="6320790" cy="3580765"/>
          </a:xfrm>
        </p:grpSpPr>
        <p:sp>
          <p:nvSpPr>
            <p:cNvPr id="6" name="object 6"/>
            <p:cNvSpPr/>
            <p:nvPr/>
          </p:nvSpPr>
          <p:spPr>
            <a:xfrm>
              <a:off x="2945409" y="2259876"/>
              <a:ext cx="6301740" cy="3561715"/>
            </a:xfrm>
            <a:custGeom>
              <a:avLst/>
              <a:gdLst/>
              <a:ahLst/>
              <a:cxnLst/>
              <a:rect l="l" t="t" r="r" b="b"/>
              <a:pathLst>
                <a:path w="6301740" h="3561715">
                  <a:moveTo>
                    <a:pt x="0" y="0"/>
                  </a:moveTo>
                  <a:lnTo>
                    <a:pt x="6301183" y="0"/>
                  </a:lnTo>
                  <a:lnTo>
                    <a:pt x="6301183" y="3561132"/>
                  </a:lnTo>
                  <a:lnTo>
                    <a:pt x="0" y="3561132"/>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41" y="3445382"/>
              <a:ext cx="1190625" cy="1190625"/>
            </a:xfrm>
            <a:custGeom>
              <a:avLst/>
              <a:gdLst/>
              <a:ahLst/>
              <a:cxnLst/>
              <a:rect l="l" t="t" r="r" b="b"/>
              <a:pathLst>
                <a:path w="1190625" h="1190625">
                  <a:moveTo>
                    <a:pt x="595058" y="0"/>
                  </a:moveTo>
                  <a:lnTo>
                    <a:pt x="546253" y="1972"/>
                  </a:lnTo>
                  <a:lnTo>
                    <a:pt x="498534" y="7788"/>
                  </a:lnTo>
                  <a:lnTo>
                    <a:pt x="452056" y="17294"/>
                  </a:lnTo>
                  <a:lnTo>
                    <a:pt x="406970" y="30336"/>
                  </a:lnTo>
                  <a:lnTo>
                    <a:pt x="363431" y="46763"/>
                  </a:lnTo>
                  <a:lnTo>
                    <a:pt x="321590" y="66420"/>
                  </a:lnTo>
                  <a:lnTo>
                    <a:pt x="281603" y="89154"/>
                  </a:lnTo>
                  <a:lnTo>
                    <a:pt x="243620" y="114812"/>
                  </a:lnTo>
                  <a:lnTo>
                    <a:pt x="207797" y="143242"/>
                  </a:lnTo>
                  <a:lnTo>
                    <a:pt x="174285" y="174290"/>
                  </a:lnTo>
                  <a:lnTo>
                    <a:pt x="143238" y="207802"/>
                  </a:lnTo>
                  <a:lnTo>
                    <a:pt x="114809" y="243626"/>
                  </a:lnTo>
                  <a:lnTo>
                    <a:pt x="89151" y="281608"/>
                  </a:lnTo>
                  <a:lnTo>
                    <a:pt x="66417" y="321596"/>
                  </a:lnTo>
                  <a:lnTo>
                    <a:pt x="46761" y="363436"/>
                  </a:lnTo>
                  <a:lnTo>
                    <a:pt x="30335" y="406975"/>
                  </a:lnTo>
                  <a:lnTo>
                    <a:pt x="17293" y="452060"/>
                  </a:lnTo>
                  <a:lnTo>
                    <a:pt x="7788" y="498537"/>
                  </a:lnTo>
                  <a:lnTo>
                    <a:pt x="1972" y="546254"/>
                  </a:lnTo>
                  <a:lnTo>
                    <a:pt x="0" y="595058"/>
                  </a:lnTo>
                  <a:lnTo>
                    <a:pt x="1972" y="643862"/>
                  </a:lnTo>
                  <a:lnTo>
                    <a:pt x="7788" y="691579"/>
                  </a:lnTo>
                  <a:lnTo>
                    <a:pt x="17293" y="738056"/>
                  </a:lnTo>
                  <a:lnTo>
                    <a:pt x="30335" y="783141"/>
                  </a:lnTo>
                  <a:lnTo>
                    <a:pt x="46761" y="826680"/>
                  </a:lnTo>
                  <a:lnTo>
                    <a:pt x="66417" y="868520"/>
                  </a:lnTo>
                  <a:lnTo>
                    <a:pt x="89151" y="908508"/>
                  </a:lnTo>
                  <a:lnTo>
                    <a:pt x="114809" y="946490"/>
                  </a:lnTo>
                  <a:lnTo>
                    <a:pt x="143238" y="982314"/>
                  </a:lnTo>
                  <a:lnTo>
                    <a:pt x="174285" y="1015826"/>
                  </a:lnTo>
                  <a:lnTo>
                    <a:pt x="207797" y="1046874"/>
                  </a:lnTo>
                  <a:lnTo>
                    <a:pt x="243620" y="1075304"/>
                  </a:lnTo>
                  <a:lnTo>
                    <a:pt x="281603" y="1100962"/>
                  </a:lnTo>
                  <a:lnTo>
                    <a:pt x="321590" y="1123696"/>
                  </a:lnTo>
                  <a:lnTo>
                    <a:pt x="363431" y="1143353"/>
                  </a:lnTo>
                  <a:lnTo>
                    <a:pt x="406970" y="1159780"/>
                  </a:lnTo>
                  <a:lnTo>
                    <a:pt x="452056" y="1172822"/>
                  </a:lnTo>
                  <a:lnTo>
                    <a:pt x="498534" y="1182328"/>
                  </a:lnTo>
                  <a:lnTo>
                    <a:pt x="546253" y="1188144"/>
                  </a:lnTo>
                  <a:lnTo>
                    <a:pt x="595058" y="1190116"/>
                  </a:lnTo>
                  <a:lnTo>
                    <a:pt x="643862" y="1188144"/>
                  </a:lnTo>
                  <a:lnTo>
                    <a:pt x="691579" y="1182328"/>
                  </a:lnTo>
                  <a:lnTo>
                    <a:pt x="738056" y="1172822"/>
                  </a:lnTo>
                  <a:lnTo>
                    <a:pt x="783141" y="1159780"/>
                  </a:lnTo>
                  <a:lnTo>
                    <a:pt x="826680" y="1143353"/>
                  </a:lnTo>
                  <a:lnTo>
                    <a:pt x="868520" y="1123696"/>
                  </a:lnTo>
                  <a:lnTo>
                    <a:pt x="908508" y="1100962"/>
                  </a:lnTo>
                  <a:lnTo>
                    <a:pt x="946490" y="1075304"/>
                  </a:lnTo>
                  <a:lnTo>
                    <a:pt x="982314" y="1046874"/>
                  </a:lnTo>
                  <a:lnTo>
                    <a:pt x="1015826" y="1015826"/>
                  </a:lnTo>
                  <a:lnTo>
                    <a:pt x="1046874" y="982314"/>
                  </a:lnTo>
                  <a:lnTo>
                    <a:pt x="1075304" y="946490"/>
                  </a:lnTo>
                  <a:lnTo>
                    <a:pt x="1100962" y="908508"/>
                  </a:lnTo>
                  <a:lnTo>
                    <a:pt x="1123696" y="868520"/>
                  </a:lnTo>
                  <a:lnTo>
                    <a:pt x="1143353" y="826680"/>
                  </a:lnTo>
                  <a:lnTo>
                    <a:pt x="1159780" y="783141"/>
                  </a:lnTo>
                  <a:lnTo>
                    <a:pt x="1172822" y="738056"/>
                  </a:lnTo>
                  <a:lnTo>
                    <a:pt x="1182328" y="691579"/>
                  </a:lnTo>
                  <a:lnTo>
                    <a:pt x="1188144" y="643862"/>
                  </a:lnTo>
                  <a:lnTo>
                    <a:pt x="1190117" y="595058"/>
                  </a:lnTo>
                  <a:lnTo>
                    <a:pt x="1188144" y="546254"/>
                  </a:lnTo>
                  <a:lnTo>
                    <a:pt x="1182328" y="498537"/>
                  </a:lnTo>
                  <a:lnTo>
                    <a:pt x="1172822" y="452060"/>
                  </a:lnTo>
                  <a:lnTo>
                    <a:pt x="1159780" y="406975"/>
                  </a:lnTo>
                  <a:lnTo>
                    <a:pt x="1143353" y="363436"/>
                  </a:lnTo>
                  <a:lnTo>
                    <a:pt x="1123696" y="321596"/>
                  </a:lnTo>
                  <a:lnTo>
                    <a:pt x="1100962" y="281608"/>
                  </a:lnTo>
                  <a:lnTo>
                    <a:pt x="1075304" y="243626"/>
                  </a:lnTo>
                  <a:lnTo>
                    <a:pt x="1046874" y="207802"/>
                  </a:lnTo>
                  <a:lnTo>
                    <a:pt x="1015826" y="174290"/>
                  </a:lnTo>
                  <a:lnTo>
                    <a:pt x="982314" y="143242"/>
                  </a:lnTo>
                  <a:lnTo>
                    <a:pt x="946490" y="114812"/>
                  </a:lnTo>
                  <a:lnTo>
                    <a:pt x="908508" y="89154"/>
                  </a:lnTo>
                  <a:lnTo>
                    <a:pt x="868520" y="66420"/>
                  </a:lnTo>
                  <a:lnTo>
                    <a:pt x="826680" y="46763"/>
                  </a:lnTo>
                  <a:lnTo>
                    <a:pt x="783141" y="30336"/>
                  </a:lnTo>
                  <a:lnTo>
                    <a:pt x="738056" y="17294"/>
                  </a:lnTo>
                  <a:lnTo>
                    <a:pt x="691579" y="7788"/>
                  </a:lnTo>
                  <a:lnTo>
                    <a:pt x="643862" y="1972"/>
                  </a:lnTo>
                  <a:lnTo>
                    <a:pt x="595058" y="0"/>
                  </a:lnTo>
                  <a:close/>
                </a:path>
              </a:pathLst>
            </a:custGeom>
            <a:solidFill>
              <a:srgbClr val="616667"/>
            </a:solidFill>
          </p:spPr>
          <p:txBody>
            <a:bodyPr wrap="square" lIns="0" tIns="0" rIns="0" bIns="0" rtlCol="0"/>
            <a:lstStyle/>
            <a:p>
              <a:endParaRPr/>
            </a:p>
          </p:txBody>
        </p:sp>
        <p:sp>
          <p:nvSpPr>
            <p:cNvPr id="8" name="object 8"/>
            <p:cNvSpPr/>
            <p:nvPr/>
          </p:nvSpPr>
          <p:spPr>
            <a:xfrm>
              <a:off x="5898121" y="3735997"/>
              <a:ext cx="525145" cy="608965"/>
            </a:xfrm>
            <a:custGeom>
              <a:avLst/>
              <a:gdLst/>
              <a:ahLst/>
              <a:cxnLst/>
              <a:rect l="l" t="t" r="r" b="b"/>
              <a:pathLst>
                <a:path w="525145" h="608964">
                  <a:moveTo>
                    <a:pt x="0" y="0"/>
                  </a:moveTo>
                  <a:lnTo>
                    <a:pt x="0" y="608888"/>
                  </a:lnTo>
                  <a:lnTo>
                    <a:pt x="524916" y="304444"/>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69" y="6037579"/>
            <a:ext cx="4707890" cy="299720"/>
          </a:xfrm>
          <a:prstGeom prst="rect">
            <a:avLst/>
          </a:prstGeom>
        </p:spPr>
        <p:txBody>
          <a:bodyPr vert="horz" wrap="square" lIns="0" tIns="12700" rIns="0" bIns="0" rtlCol="0">
            <a:spAutoFit/>
          </a:bodyPr>
          <a:lstStyle/>
          <a:p>
            <a:pPr marL="12700">
              <a:lnSpc>
                <a:spcPct val="100000"/>
              </a:lnSpc>
              <a:spcBef>
                <a:spcPts val="100"/>
              </a:spcBef>
            </a:pPr>
            <a:r>
              <a:rPr sz="1800" i="1" spc="-10" dirty="0">
                <a:solidFill>
                  <a:srgbClr val="8A8C8C"/>
                </a:solidFill>
                <a:latin typeface="Arial"/>
                <a:cs typeface="Arial"/>
              </a:rPr>
              <a:t>Video</a:t>
            </a:r>
            <a:r>
              <a:rPr sz="1800" i="1" spc="-15"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1" name="object 11"/>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23</a:t>
            </a:fld>
            <a:endParaRPr dirty="0"/>
          </a:p>
        </p:txBody>
      </p:sp>
      <p:pic>
        <p:nvPicPr>
          <p:cNvPr id="12" name="07e. i-gel Extraglottic Airway (Tactical Field Care)">
            <a:hlinkClick r:id="" action="ppaction://media"/>
            <a:extLst>
              <a:ext uri="{FF2B5EF4-FFF2-40B4-BE49-F238E27FC236}">
                <a16:creationId xmlns:a16="http://schemas.microsoft.com/office/drawing/2014/main" id="{3CA6F9B7-5469-6170-A189-0ABB3671F6C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546" y="1644751"/>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003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5" cstate="print"/>
          <a:stretch>
            <a:fillRect/>
          </a:stretch>
        </p:blipFill>
        <p:spPr>
          <a:xfrm>
            <a:off x="309069" y="255193"/>
            <a:ext cx="1173007" cy="656424"/>
          </a:xfrm>
          <a:prstGeom prst="rect">
            <a:avLst/>
          </a:prstGeom>
        </p:spPr>
      </p:pic>
      <p:sp>
        <p:nvSpPr>
          <p:cNvPr id="4" name="object 4"/>
          <p:cNvSpPr txBox="1"/>
          <p:nvPr/>
        </p:nvSpPr>
        <p:spPr>
          <a:xfrm>
            <a:off x="1" y="947420"/>
            <a:ext cx="12192000" cy="573234"/>
          </a:xfrm>
          <a:prstGeom prst="rect">
            <a:avLst/>
          </a:prstGeom>
        </p:spPr>
        <p:txBody>
          <a:bodyPr vert="horz" wrap="square" lIns="0" tIns="72390" rIns="0" bIns="0" rtlCol="0">
            <a:spAutoFit/>
          </a:bodyPr>
          <a:lstStyle/>
          <a:p>
            <a:pPr marL="3060700" marR="5080" indent="-3048635" algn="ctr">
              <a:lnSpc>
                <a:spcPts val="3910"/>
              </a:lnSpc>
              <a:spcBef>
                <a:spcPts val="570"/>
              </a:spcBef>
            </a:pPr>
            <a:r>
              <a:rPr lang="en-US" sz="3600" b="1" spc="-5" dirty="0">
                <a:solidFill>
                  <a:srgbClr val="FFFFFF"/>
                </a:solidFill>
                <a:latin typeface="Arial"/>
                <a:cs typeface="Arial"/>
              </a:rPr>
              <a:t>ONE &amp; TWO PERSON BVM VENTILATION</a:t>
            </a:r>
            <a:endParaRPr lang="en-US" sz="3600" dirty="0">
              <a:latin typeface="Arial"/>
              <a:cs typeface="Arial"/>
            </a:endParaRPr>
          </a:p>
        </p:txBody>
      </p:sp>
      <p:grpSp>
        <p:nvGrpSpPr>
          <p:cNvPr id="5" name="object 5"/>
          <p:cNvGrpSpPr/>
          <p:nvPr/>
        </p:nvGrpSpPr>
        <p:grpSpPr>
          <a:xfrm>
            <a:off x="2935884" y="2250351"/>
            <a:ext cx="6320790" cy="3580765"/>
            <a:chOff x="2935884" y="2250351"/>
            <a:chExt cx="6320790" cy="3580765"/>
          </a:xfrm>
        </p:grpSpPr>
        <p:sp>
          <p:nvSpPr>
            <p:cNvPr id="6" name="object 6"/>
            <p:cNvSpPr/>
            <p:nvPr/>
          </p:nvSpPr>
          <p:spPr>
            <a:xfrm>
              <a:off x="2945409" y="2259876"/>
              <a:ext cx="6301740" cy="3561715"/>
            </a:xfrm>
            <a:custGeom>
              <a:avLst/>
              <a:gdLst/>
              <a:ahLst/>
              <a:cxnLst/>
              <a:rect l="l" t="t" r="r" b="b"/>
              <a:pathLst>
                <a:path w="6301740" h="3561715">
                  <a:moveTo>
                    <a:pt x="0" y="0"/>
                  </a:moveTo>
                  <a:lnTo>
                    <a:pt x="6301183" y="0"/>
                  </a:lnTo>
                  <a:lnTo>
                    <a:pt x="6301183" y="3561132"/>
                  </a:lnTo>
                  <a:lnTo>
                    <a:pt x="0" y="3561132"/>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41" y="3445382"/>
              <a:ext cx="1190625" cy="1190625"/>
            </a:xfrm>
            <a:custGeom>
              <a:avLst/>
              <a:gdLst/>
              <a:ahLst/>
              <a:cxnLst/>
              <a:rect l="l" t="t" r="r" b="b"/>
              <a:pathLst>
                <a:path w="1190625" h="1190625">
                  <a:moveTo>
                    <a:pt x="595058" y="0"/>
                  </a:moveTo>
                  <a:lnTo>
                    <a:pt x="546253" y="1972"/>
                  </a:lnTo>
                  <a:lnTo>
                    <a:pt x="498534" y="7788"/>
                  </a:lnTo>
                  <a:lnTo>
                    <a:pt x="452056" y="17294"/>
                  </a:lnTo>
                  <a:lnTo>
                    <a:pt x="406970" y="30336"/>
                  </a:lnTo>
                  <a:lnTo>
                    <a:pt x="363431" y="46763"/>
                  </a:lnTo>
                  <a:lnTo>
                    <a:pt x="321590" y="66420"/>
                  </a:lnTo>
                  <a:lnTo>
                    <a:pt x="281603" y="89154"/>
                  </a:lnTo>
                  <a:lnTo>
                    <a:pt x="243620" y="114812"/>
                  </a:lnTo>
                  <a:lnTo>
                    <a:pt x="207797" y="143242"/>
                  </a:lnTo>
                  <a:lnTo>
                    <a:pt x="174285" y="174290"/>
                  </a:lnTo>
                  <a:lnTo>
                    <a:pt x="143238" y="207802"/>
                  </a:lnTo>
                  <a:lnTo>
                    <a:pt x="114809" y="243626"/>
                  </a:lnTo>
                  <a:lnTo>
                    <a:pt x="89151" y="281608"/>
                  </a:lnTo>
                  <a:lnTo>
                    <a:pt x="66417" y="321596"/>
                  </a:lnTo>
                  <a:lnTo>
                    <a:pt x="46761" y="363436"/>
                  </a:lnTo>
                  <a:lnTo>
                    <a:pt x="30335" y="406975"/>
                  </a:lnTo>
                  <a:lnTo>
                    <a:pt x="17293" y="452060"/>
                  </a:lnTo>
                  <a:lnTo>
                    <a:pt x="7788" y="498537"/>
                  </a:lnTo>
                  <a:lnTo>
                    <a:pt x="1972" y="546254"/>
                  </a:lnTo>
                  <a:lnTo>
                    <a:pt x="0" y="595058"/>
                  </a:lnTo>
                  <a:lnTo>
                    <a:pt x="1972" y="643862"/>
                  </a:lnTo>
                  <a:lnTo>
                    <a:pt x="7788" y="691579"/>
                  </a:lnTo>
                  <a:lnTo>
                    <a:pt x="17293" y="738056"/>
                  </a:lnTo>
                  <a:lnTo>
                    <a:pt x="30335" y="783141"/>
                  </a:lnTo>
                  <a:lnTo>
                    <a:pt x="46761" y="826680"/>
                  </a:lnTo>
                  <a:lnTo>
                    <a:pt x="66417" y="868520"/>
                  </a:lnTo>
                  <a:lnTo>
                    <a:pt x="89151" y="908508"/>
                  </a:lnTo>
                  <a:lnTo>
                    <a:pt x="114809" y="946490"/>
                  </a:lnTo>
                  <a:lnTo>
                    <a:pt x="143238" y="982314"/>
                  </a:lnTo>
                  <a:lnTo>
                    <a:pt x="174285" y="1015826"/>
                  </a:lnTo>
                  <a:lnTo>
                    <a:pt x="207797" y="1046874"/>
                  </a:lnTo>
                  <a:lnTo>
                    <a:pt x="243620" y="1075304"/>
                  </a:lnTo>
                  <a:lnTo>
                    <a:pt x="281603" y="1100962"/>
                  </a:lnTo>
                  <a:lnTo>
                    <a:pt x="321590" y="1123696"/>
                  </a:lnTo>
                  <a:lnTo>
                    <a:pt x="363431" y="1143353"/>
                  </a:lnTo>
                  <a:lnTo>
                    <a:pt x="406970" y="1159780"/>
                  </a:lnTo>
                  <a:lnTo>
                    <a:pt x="452056" y="1172822"/>
                  </a:lnTo>
                  <a:lnTo>
                    <a:pt x="498534" y="1182328"/>
                  </a:lnTo>
                  <a:lnTo>
                    <a:pt x="546253" y="1188144"/>
                  </a:lnTo>
                  <a:lnTo>
                    <a:pt x="595058" y="1190116"/>
                  </a:lnTo>
                  <a:lnTo>
                    <a:pt x="643862" y="1188144"/>
                  </a:lnTo>
                  <a:lnTo>
                    <a:pt x="691579" y="1182328"/>
                  </a:lnTo>
                  <a:lnTo>
                    <a:pt x="738056" y="1172822"/>
                  </a:lnTo>
                  <a:lnTo>
                    <a:pt x="783141" y="1159780"/>
                  </a:lnTo>
                  <a:lnTo>
                    <a:pt x="826680" y="1143353"/>
                  </a:lnTo>
                  <a:lnTo>
                    <a:pt x="868520" y="1123696"/>
                  </a:lnTo>
                  <a:lnTo>
                    <a:pt x="908508" y="1100962"/>
                  </a:lnTo>
                  <a:lnTo>
                    <a:pt x="946490" y="1075304"/>
                  </a:lnTo>
                  <a:lnTo>
                    <a:pt x="982314" y="1046874"/>
                  </a:lnTo>
                  <a:lnTo>
                    <a:pt x="1015826" y="1015826"/>
                  </a:lnTo>
                  <a:lnTo>
                    <a:pt x="1046874" y="982314"/>
                  </a:lnTo>
                  <a:lnTo>
                    <a:pt x="1075304" y="946490"/>
                  </a:lnTo>
                  <a:lnTo>
                    <a:pt x="1100962" y="908508"/>
                  </a:lnTo>
                  <a:lnTo>
                    <a:pt x="1123696" y="868520"/>
                  </a:lnTo>
                  <a:lnTo>
                    <a:pt x="1143353" y="826680"/>
                  </a:lnTo>
                  <a:lnTo>
                    <a:pt x="1159780" y="783141"/>
                  </a:lnTo>
                  <a:lnTo>
                    <a:pt x="1172822" y="738056"/>
                  </a:lnTo>
                  <a:lnTo>
                    <a:pt x="1182328" y="691579"/>
                  </a:lnTo>
                  <a:lnTo>
                    <a:pt x="1188144" y="643862"/>
                  </a:lnTo>
                  <a:lnTo>
                    <a:pt x="1190117" y="595058"/>
                  </a:lnTo>
                  <a:lnTo>
                    <a:pt x="1188144" y="546254"/>
                  </a:lnTo>
                  <a:lnTo>
                    <a:pt x="1182328" y="498537"/>
                  </a:lnTo>
                  <a:lnTo>
                    <a:pt x="1172822" y="452060"/>
                  </a:lnTo>
                  <a:lnTo>
                    <a:pt x="1159780" y="406975"/>
                  </a:lnTo>
                  <a:lnTo>
                    <a:pt x="1143353" y="363436"/>
                  </a:lnTo>
                  <a:lnTo>
                    <a:pt x="1123696" y="321596"/>
                  </a:lnTo>
                  <a:lnTo>
                    <a:pt x="1100962" y="281608"/>
                  </a:lnTo>
                  <a:lnTo>
                    <a:pt x="1075304" y="243626"/>
                  </a:lnTo>
                  <a:lnTo>
                    <a:pt x="1046874" y="207802"/>
                  </a:lnTo>
                  <a:lnTo>
                    <a:pt x="1015826" y="174290"/>
                  </a:lnTo>
                  <a:lnTo>
                    <a:pt x="982314" y="143242"/>
                  </a:lnTo>
                  <a:lnTo>
                    <a:pt x="946490" y="114812"/>
                  </a:lnTo>
                  <a:lnTo>
                    <a:pt x="908508" y="89154"/>
                  </a:lnTo>
                  <a:lnTo>
                    <a:pt x="868520" y="66420"/>
                  </a:lnTo>
                  <a:lnTo>
                    <a:pt x="826680" y="46763"/>
                  </a:lnTo>
                  <a:lnTo>
                    <a:pt x="783141" y="30336"/>
                  </a:lnTo>
                  <a:lnTo>
                    <a:pt x="738056" y="17294"/>
                  </a:lnTo>
                  <a:lnTo>
                    <a:pt x="691579" y="7788"/>
                  </a:lnTo>
                  <a:lnTo>
                    <a:pt x="643862" y="1972"/>
                  </a:lnTo>
                  <a:lnTo>
                    <a:pt x="595058" y="0"/>
                  </a:lnTo>
                  <a:close/>
                </a:path>
              </a:pathLst>
            </a:custGeom>
            <a:solidFill>
              <a:srgbClr val="616667"/>
            </a:solidFill>
          </p:spPr>
          <p:txBody>
            <a:bodyPr wrap="square" lIns="0" tIns="0" rIns="0" bIns="0" rtlCol="0"/>
            <a:lstStyle/>
            <a:p>
              <a:endParaRPr/>
            </a:p>
          </p:txBody>
        </p:sp>
        <p:sp>
          <p:nvSpPr>
            <p:cNvPr id="8" name="object 8"/>
            <p:cNvSpPr/>
            <p:nvPr/>
          </p:nvSpPr>
          <p:spPr>
            <a:xfrm>
              <a:off x="5898121" y="3735997"/>
              <a:ext cx="525145" cy="608965"/>
            </a:xfrm>
            <a:custGeom>
              <a:avLst/>
              <a:gdLst/>
              <a:ahLst/>
              <a:cxnLst/>
              <a:rect l="l" t="t" r="r" b="b"/>
              <a:pathLst>
                <a:path w="525145" h="608964">
                  <a:moveTo>
                    <a:pt x="0" y="0"/>
                  </a:moveTo>
                  <a:lnTo>
                    <a:pt x="0" y="608888"/>
                  </a:lnTo>
                  <a:lnTo>
                    <a:pt x="524916" y="304444"/>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69" y="6059234"/>
            <a:ext cx="4707890" cy="281305"/>
          </a:xfrm>
          <a:prstGeom prst="rect">
            <a:avLst/>
          </a:prstGeom>
        </p:spPr>
        <p:txBody>
          <a:bodyPr vert="horz" wrap="square" lIns="0" tIns="0" rIns="0" bIns="0" rtlCol="0">
            <a:spAutoFit/>
          </a:bodyPr>
          <a:lstStyle/>
          <a:p>
            <a:pPr marL="12700">
              <a:lnSpc>
                <a:spcPts val="2090"/>
              </a:lnSpc>
            </a:pPr>
            <a:r>
              <a:rPr sz="1800" i="1" spc="-10" dirty="0">
                <a:solidFill>
                  <a:srgbClr val="8A8C8C"/>
                </a:solidFill>
                <a:latin typeface="Arial"/>
                <a:cs typeface="Arial"/>
              </a:rPr>
              <a:t>Video</a:t>
            </a:r>
            <a:r>
              <a:rPr sz="1800" i="1" spc="-15"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solidFill>
                  <a:srgbClr val="767171"/>
                </a:solidFill>
              </a:rPr>
              <a:t>24</a:t>
            </a:fld>
            <a:endParaRPr dirty="0">
              <a:solidFill>
                <a:srgbClr val="767171"/>
              </a:solidFill>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solidFill>
                  <a:srgbClr val="767171"/>
                </a:solidFill>
              </a:rPr>
              <a:t>#</a:t>
            </a:r>
            <a:r>
              <a:rPr spc="-40" dirty="0">
                <a:solidFill>
                  <a:srgbClr val="767171"/>
                </a:solidFill>
              </a:rPr>
              <a:t>T</a:t>
            </a:r>
            <a:r>
              <a:rPr spc="-35" dirty="0">
                <a:solidFill>
                  <a:srgbClr val="767171"/>
                </a:solidFill>
              </a:rPr>
              <a:t>CCC</a:t>
            </a:r>
            <a:r>
              <a:rPr spc="-20" dirty="0">
                <a:solidFill>
                  <a:srgbClr val="767171"/>
                </a:solidFill>
              </a:rPr>
              <a:t>-</a:t>
            </a:r>
            <a:r>
              <a:rPr spc="-35" dirty="0">
                <a:solidFill>
                  <a:srgbClr val="767171"/>
                </a:solidFill>
              </a:rPr>
              <a:t>CPP</a:t>
            </a:r>
            <a:r>
              <a:rPr spc="-20" dirty="0">
                <a:solidFill>
                  <a:srgbClr val="767171"/>
                </a:solidFill>
              </a:rPr>
              <a:t>-</a:t>
            </a:r>
            <a:r>
              <a:rPr spc="-35" dirty="0">
                <a:solidFill>
                  <a:srgbClr val="767171"/>
                </a:solidFill>
              </a:rPr>
              <a:t>PPT</a:t>
            </a:r>
            <a:r>
              <a:rPr spc="-20" dirty="0">
                <a:solidFill>
                  <a:srgbClr val="767171"/>
                </a:solidFill>
              </a:rPr>
              <a:t>-</a:t>
            </a:r>
            <a:r>
              <a:rPr spc="-25" dirty="0">
                <a:solidFill>
                  <a:srgbClr val="767171"/>
                </a:solidFill>
              </a:rPr>
              <a:t>0</a:t>
            </a:r>
            <a:r>
              <a:rPr dirty="0">
                <a:solidFill>
                  <a:srgbClr val="767171"/>
                </a:solidFill>
              </a:rPr>
              <a:t>7 </a:t>
            </a:r>
            <a:r>
              <a:rPr spc="-65" dirty="0">
                <a:solidFill>
                  <a:srgbClr val="767171"/>
                </a:solidFill>
              </a:rPr>
              <a:t> </a:t>
            </a:r>
            <a:r>
              <a:rPr spc="-25" dirty="0">
                <a:solidFill>
                  <a:srgbClr val="767171"/>
                </a:solidFill>
              </a:rPr>
              <a:t>0</a:t>
            </a:r>
            <a:r>
              <a:rPr dirty="0">
                <a:solidFill>
                  <a:srgbClr val="767171"/>
                </a:solidFill>
              </a:rPr>
              <a:t>2</a:t>
            </a:r>
            <a:r>
              <a:rPr spc="-45" dirty="0">
                <a:solidFill>
                  <a:srgbClr val="767171"/>
                </a:solidFill>
              </a:rPr>
              <a:t> </a:t>
            </a:r>
            <a:r>
              <a:rPr spc="-30" dirty="0">
                <a:solidFill>
                  <a:srgbClr val="767171"/>
                </a:solidFill>
              </a:rPr>
              <a:t>J</a:t>
            </a:r>
            <a:r>
              <a:rPr spc="-35" dirty="0">
                <a:solidFill>
                  <a:srgbClr val="767171"/>
                </a:solidFill>
              </a:rPr>
              <a:t>A</a:t>
            </a:r>
            <a:r>
              <a:rPr dirty="0">
                <a:solidFill>
                  <a:srgbClr val="767171"/>
                </a:solidFill>
              </a:rPr>
              <a:t>N</a:t>
            </a:r>
            <a:r>
              <a:rPr spc="-55" dirty="0">
                <a:solidFill>
                  <a:srgbClr val="767171"/>
                </a:solidFill>
              </a:rPr>
              <a:t> </a:t>
            </a:r>
            <a:r>
              <a:rPr spc="-25" dirty="0">
                <a:solidFill>
                  <a:srgbClr val="767171"/>
                </a:solidFill>
              </a:rPr>
              <a:t>22</a:t>
            </a:r>
          </a:p>
        </p:txBody>
      </p:sp>
      <p:pic>
        <p:nvPicPr>
          <p:cNvPr id="12" name="07f. One- and Two-Person Bag Valve Mask (BVM)">
            <a:hlinkClick r:id="" action="ppaction://media"/>
            <a:extLst>
              <a:ext uri="{FF2B5EF4-FFF2-40B4-BE49-F238E27FC236}">
                <a16:creationId xmlns:a16="http://schemas.microsoft.com/office/drawing/2014/main" id="{69389D14-2CB3-1D3A-E336-1239E73CAB9E}"/>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2595" y="1644751"/>
            <a:ext cx="8518144" cy="4791456"/>
          </a:xfrm>
          <a:prstGeom prst="rect">
            <a:avLst/>
          </a:prstGeom>
        </p:spPr>
      </p:pic>
    </p:spTree>
    <p:extLst>
      <p:ext uri="{BB962C8B-B14F-4D97-AF65-F5344CB8AC3E}">
        <p14:creationId xmlns:p14="http://schemas.microsoft.com/office/powerpoint/2010/main" val="2013373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593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069" y="255193"/>
            <a:ext cx="1173007" cy="656424"/>
          </a:xfrm>
          <a:prstGeom prst="rect">
            <a:avLst/>
          </a:prstGeom>
        </p:spPr>
      </p:pic>
      <p:sp>
        <p:nvSpPr>
          <p:cNvPr id="4" name="object 4"/>
          <p:cNvSpPr txBox="1">
            <a:spLocks noGrp="1"/>
          </p:cNvSpPr>
          <p:nvPr>
            <p:ph type="title"/>
          </p:nvPr>
        </p:nvSpPr>
        <p:spPr>
          <a:xfrm>
            <a:off x="3488054" y="724915"/>
            <a:ext cx="5224780" cy="1068070"/>
          </a:xfrm>
          <a:prstGeom prst="rect">
            <a:avLst/>
          </a:prstGeom>
        </p:spPr>
        <p:txBody>
          <a:bodyPr vert="horz" wrap="square" lIns="0" tIns="74295" rIns="0" bIns="0" rtlCol="0">
            <a:spAutoFit/>
          </a:bodyPr>
          <a:lstStyle/>
          <a:p>
            <a:pPr marL="1138555" marR="5080" indent="-1126490">
              <a:lnSpc>
                <a:spcPts val="3890"/>
              </a:lnSpc>
              <a:spcBef>
                <a:spcPts val="585"/>
              </a:spcBef>
            </a:pPr>
            <a:r>
              <a:rPr dirty="0"/>
              <a:t>CRICOTH</a:t>
            </a:r>
            <a:r>
              <a:rPr spc="-5" dirty="0"/>
              <a:t>Y</a:t>
            </a:r>
            <a:r>
              <a:rPr dirty="0"/>
              <a:t>ROIDO</a:t>
            </a:r>
            <a:r>
              <a:rPr spc="-65" dirty="0"/>
              <a:t>T</a:t>
            </a:r>
            <a:r>
              <a:rPr dirty="0"/>
              <a:t>OMY  </a:t>
            </a:r>
            <a:r>
              <a:rPr spc="-30" dirty="0">
                <a:solidFill>
                  <a:srgbClr val="BC8642"/>
                </a:solidFill>
              </a:rPr>
              <a:t>INDICATIONS</a:t>
            </a:r>
          </a:p>
        </p:txBody>
      </p:sp>
      <p:sp>
        <p:nvSpPr>
          <p:cNvPr id="5" name="object 5"/>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6" name="object 6"/>
          <p:cNvSpPr txBox="1"/>
          <p:nvPr/>
        </p:nvSpPr>
        <p:spPr>
          <a:xfrm>
            <a:off x="4978996" y="6039613"/>
            <a:ext cx="2494280" cy="513080"/>
          </a:xfrm>
          <a:prstGeom prst="rect">
            <a:avLst/>
          </a:prstGeom>
        </p:spPr>
        <p:txBody>
          <a:bodyPr vert="horz" wrap="square" lIns="0" tIns="12700" rIns="0" bIns="0" rtlCol="0">
            <a:spAutoFit/>
          </a:bodyPr>
          <a:lstStyle/>
          <a:p>
            <a:pPr marL="12700">
              <a:lnSpc>
                <a:spcPct val="100000"/>
              </a:lnSpc>
              <a:spcBef>
                <a:spcPts val="100"/>
              </a:spcBef>
              <a:tabLst>
                <a:tab pos="659765" algn="l"/>
                <a:tab pos="1267460" algn="l"/>
              </a:tabLst>
            </a:pPr>
            <a:r>
              <a:rPr sz="4800" baseline="-1736" dirty="0">
                <a:solidFill>
                  <a:srgbClr val="2E3334"/>
                </a:solidFill>
                <a:latin typeface="Arial Black"/>
                <a:cs typeface="Arial Black"/>
              </a:rPr>
              <a:t>M	</a:t>
            </a:r>
            <a:r>
              <a:rPr sz="3200" dirty="0">
                <a:solidFill>
                  <a:srgbClr val="FFFFFF"/>
                </a:solidFill>
                <a:latin typeface="Arial Black"/>
                <a:cs typeface="Arial Black"/>
              </a:rPr>
              <a:t>A	</a:t>
            </a: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7" name="object 7"/>
          <p:cNvSpPr txBox="1"/>
          <p:nvPr/>
        </p:nvSpPr>
        <p:spPr>
          <a:xfrm>
            <a:off x="356108" y="1887219"/>
            <a:ext cx="2986405" cy="360680"/>
          </a:xfrm>
          <a:prstGeom prst="rect">
            <a:avLst/>
          </a:prstGeom>
        </p:spPr>
        <p:txBody>
          <a:bodyPr vert="horz" wrap="square" lIns="0" tIns="12700" rIns="0" bIns="0" rtlCol="0">
            <a:spAutoFit/>
          </a:bodyPr>
          <a:lstStyle/>
          <a:p>
            <a:pPr marL="12700">
              <a:lnSpc>
                <a:spcPct val="100000"/>
              </a:lnSpc>
              <a:spcBef>
                <a:spcPts val="100"/>
              </a:spcBef>
            </a:pPr>
            <a:r>
              <a:rPr sz="2200" b="1" spc="-15" dirty="0">
                <a:latin typeface="Arial"/>
                <a:cs typeface="Arial"/>
              </a:rPr>
              <a:t>PRIMARY</a:t>
            </a:r>
            <a:r>
              <a:rPr sz="2200" b="1" spc="-105" dirty="0">
                <a:latin typeface="Arial"/>
                <a:cs typeface="Arial"/>
              </a:rPr>
              <a:t> </a:t>
            </a:r>
            <a:r>
              <a:rPr sz="2200" b="1" spc="-20" dirty="0">
                <a:latin typeface="Arial"/>
                <a:cs typeface="Arial"/>
              </a:rPr>
              <a:t>INDICATION</a:t>
            </a:r>
            <a:endParaRPr sz="2200">
              <a:latin typeface="Arial"/>
              <a:cs typeface="Arial"/>
            </a:endParaRPr>
          </a:p>
        </p:txBody>
      </p:sp>
      <p:sp>
        <p:nvSpPr>
          <p:cNvPr id="8" name="object 8"/>
          <p:cNvSpPr txBox="1"/>
          <p:nvPr/>
        </p:nvSpPr>
        <p:spPr>
          <a:xfrm>
            <a:off x="356108" y="2231643"/>
            <a:ext cx="3206750" cy="690245"/>
          </a:xfrm>
          <a:prstGeom prst="rect">
            <a:avLst/>
          </a:prstGeom>
        </p:spPr>
        <p:txBody>
          <a:bodyPr vert="horz" wrap="square" lIns="0" tIns="28575" rIns="0" bIns="0" rtlCol="0">
            <a:spAutoFit/>
          </a:bodyPr>
          <a:lstStyle/>
          <a:p>
            <a:pPr marL="12700" marR="5080">
              <a:lnSpc>
                <a:spcPts val="2590"/>
              </a:lnSpc>
              <a:spcBef>
                <a:spcPts val="225"/>
              </a:spcBef>
            </a:pPr>
            <a:r>
              <a:rPr sz="2200" b="1" spc="-10" dirty="0">
                <a:solidFill>
                  <a:srgbClr val="BC8642"/>
                </a:solidFill>
                <a:latin typeface="Arial"/>
                <a:cs typeface="Arial"/>
              </a:rPr>
              <a:t>UNSUCCESSFUL </a:t>
            </a:r>
            <a:r>
              <a:rPr sz="2200" spc="-5" dirty="0">
                <a:latin typeface="Arial MT"/>
                <a:cs typeface="Arial MT"/>
              </a:rPr>
              <a:t>airway </a:t>
            </a:r>
            <a:r>
              <a:rPr sz="2200" spc="-600" dirty="0">
                <a:latin typeface="Arial MT"/>
                <a:cs typeface="Arial MT"/>
              </a:rPr>
              <a:t> </a:t>
            </a:r>
            <a:r>
              <a:rPr sz="2200" dirty="0">
                <a:latin typeface="Arial MT"/>
                <a:cs typeface="Arial MT"/>
              </a:rPr>
              <a:t>management</a:t>
            </a:r>
            <a:r>
              <a:rPr sz="2200" spc="-10" dirty="0">
                <a:latin typeface="Arial MT"/>
                <a:cs typeface="Arial MT"/>
              </a:rPr>
              <a:t> </a:t>
            </a:r>
            <a:r>
              <a:rPr sz="2200" spc="-5" dirty="0">
                <a:latin typeface="Arial MT"/>
                <a:cs typeface="Arial MT"/>
              </a:rPr>
              <a:t>with:</a:t>
            </a:r>
            <a:endParaRPr sz="2200">
              <a:latin typeface="Arial MT"/>
              <a:cs typeface="Arial MT"/>
            </a:endParaRPr>
          </a:p>
        </p:txBody>
      </p:sp>
      <p:sp>
        <p:nvSpPr>
          <p:cNvPr id="9" name="object 9"/>
          <p:cNvSpPr txBox="1"/>
          <p:nvPr/>
        </p:nvSpPr>
        <p:spPr>
          <a:xfrm>
            <a:off x="8345614" y="1894332"/>
            <a:ext cx="2043430" cy="330200"/>
          </a:xfrm>
          <a:prstGeom prst="rect">
            <a:avLst/>
          </a:prstGeom>
        </p:spPr>
        <p:txBody>
          <a:bodyPr vert="horz" wrap="square" lIns="0" tIns="12700" rIns="0" bIns="0" rtlCol="0">
            <a:spAutoFit/>
          </a:bodyPr>
          <a:lstStyle/>
          <a:p>
            <a:pPr marL="12700">
              <a:lnSpc>
                <a:spcPct val="100000"/>
              </a:lnSpc>
              <a:spcBef>
                <a:spcPts val="100"/>
              </a:spcBef>
            </a:pPr>
            <a:r>
              <a:rPr sz="2000" spc="-5" dirty="0">
                <a:latin typeface="Arial MT"/>
                <a:cs typeface="Arial MT"/>
              </a:rPr>
              <a:t>Thermal</a:t>
            </a:r>
            <a:r>
              <a:rPr sz="2000" spc="-25" dirty="0">
                <a:latin typeface="Arial MT"/>
                <a:cs typeface="Arial MT"/>
              </a:rPr>
              <a:t> </a:t>
            </a:r>
            <a:r>
              <a:rPr sz="2000" dirty="0">
                <a:latin typeface="Arial MT"/>
                <a:cs typeface="Arial MT"/>
              </a:rPr>
              <a:t>and</a:t>
            </a:r>
            <a:r>
              <a:rPr sz="2000" spc="-35" dirty="0">
                <a:latin typeface="Arial MT"/>
                <a:cs typeface="Arial MT"/>
              </a:rPr>
              <a:t> </a:t>
            </a:r>
            <a:r>
              <a:rPr sz="2000" spc="-5" dirty="0">
                <a:latin typeface="Arial MT"/>
                <a:cs typeface="Arial MT"/>
              </a:rPr>
              <a:t>toxic</a:t>
            </a:r>
            <a:endParaRPr sz="2000">
              <a:latin typeface="Arial MT"/>
              <a:cs typeface="Arial MT"/>
            </a:endParaRPr>
          </a:p>
        </p:txBody>
      </p:sp>
      <p:sp>
        <p:nvSpPr>
          <p:cNvPr id="10" name="object 10"/>
          <p:cNvSpPr txBox="1"/>
          <p:nvPr/>
        </p:nvSpPr>
        <p:spPr>
          <a:xfrm>
            <a:off x="8345614" y="2199132"/>
            <a:ext cx="2386330" cy="1404620"/>
          </a:xfrm>
          <a:prstGeom prst="rect">
            <a:avLst/>
          </a:prstGeom>
        </p:spPr>
        <p:txBody>
          <a:bodyPr vert="horz" wrap="square" lIns="0" tIns="12700" rIns="0" bIns="0" rtlCol="0">
            <a:spAutoFit/>
          </a:bodyPr>
          <a:lstStyle/>
          <a:p>
            <a:pPr marL="12700" marR="5080">
              <a:lnSpc>
                <a:spcPct val="100000"/>
              </a:lnSpc>
              <a:spcBef>
                <a:spcPts val="100"/>
              </a:spcBef>
            </a:pPr>
            <a:r>
              <a:rPr sz="2000" dirty="0">
                <a:latin typeface="Arial MT"/>
                <a:cs typeface="Arial MT"/>
              </a:rPr>
              <a:t>gas injuries </a:t>
            </a:r>
            <a:r>
              <a:rPr sz="2000" spc="-5" dirty="0">
                <a:latin typeface="Arial MT"/>
                <a:cs typeface="Arial MT"/>
              </a:rPr>
              <a:t>are </a:t>
            </a:r>
            <a:r>
              <a:rPr sz="2000" dirty="0">
                <a:latin typeface="Arial MT"/>
                <a:cs typeface="Arial MT"/>
              </a:rPr>
              <a:t> additional</a:t>
            </a:r>
            <a:r>
              <a:rPr sz="2000" spc="-95" dirty="0">
                <a:latin typeface="Arial MT"/>
                <a:cs typeface="Arial MT"/>
              </a:rPr>
              <a:t> </a:t>
            </a:r>
            <a:r>
              <a:rPr sz="2000" dirty="0">
                <a:latin typeface="Arial MT"/>
                <a:cs typeface="Arial MT"/>
              </a:rPr>
              <a:t>indications </a:t>
            </a:r>
            <a:r>
              <a:rPr sz="2000" spc="-540" dirty="0">
                <a:latin typeface="Arial MT"/>
                <a:cs typeface="Arial MT"/>
              </a:rPr>
              <a:t> </a:t>
            </a:r>
            <a:r>
              <a:rPr sz="2000" spc="-5" dirty="0">
                <a:latin typeface="Arial MT"/>
                <a:cs typeface="Arial MT"/>
              </a:rPr>
              <a:t>for</a:t>
            </a:r>
            <a:r>
              <a:rPr sz="2000" spc="-45" dirty="0">
                <a:latin typeface="Arial MT"/>
                <a:cs typeface="Arial MT"/>
              </a:rPr>
              <a:t> </a:t>
            </a:r>
            <a:r>
              <a:rPr sz="2000" spc="-5" dirty="0">
                <a:latin typeface="Arial MT"/>
                <a:cs typeface="Arial MT"/>
              </a:rPr>
              <a:t>cricothyroidotomy</a:t>
            </a:r>
            <a:endParaRPr sz="2000">
              <a:latin typeface="Arial MT"/>
              <a:cs typeface="Arial MT"/>
            </a:endParaRPr>
          </a:p>
          <a:p>
            <a:pPr marL="12700">
              <a:lnSpc>
                <a:spcPct val="100000"/>
              </a:lnSpc>
              <a:spcBef>
                <a:spcPts val="1495"/>
              </a:spcBef>
            </a:pPr>
            <a:r>
              <a:rPr sz="1800" b="1" spc="-5" dirty="0">
                <a:latin typeface="Arial"/>
                <a:cs typeface="Arial"/>
              </a:rPr>
              <a:t>Contraindications:</a:t>
            </a:r>
            <a:endParaRPr sz="1800">
              <a:latin typeface="Arial"/>
              <a:cs typeface="Arial"/>
            </a:endParaRPr>
          </a:p>
        </p:txBody>
      </p:sp>
      <p:sp>
        <p:nvSpPr>
          <p:cNvPr id="11" name="object 11"/>
          <p:cNvSpPr txBox="1"/>
          <p:nvPr/>
        </p:nvSpPr>
        <p:spPr>
          <a:xfrm>
            <a:off x="2524671" y="5640324"/>
            <a:ext cx="1281430" cy="635000"/>
          </a:xfrm>
          <a:prstGeom prst="rect">
            <a:avLst/>
          </a:prstGeom>
        </p:spPr>
        <p:txBody>
          <a:bodyPr vert="horz" wrap="square" lIns="0" tIns="12700" rIns="0" bIns="0" rtlCol="0">
            <a:spAutoFit/>
          </a:bodyPr>
          <a:lstStyle/>
          <a:p>
            <a:pPr marL="273050" marR="5080" indent="-260350">
              <a:lnSpc>
                <a:spcPct val="100000"/>
              </a:lnSpc>
              <a:spcBef>
                <a:spcPts val="100"/>
              </a:spcBef>
            </a:pPr>
            <a:r>
              <a:rPr sz="2000" dirty="0">
                <a:latin typeface="Arial MT"/>
                <a:cs typeface="Arial MT"/>
              </a:rPr>
              <a:t>Ex</a:t>
            </a:r>
            <a:r>
              <a:rPr sz="2000" spc="-10" dirty="0">
                <a:latin typeface="Arial MT"/>
                <a:cs typeface="Arial MT"/>
              </a:rPr>
              <a:t>t</a:t>
            </a:r>
            <a:r>
              <a:rPr sz="2000" spc="-5" dirty="0">
                <a:latin typeface="Arial MT"/>
                <a:cs typeface="Arial MT"/>
              </a:rPr>
              <a:t>r</a:t>
            </a:r>
            <a:r>
              <a:rPr sz="2000" dirty="0">
                <a:latin typeface="Arial MT"/>
                <a:cs typeface="Arial MT"/>
              </a:rPr>
              <a:t>ag</a:t>
            </a:r>
            <a:r>
              <a:rPr sz="2000" spc="5" dirty="0">
                <a:latin typeface="Arial MT"/>
                <a:cs typeface="Arial MT"/>
              </a:rPr>
              <a:t>l</a:t>
            </a:r>
            <a:r>
              <a:rPr sz="2000" dirty="0">
                <a:latin typeface="Arial MT"/>
                <a:cs typeface="Arial MT"/>
              </a:rPr>
              <a:t>o</a:t>
            </a:r>
            <a:r>
              <a:rPr sz="2000" spc="-10" dirty="0">
                <a:latin typeface="Arial MT"/>
                <a:cs typeface="Arial MT"/>
              </a:rPr>
              <a:t>tt</a:t>
            </a:r>
            <a:r>
              <a:rPr sz="2000" spc="5" dirty="0">
                <a:latin typeface="Arial MT"/>
                <a:cs typeface="Arial MT"/>
              </a:rPr>
              <a:t>i</a:t>
            </a:r>
            <a:r>
              <a:rPr sz="2000" dirty="0">
                <a:latin typeface="Arial MT"/>
                <a:cs typeface="Arial MT"/>
              </a:rPr>
              <a:t>c  airway</a:t>
            </a:r>
            <a:endParaRPr sz="2000">
              <a:latin typeface="Arial MT"/>
              <a:cs typeface="Arial MT"/>
            </a:endParaRPr>
          </a:p>
        </p:txBody>
      </p:sp>
      <p:grpSp>
        <p:nvGrpSpPr>
          <p:cNvPr id="12" name="object 12"/>
          <p:cNvGrpSpPr/>
          <p:nvPr/>
        </p:nvGrpSpPr>
        <p:grpSpPr>
          <a:xfrm>
            <a:off x="4082643" y="1550288"/>
            <a:ext cx="3950335" cy="3997325"/>
            <a:chOff x="4082643" y="1550288"/>
            <a:chExt cx="3950335" cy="3997325"/>
          </a:xfrm>
        </p:grpSpPr>
        <p:pic>
          <p:nvPicPr>
            <p:cNvPr id="13" name="object 13"/>
            <p:cNvPicPr/>
            <p:nvPr/>
          </p:nvPicPr>
          <p:blipFill>
            <a:blip r:embed="rId4" cstate="print"/>
            <a:stretch>
              <a:fillRect/>
            </a:stretch>
          </p:blipFill>
          <p:spPr>
            <a:xfrm>
              <a:off x="4335843" y="1550288"/>
              <a:ext cx="3128060" cy="2851531"/>
            </a:xfrm>
            <a:prstGeom prst="rect">
              <a:avLst/>
            </a:prstGeom>
          </p:spPr>
        </p:pic>
        <p:sp>
          <p:nvSpPr>
            <p:cNvPr id="14" name="object 14"/>
            <p:cNvSpPr/>
            <p:nvPr/>
          </p:nvSpPr>
          <p:spPr>
            <a:xfrm>
              <a:off x="4082643" y="4093044"/>
              <a:ext cx="3950335" cy="1454785"/>
            </a:xfrm>
            <a:custGeom>
              <a:avLst/>
              <a:gdLst/>
              <a:ahLst/>
              <a:cxnLst/>
              <a:rect l="l" t="t" r="r" b="b"/>
              <a:pathLst>
                <a:path w="3950334" h="1454785">
                  <a:moveTo>
                    <a:pt x="3854729" y="0"/>
                  </a:moveTo>
                  <a:lnTo>
                    <a:pt x="95173" y="0"/>
                  </a:lnTo>
                  <a:lnTo>
                    <a:pt x="58132" y="7478"/>
                  </a:lnTo>
                  <a:lnTo>
                    <a:pt x="27879" y="27874"/>
                  </a:lnTo>
                  <a:lnTo>
                    <a:pt x="7480" y="58126"/>
                  </a:lnTo>
                  <a:lnTo>
                    <a:pt x="0" y="95173"/>
                  </a:lnTo>
                  <a:lnTo>
                    <a:pt x="0" y="1358988"/>
                  </a:lnTo>
                  <a:lnTo>
                    <a:pt x="7480" y="1396035"/>
                  </a:lnTo>
                  <a:lnTo>
                    <a:pt x="27879" y="1426287"/>
                  </a:lnTo>
                  <a:lnTo>
                    <a:pt x="58132" y="1446683"/>
                  </a:lnTo>
                  <a:lnTo>
                    <a:pt x="95173" y="1454162"/>
                  </a:lnTo>
                  <a:lnTo>
                    <a:pt x="3854729" y="1454162"/>
                  </a:lnTo>
                  <a:lnTo>
                    <a:pt x="3891776" y="1446683"/>
                  </a:lnTo>
                  <a:lnTo>
                    <a:pt x="3922028" y="1426287"/>
                  </a:lnTo>
                  <a:lnTo>
                    <a:pt x="3942424" y="1396035"/>
                  </a:lnTo>
                  <a:lnTo>
                    <a:pt x="3949903" y="1358988"/>
                  </a:lnTo>
                  <a:lnTo>
                    <a:pt x="3949903" y="95173"/>
                  </a:lnTo>
                  <a:lnTo>
                    <a:pt x="3942424" y="58126"/>
                  </a:lnTo>
                  <a:lnTo>
                    <a:pt x="3922028" y="27874"/>
                  </a:lnTo>
                  <a:lnTo>
                    <a:pt x="3891776" y="7478"/>
                  </a:lnTo>
                  <a:lnTo>
                    <a:pt x="3854729" y="0"/>
                  </a:lnTo>
                  <a:close/>
                </a:path>
              </a:pathLst>
            </a:custGeom>
            <a:solidFill>
              <a:srgbClr val="FFF4D2"/>
            </a:solidFill>
          </p:spPr>
          <p:txBody>
            <a:bodyPr wrap="square" lIns="0" tIns="0" rIns="0" bIns="0" rtlCol="0"/>
            <a:lstStyle/>
            <a:p>
              <a:endParaRPr/>
            </a:p>
          </p:txBody>
        </p:sp>
      </p:grpSp>
      <p:grpSp>
        <p:nvGrpSpPr>
          <p:cNvPr id="15" name="object 15"/>
          <p:cNvGrpSpPr/>
          <p:nvPr/>
        </p:nvGrpSpPr>
        <p:grpSpPr>
          <a:xfrm>
            <a:off x="10814443" y="1440383"/>
            <a:ext cx="1267460" cy="1988820"/>
            <a:chOff x="10814443" y="1440383"/>
            <a:chExt cx="1267460" cy="1988820"/>
          </a:xfrm>
        </p:grpSpPr>
        <p:pic>
          <p:nvPicPr>
            <p:cNvPr id="16" name="object 16"/>
            <p:cNvPicPr/>
            <p:nvPr/>
          </p:nvPicPr>
          <p:blipFill>
            <a:blip r:embed="rId5" cstate="print"/>
            <a:stretch>
              <a:fillRect/>
            </a:stretch>
          </p:blipFill>
          <p:spPr>
            <a:xfrm>
              <a:off x="10942624" y="1440383"/>
              <a:ext cx="861618" cy="1068108"/>
            </a:xfrm>
            <a:prstGeom prst="rect">
              <a:avLst/>
            </a:prstGeom>
          </p:spPr>
        </p:pic>
        <p:pic>
          <p:nvPicPr>
            <p:cNvPr id="17" name="object 17"/>
            <p:cNvPicPr/>
            <p:nvPr/>
          </p:nvPicPr>
          <p:blipFill>
            <a:blip r:embed="rId6" cstate="print"/>
            <a:stretch>
              <a:fillRect/>
            </a:stretch>
          </p:blipFill>
          <p:spPr>
            <a:xfrm>
              <a:off x="10814443" y="2360891"/>
              <a:ext cx="1267333" cy="1068108"/>
            </a:xfrm>
            <a:prstGeom prst="rect">
              <a:avLst/>
            </a:prstGeom>
          </p:spPr>
        </p:pic>
      </p:grpSp>
      <p:pic>
        <p:nvPicPr>
          <p:cNvPr id="18" name="object 18"/>
          <p:cNvPicPr/>
          <p:nvPr/>
        </p:nvPicPr>
        <p:blipFill>
          <a:blip r:embed="rId7" cstate="print"/>
          <a:stretch>
            <a:fillRect/>
          </a:stretch>
        </p:blipFill>
        <p:spPr>
          <a:xfrm>
            <a:off x="2711081" y="4949614"/>
            <a:ext cx="821808" cy="644968"/>
          </a:xfrm>
          <a:prstGeom prst="rect">
            <a:avLst/>
          </a:prstGeom>
        </p:spPr>
      </p:pic>
      <p:pic>
        <p:nvPicPr>
          <p:cNvPr id="19" name="object 19"/>
          <p:cNvPicPr/>
          <p:nvPr/>
        </p:nvPicPr>
        <p:blipFill>
          <a:blip r:embed="rId8" cstate="print"/>
          <a:stretch>
            <a:fillRect/>
          </a:stretch>
        </p:blipFill>
        <p:spPr>
          <a:xfrm>
            <a:off x="1757184" y="4422369"/>
            <a:ext cx="808291" cy="644968"/>
          </a:xfrm>
          <a:prstGeom prst="rect">
            <a:avLst/>
          </a:prstGeom>
        </p:spPr>
      </p:pic>
      <p:sp>
        <p:nvSpPr>
          <p:cNvPr id="20" name="object 20"/>
          <p:cNvSpPr txBox="1"/>
          <p:nvPr/>
        </p:nvSpPr>
        <p:spPr>
          <a:xfrm>
            <a:off x="748957" y="3894835"/>
            <a:ext cx="2535555" cy="391160"/>
          </a:xfrm>
          <a:prstGeom prst="rect">
            <a:avLst/>
          </a:prstGeom>
        </p:spPr>
        <p:txBody>
          <a:bodyPr vert="horz" wrap="square" lIns="0" tIns="12700" rIns="0" bIns="0" rtlCol="0">
            <a:spAutoFit/>
          </a:bodyPr>
          <a:lstStyle/>
          <a:p>
            <a:pPr marL="12700">
              <a:lnSpc>
                <a:spcPct val="100000"/>
              </a:lnSpc>
              <a:spcBef>
                <a:spcPts val="100"/>
              </a:spcBef>
            </a:pPr>
            <a:r>
              <a:rPr sz="2400" spc="-5" dirty="0">
                <a:latin typeface="Arial MT"/>
                <a:cs typeface="Arial MT"/>
              </a:rPr>
              <a:t>Airway</a:t>
            </a:r>
            <a:r>
              <a:rPr sz="2400" spc="-70" dirty="0">
                <a:latin typeface="Arial MT"/>
                <a:cs typeface="Arial MT"/>
              </a:rPr>
              <a:t> </a:t>
            </a:r>
            <a:r>
              <a:rPr sz="2400" dirty="0">
                <a:latin typeface="Arial MT"/>
                <a:cs typeface="Arial MT"/>
              </a:rPr>
              <a:t>maneuvers</a:t>
            </a:r>
            <a:endParaRPr sz="2400">
              <a:latin typeface="Arial MT"/>
              <a:cs typeface="Arial MT"/>
            </a:endParaRPr>
          </a:p>
        </p:txBody>
      </p:sp>
      <p:pic>
        <p:nvPicPr>
          <p:cNvPr id="21" name="object 21"/>
          <p:cNvPicPr/>
          <p:nvPr/>
        </p:nvPicPr>
        <p:blipFill>
          <a:blip r:embed="rId9" cstate="print"/>
          <a:stretch>
            <a:fillRect/>
          </a:stretch>
        </p:blipFill>
        <p:spPr>
          <a:xfrm>
            <a:off x="879787" y="2928404"/>
            <a:ext cx="2203226" cy="1052614"/>
          </a:xfrm>
          <a:prstGeom prst="rect">
            <a:avLst/>
          </a:prstGeom>
        </p:spPr>
      </p:pic>
      <p:sp>
        <p:nvSpPr>
          <p:cNvPr id="22" name="object 22"/>
          <p:cNvSpPr txBox="1"/>
          <p:nvPr/>
        </p:nvSpPr>
        <p:spPr>
          <a:xfrm>
            <a:off x="1924811" y="5079492"/>
            <a:ext cx="530225" cy="330200"/>
          </a:xfrm>
          <a:prstGeom prst="rect">
            <a:avLst/>
          </a:prstGeom>
        </p:spPr>
        <p:txBody>
          <a:bodyPr vert="horz" wrap="square" lIns="0" tIns="12700" rIns="0" bIns="0" rtlCol="0">
            <a:spAutoFit/>
          </a:bodyPr>
          <a:lstStyle/>
          <a:p>
            <a:pPr marL="12700">
              <a:lnSpc>
                <a:spcPct val="100000"/>
              </a:lnSpc>
              <a:spcBef>
                <a:spcPts val="100"/>
              </a:spcBef>
            </a:pPr>
            <a:r>
              <a:rPr sz="2000" spc="5" dirty="0">
                <a:latin typeface="Arial MT"/>
                <a:cs typeface="Arial MT"/>
              </a:rPr>
              <a:t>N</a:t>
            </a:r>
            <a:r>
              <a:rPr sz="2000" spc="-150" dirty="0">
                <a:latin typeface="Arial MT"/>
                <a:cs typeface="Arial MT"/>
              </a:rPr>
              <a:t>P</a:t>
            </a:r>
            <a:r>
              <a:rPr sz="2000" dirty="0">
                <a:latin typeface="Arial MT"/>
                <a:cs typeface="Arial MT"/>
              </a:rPr>
              <a:t>A</a:t>
            </a:r>
            <a:endParaRPr sz="2000">
              <a:latin typeface="Arial MT"/>
              <a:cs typeface="Arial MT"/>
            </a:endParaRPr>
          </a:p>
        </p:txBody>
      </p:sp>
      <p:sp>
        <p:nvSpPr>
          <p:cNvPr id="23" name="object 23"/>
          <p:cNvSpPr txBox="1"/>
          <p:nvPr/>
        </p:nvSpPr>
        <p:spPr>
          <a:xfrm>
            <a:off x="390949" y="5695188"/>
            <a:ext cx="1510665" cy="617855"/>
          </a:xfrm>
          <a:prstGeom prst="rect">
            <a:avLst/>
          </a:prstGeom>
        </p:spPr>
        <p:txBody>
          <a:bodyPr vert="horz" wrap="square" lIns="0" tIns="12700" rIns="0" bIns="0" rtlCol="0">
            <a:spAutoFit/>
          </a:bodyPr>
          <a:lstStyle/>
          <a:p>
            <a:pPr marL="635" algn="ctr">
              <a:lnSpc>
                <a:spcPct val="100000"/>
              </a:lnSpc>
              <a:spcBef>
                <a:spcPts val="100"/>
              </a:spcBef>
            </a:pPr>
            <a:r>
              <a:rPr sz="2000" spc="-5" dirty="0">
                <a:latin typeface="Arial MT"/>
                <a:cs typeface="Arial MT"/>
              </a:rPr>
              <a:t>Suction</a:t>
            </a:r>
            <a:endParaRPr sz="2000">
              <a:latin typeface="Arial MT"/>
              <a:cs typeface="Arial MT"/>
            </a:endParaRPr>
          </a:p>
          <a:p>
            <a:pPr algn="ctr">
              <a:lnSpc>
                <a:spcPct val="100000"/>
              </a:lnSpc>
              <a:spcBef>
                <a:spcPts val="100"/>
              </a:spcBef>
            </a:pPr>
            <a:r>
              <a:rPr sz="1800" dirty="0">
                <a:latin typeface="Arial MT"/>
                <a:cs typeface="Arial MT"/>
              </a:rPr>
              <a:t>(if</a:t>
            </a:r>
            <a:r>
              <a:rPr sz="1800" spc="-60" dirty="0">
                <a:latin typeface="Arial MT"/>
                <a:cs typeface="Arial MT"/>
              </a:rPr>
              <a:t> </a:t>
            </a:r>
            <a:r>
              <a:rPr sz="1800" spc="-5" dirty="0">
                <a:latin typeface="Arial MT"/>
                <a:cs typeface="Arial MT"/>
              </a:rPr>
              <a:t>appropriate)</a:t>
            </a:r>
            <a:endParaRPr sz="1800">
              <a:latin typeface="Arial MT"/>
              <a:cs typeface="Arial MT"/>
            </a:endParaRPr>
          </a:p>
        </p:txBody>
      </p:sp>
      <p:pic>
        <p:nvPicPr>
          <p:cNvPr id="24" name="object 24"/>
          <p:cNvPicPr/>
          <p:nvPr/>
        </p:nvPicPr>
        <p:blipFill>
          <a:blip r:embed="rId10" cstate="print"/>
          <a:stretch>
            <a:fillRect/>
          </a:stretch>
        </p:blipFill>
        <p:spPr>
          <a:xfrm>
            <a:off x="252032" y="4562347"/>
            <a:ext cx="1416925" cy="936701"/>
          </a:xfrm>
          <a:prstGeom prst="rect">
            <a:avLst/>
          </a:prstGeom>
        </p:spPr>
      </p:pic>
      <p:sp>
        <p:nvSpPr>
          <p:cNvPr id="25" name="object 25"/>
          <p:cNvSpPr txBox="1"/>
          <p:nvPr/>
        </p:nvSpPr>
        <p:spPr>
          <a:xfrm>
            <a:off x="4900548" y="4257547"/>
            <a:ext cx="2858135" cy="1113790"/>
          </a:xfrm>
          <a:prstGeom prst="rect">
            <a:avLst/>
          </a:prstGeom>
        </p:spPr>
        <p:txBody>
          <a:bodyPr vert="horz" wrap="square" lIns="0" tIns="12700" rIns="0" bIns="0" rtlCol="0">
            <a:spAutoFit/>
          </a:bodyPr>
          <a:lstStyle/>
          <a:p>
            <a:pPr marL="12700">
              <a:lnSpc>
                <a:spcPts val="2135"/>
              </a:lnSpc>
              <a:spcBef>
                <a:spcPts val="100"/>
              </a:spcBef>
            </a:pPr>
            <a:r>
              <a:rPr sz="1800" b="1" spc="-5" dirty="0">
                <a:latin typeface="Arial"/>
                <a:cs typeface="Arial"/>
              </a:rPr>
              <a:t>CRICOTHYROIDOTOMY</a:t>
            </a:r>
            <a:endParaRPr sz="1800">
              <a:latin typeface="Arial"/>
              <a:cs typeface="Arial"/>
            </a:endParaRPr>
          </a:p>
          <a:p>
            <a:pPr marL="12700">
              <a:lnSpc>
                <a:spcPts val="2135"/>
              </a:lnSpc>
            </a:pPr>
            <a:r>
              <a:rPr sz="1800" dirty="0">
                <a:latin typeface="Arial MT"/>
                <a:cs typeface="Arial MT"/>
              </a:rPr>
              <a:t>is</a:t>
            </a:r>
            <a:r>
              <a:rPr sz="1800" spc="-15" dirty="0">
                <a:latin typeface="Arial MT"/>
                <a:cs typeface="Arial MT"/>
              </a:rPr>
              <a:t> </a:t>
            </a:r>
            <a:r>
              <a:rPr sz="1800" spc="-5" dirty="0">
                <a:latin typeface="Arial MT"/>
                <a:cs typeface="Arial MT"/>
              </a:rPr>
              <a:t>indicated</a:t>
            </a:r>
            <a:r>
              <a:rPr sz="1800" spc="-15" dirty="0">
                <a:latin typeface="Arial MT"/>
                <a:cs typeface="Arial MT"/>
              </a:rPr>
              <a:t> </a:t>
            </a:r>
            <a:r>
              <a:rPr sz="1800" spc="-5" dirty="0">
                <a:latin typeface="Arial MT"/>
                <a:cs typeface="Arial MT"/>
              </a:rPr>
              <a:t>for</a:t>
            </a:r>
            <a:r>
              <a:rPr sz="1800" spc="-10" dirty="0">
                <a:latin typeface="Arial MT"/>
                <a:cs typeface="Arial MT"/>
              </a:rPr>
              <a:t> </a:t>
            </a:r>
            <a:r>
              <a:rPr sz="1800" spc="-5" dirty="0">
                <a:latin typeface="Arial MT"/>
                <a:cs typeface="Arial MT"/>
              </a:rPr>
              <a:t>maxillofacial</a:t>
            </a:r>
            <a:endParaRPr sz="1800">
              <a:latin typeface="Arial MT"/>
              <a:cs typeface="Arial MT"/>
            </a:endParaRPr>
          </a:p>
          <a:p>
            <a:pPr marL="12700" marR="5080">
              <a:lnSpc>
                <a:spcPts val="2110"/>
              </a:lnSpc>
              <a:spcBef>
                <a:spcPts val="135"/>
              </a:spcBef>
            </a:pPr>
            <a:r>
              <a:rPr sz="1800" spc="-5" dirty="0">
                <a:latin typeface="Arial MT"/>
                <a:cs typeface="Arial MT"/>
              </a:rPr>
              <a:t>injuries, to include partial or </a:t>
            </a:r>
            <a:r>
              <a:rPr sz="1800" spc="-490" dirty="0">
                <a:latin typeface="Arial MT"/>
                <a:cs typeface="Arial MT"/>
              </a:rPr>
              <a:t> </a:t>
            </a:r>
            <a:r>
              <a:rPr sz="1800" spc="-5" dirty="0">
                <a:latin typeface="Arial MT"/>
                <a:cs typeface="Arial MT"/>
              </a:rPr>
              <a:t>complete</a:t>
            </a:r>
            <a:r>
              <a:rPr sz="1800" spc="-25" dirty="0">
                <a:latin typeface="Arial MT"/>
                <a:cs typeface="Arial MT"/>
              </a:rPr>
              <a:t> </a:t>
            </a:r>
            <a:r>
              <a:rPr sz="1800" spc="-5" dirty="0">
                <a:latin typeface="Arial MT"/>
                <a:cs typeface="Arial MT"/>
              </a:rPr>
              <a:t>airway</a:t>
            </a:r>
            <a:r>
              <a:rPr sz="1800" spc="-20" dirty="0">
                <a:latin typeface="Arial MT"/>
                <a:cs typeface="Arial MT"/>
              </a:rPr>
              <a:t> </a:t>
            </a:r>
            <a:r>
              <a:rPr sz="1800" spc="-5" dirty="0">
                <a:latin typeface="Arial MT"/>
                <a:cs typeface="Arial MT"/>
              </a:rPr>
              <a:t>obstruction</a:t>
            </a:r>
            <a:endParaRPr sz="1800">
              <a:latin typeface="Arial MT"/>
              <a:cs typeface="Arial MT"/>
            </a:endParaRPr>
          </a:p>
        </p:txBody>
      </p:sp>
      <p:pic>
        <p:nvPicPr>
          <p:cNvPr id="26" name="object 26"/>
          <p:cNvPicPr/>
          <p:nvPr/>
        </p:nvPicPr>
        <p:blipFill>
          <a:blip r:embed="rId11" cstate="print"/>
          <a:stretch>
            <a:fillRect/>
          </a:stretch>
        </p:blipFill>
        <p:spPr>
          <a:xfrm>
            <a:off x="4272051" y="4537240"/>
            <a:ext cx="515570" cy="448843"/>
          </a:xfrm>
          <a:prstGeom prst="rect">
            <a:avLst/>
          </a:prstGeom>
        </p:spPr>
      </p:pic>
      <p:sp>
        <p:nvSpPr>
          <p:cNvPr id="27" name="object 27"/>
          <p:cNvSpPr txBox="1"/>
          <p:nvPr/>
        </p:nvSpPr>
        <p:spPr>
          <a:xfrm>
            <a:off x="8577389" y="3644900"/>
            <a:ext cx="2489835" cy="2600960"/>
          </a:xfrm>
          <a:prstGeom prst="rect">
            <a:avLst/>
          </a:prstGeom>
        </p:spPr>
        <p:txBody>
          <a:bodyPr vert="horz" wrap="square" lIns="0" tIns="6350" rIns="0" bIns="0" rtlCol="0">
            <a:spAutoFit/>
          </a:bodyPr>
          <a:lstStyle/>
          <a:p>
            <a:pPr marL="12700" marR="386080">
              <a:lnSpc>
                <a:spcPct val="102200"/>
              </a:lnSpc>
              <a:spcBef>
                <a:spcPts val="50"/>
              </a:spcBef>
            </a:pPr>
            <a:r>
              <a:rPr sz="1800" spc="-5" dirty="0">
                <a:latin typeface="Arial MT"/>
                <a:cs typeface="Arial MT"/>
              </a:rPr>
              <a:t>Ability to secure less </a:t>
            </a:r>
            <a:r>
              <a:rPr sz="1800" spc="-490" dirty="0">
                <a:latin typeface="Arial MT"/>
                <a:cs typeface="Arial MT"/>
              </a:rPr>
              <a:t> </a:t>
            </a:r>
            <a:r>
              <a:rPr sz="1800" spc="-5" dirty="0">
                <a:latin typeface="Arial MT"/>
                <a:cs typeface="Arial MT"/>
              </a:rPr>
              <a:t>invasive</a:t>
            </a:r>
            <a:r>
              <a:rPr sz="1800" spc="-15" dirty="0">
                <a:latin typeface="Arial MT"/>
                <a:cs typeface="Arial MT"/>
              </a:rPr>
              <a:t> </a:t>
            </a:r>
            <a:r>
              <a:rPr sz="1800" spc="-5" dirty="0">
                <a:latin typeface="Arial MT"/>
                <a:cs typeface="Arial MT"/>
              </a:rPr>
              <a:t>airway</a:t>
            </a:r>
            <a:endParaRPr sz="1800">
              <a:latin typeface="Arial MT"/>
              <a:cs typeface="Arial MT"/>
            </a:endParaRPr>
          </a:p>
          <a:p>
            <a:pPr marL="12700" marR="407034">
              <a:lnSpc>
                <a:spcPts val="2780"/>
              </a:lnSpc>
              <a:spcBef>
                <a:spcPts val="130"/>
              </a:spcBef>
            </a:pPr>
            <a:r>
              <a:rPr sz="1800" spc="-15" dirty="0">
                <a:latin typeface="Arial MT"/>
                <a:cs typeface="Arial MT"/>
              </a:rPr>
              <a:t>Tracheal </a:t>
            </a:r>
            <a:r>
              <a:rPr sz="1800" spc="-5" dirty="0">
                <a:latin typeface="Arial MT"/>
                <a:cs typeface="Arial MT"/>
              </a:rPr>
              <a:t>transection </a:t>
            </a:r>
            <a:r>
              <a:rPr sz="1800" spc="-490" dirty="0">
                <a:latin typeface="Arial MT"/>
                <a:cs typeface="Arial MT"/>
              </a:rPr>
              <a:t> </a:t>
            </a:r>
            <a:r>
              <a:rPr sz="1800" spc="-5" dirty="0">
                <a:latin typeface="Arial MT"/>
                <a:cs typeface="Arial MT"/>
              </a:rPr>
              <a:t>Massive</a:t>
            </a:r>
            <a:r>
              <a:rPr sz="1800" spc="-15" dirty="0">
                <a:latin typeface="Arial MT"/>
                <a:cs typeface="Arial MT"/>
              </a:rPr>
              <a:t> </a:t>
            </a:r>
            <a:r>
              <a:rPr sz="1800" spc="-5" dirty="0">
                <a:latin typeface="Arial MT"/>
                <a:cs typeface="Arial MT"/>
              </a:rPr>
              <a:t>swelling</a:t>
            </a:r>
            <a:endParaRPr sz="1800">
              <a:latin typeface="Arial MT"/>
              <a:cs typeface="Arial MT"/>
            </a:endParaRPr>
          </a:p>
          <a:p>
            <a:pPr marL="12700" marR="5080">
              <a:lnSpc>
                <a:spcPts val="2090"/>
              </a:lnSpc>
              <a:spcBef>
                <a:spcPts val="585"/>
              </a:spcBef>
            </a:pPr>
            <a:r>
              <a:rPr sz="1800" spc="-5" dirty="0">
                <a:latin typeface="Arial MT"/>
                <a:cs typeface="Arial MT"/>
              </a:rPr>
              <a:t>Age</a:t>
            </a:r>
            <a:r>
              <a:rPr sz="1800" spc="-60" dirty="0">
                <a:latin typeface="Arial MT"/>
                <a:cs typeface="Arial MT"/>
              </a:rPr>
              <a:t> </a:t>
            </a:r>
            <a:r>
              <a:rPr sz="1800" spc="-30" dirty="0">
                <a:latin typeface="Arial MT"/>
                <a:cs typeface="Arial MT"/>
              </a:rPr>
              <a:t>Younger </a:t>
            </a:r>
            <a:r>
              <a:rPr sz="1800" dirty="0">
                <a:latin typeface="Arial MT"/>
                <a:cs typeface="Arial MT"/>
              </a:rPr>
              <a:t>than</a:t>
            </a:r>
            <a:r>
              <a:rPr sz="1800" spc="-30" dirty="0">
                <a:latin typeface="Arial MT"/>
                <a:cs typeface="Arial MT"/>
              </a:rPr>
              <a:t> </a:t>
            </a:r>
            <a:r>
              <a:rPr sz="1800" spc="-5" dirty="0">
                <a:latin typeface="Arial MT"/>
                <a:cs typeface="Arial MT"/>
              </a:rPr>
              <a:t>10-12 </a:t>
            </a:r>
            <a:r>
              <a:rPr sz="1800" spc="-484" dirty="0">
                <a:latin typeface="Arial MT"/>
                <a:cs typeface="Arial MT"/>
              </a:rPr>
              <a:t> </a:t>
            </a:r>
            <a:r>
              <a:rPr sz="1800" spc="-5" dirty="0">
                <a:latin typeface="Arial MT"/>
                <a:cs typeface="Arial MT"/>
              </a:rPr>
              <a:t>years</a:t>
            </a:r>
            <a:r>
              <a:rPr sz="1800" spc="-10" dirty="0">
                <a:latin typeface="Arial MT"/>
                <a:cs typeface="Arial MT"/>
              </a:rPr>
              <a:t> </a:t>
            </a:r>
            <a:r>
              <a:rPr sz="1800" spc="-5" dirty="0">
                <a:latin typeface="Arial MT"/>
                <a:cs typeface="Arial MT"/>
              </a:rPr>
              <a:t>old</a:t>
            </a:r>
            <a:endParaRPr sz="1800">
              <a:latin typeface="Arial MT"/>
              <a:cs typeface="Arial MT"/>
            </a:endParaRPr>
          </a:p>
          <a:p>
            <a:pPr marL="12700" marR="55244">
              <a:lnSpc>
                <a:spcPct val="125600"/>
              </a:lnSpc>
              <a:spcBef>
                <a:spcPts val="35"/>
              </a:spcBef>
            </a:pPr>
            <a:r>
              <a:rPr sz="1800" spc="-5" dirty="0">
                <a:latin typeface="Arial MT"/>
                <a:cs typeface="Arial MT"/>
              </a:rPr>
              <a:t>Massive Swelling </a:t>
            </a:r>
            <a:r>
              <a:rPr sz="1800" dirty="0">
                <a:latin typeface="Arial MT"/>
                <a:cs typeface="Arial MT"/>
              </a:rPr>
              <a:t> M</a:t>
            </a:r>
            <a:r>
              <a:rPr sz="1800" spc="-5" dirty="0">
                <a:latin typeface="Arial MT"/>
                <a:cs typeface="Arial MT"/>
              </a:rPr>
              <a:t>a</a:t>
            </a:r>
            <a:r>
              <a:rPr sz="1800" dirty="0">
                <a:latin typeface="Arial MT"/>
                <a:cs typeface="Arial MT"/>
              </a:rPr>
              <a:t>ssive</a:t>
            </a:r>
            <a:r>
              <a:rPr sz="1800" spc="-105" dirty="0">
                <a:latin typeface="Arial MT"/>
                <a:cs typeface="Arial MT"/>
              </a:rPr>
              <a:t> </a:t>
            </a:r>
            <a:r>
              <a:rPr sz="1800" spc="-5" dirty="0">
                <a:latin typeface="Arial MT"/>
                <a:cs typeface="Arial MT"/>
              </a:rPr>
              <a:t>A</a:t>
            </a:r>
            <a:r>
              <a:rPr sz="1800" dirty="0">
                <a:latin typeface="Arial MT"/>
                <a:cs typeface="Arial MT"/>
              </a:rPr>
              <a:t>irw</a:t>
            </a:r>
            <a:r>
              <a:rPr sz="1800" spc="-5" dirty="0">
                <a:latin typeface="Arial MT"/>
                <a:cs typeface="Arial MT"/>
              </a:rPr>
              <a:t>a</a:t>
            </a:r>
            <a:r>
              <a:rPr sz="1800" dirty="0">
                <a:latin typeface="Arial MT"/>
                <a:cs typeface="Arial MT"/>
              </a:rPr>
              <a:t>y</a:t>
            </a:r>
            <a:r>
              <a:rPr sz="1800" spc="-35" dirty="0">
                <a:latin typeface="Arial MT"/>
                <a:cs typeface="Arial MT"/>
              </a:rPr>
              <a:t> </a:t>
            </a:r>
            <a:r>
              <a:rPr sz="1800" spc="-70" dirty="0">
                <a:latin typeface="Arial MT"/>
                <a:cs typeface="Arial MT"/>
              </a:rPr>
              <a:t>T</a:t>
            </a:r>
            <a:r>
              <a:rPr sz="1800" dirty="0">
                <a:latin typeface="Arial MT"/>
                <a:cs typeface="Arial MT"/>
              </a:rPr>
              <a:t>r</a:t>
            </a:r>
            <a:r>
              <a:rPr sz="1800" spc="-5" dirty="0">
                <a:latin typeface="Arial MT"/>
                <a:cs typeface="Arial MT"/>
              </a:rPr>
              <a:t>au</a:t>
            </a:r>
            <a:r>
              <a:rPr sz="1800" dirty="0">
                <a:latin typeface="Arial MT"/>
                <a:cs typeface="Arial MT"/>
              </a:rPr>
              <a:t>ma</a:t>
            </a:r>
            <a:endParaRPr sz="1800">
              <a:latin typeface="Arial MT"/>
              <a:cs typeface="Arial MT"/>
            </a:endParaRPr>
          </a:p>
        </p:txBody>
      </p:sp>
      <p:sp>
        <p:nvSpPr>
          <p:cNvPr id="28" name="object 28"/>
          <p:cNvSpPr/>
          <p:nvPr/>
        </p:nvSpPr>
        <p:spPr>
          <a:xfrm>
            <a:off x="8435060" y="3703370"/>
            <a:ext cx="0" cy="485140"/>
          </a:xfrm>
          <a:custGeom>
            <a:avLst/>
            <a:gdLst/>
            <a:ahLst/>
            <a:cxnLst/>
            <a:rect l="l" t="t" r="r" b="b"/>
            <a:pathLst>
              <a:path h="485139">
                <a:moveTo>
                  <a:pt x="0" y="0"/>
                </a:moveTo>
                <a:lnTo>
                  <a:pt x="1" y="484632"/>
                </a:lnTo>
              </a:path>
            </a:pathLst>
          </a:custGeom>
          <a:ln w="101600">
            <a:solidFill>
              <a:srgbClr val="BC8642"/>
            </a:solidFill>
          </a:ln>
        </p:spPr>
        <p:txBody>
          <a:bodyPr wrap="square" lIns="0" tIns="0" rIns="0" bIns="0" rtlCol="0"/>
          <a:lstStyle/>
          <a:p>
            <a:endParaRPr/>
          </a:p>
        </p:txBody>
      </p:sp>
      <p:sp>
        <p:nvSpPr>
          <p:cNvPr id="29" name="object 29"/>
          <p:cNvSpPr/>
          <p:nvPr/>
        </p:nvSpPr>
        <p:spPr>
          <a:xfrm>
            <a:off x="8435657" y="5041849"/>
            <a:ext cx="0" cy="485140"/>
          </a:xfrm>
          <a:custGeom>
            <a:avLst/>
            <a:gdLst/>
            <a:ahLst/>
            <a:cxnLst/>
            <a:rect l="l" t="t" r="r" b="b"/>
            <a:pathLst>
              <a:path h="485139">
                <a:moveTo>
                  <a:pt x="0" y="0"/>
                </a:moveTo>
                <a:lnTo>
                  <a:pt x="1" y="484632"/>
                </a:lnTo>
              </a:path>
            </a:pathLst>
          </a:custGeom>
          <a:ln w="101600">
            <a:solidFill>
              <a:srgbClr val="BC8642"/>
            </a:solidFill>
          </a:ln>
        </p:spPr>
        <p:txBody>
          <a:bodyPr wrap="square" lIns="0" tIns="0" rIns="0" bIns="0" rtlCol="0"/>
          <a:lstStyle/>
          <a:p>
            <a:endParaRPr/>
          </a:p>
        </p:txBody>
      </p:sp>
      <p:sp>
        <p:nvSpPr>
          <p:cNvPr id="30" name="object 30"/>
          <p:cNvSpPr/>
          <p:nvPr/>
        </p:nvSpPr>
        <p:spPr>
          <a:xfrm>
            <a:off x="8435060" y="4277499"/>
            <a:ext cx="0" cy="285115"/>
          </a:xfrm>
          <a:custGeom>
            <a:avLst/>
            <a:gdLst/>
            <a:ahLst/>
            <a:cxnLst/>
            <a:rect l="l" t="t" r="r" b="b"/>
            <a:pathLst>
              <a:path h="285114">
                <a:moveTo>
                  <a:pt x="0" y="0"/>
                </a:moveTo>
                <a:lnTo>
                  <a:pt x="1" y="284856"/>
                </a:lnTo>
              </a:path>
            </a:pathLst>
          </a:custGeom>
          <a:ln w="101600">
            <a:solidFill>
              <a:srgbClr val="BC8642"/>
            </a:solidFill>
          </a:ln>
        </p:spPr>
        <p:txBody>
          <a:bodyPr wrap="square" lIns="0" tIns="0" rIns="0" bIns="0" rtlCol="0"/>
          <a:lstStyle/>
          <a:p>
            <a:endParaRPr/>
          </a:p>
        </p:txBody>
      </p:sp>
      <p:sp>
        <p:nvSpPr>
          <p:cNvPr id="31" name="object 31"/>
          <p:cNvSpPr/>
          <p:nvPr/>
        </p:nvSpPr>
        <p:spPr>
          <a:xfrm>
            <a:off x="8435060" y="4650308"/>
            <a:ext cx="0" cy="285115"/>
          </a:xfrm>
          <a:custGeom>
            <a:avLst/>
            <a:gdLst/>
            <a:ahLst/>
            <a:cxnLst/>
            <a:rect l="l" t="t" r="r" b="b"/>
            <a:pathLst>
              <a:path h="285114">
                <a:moveTo>
                  <a:pt x="0" y="0"/>
                </a:moveTo>
                <a:lnTo>
                  <a:pt x="1" y="284856"/>
                </a:lnTo>
              </a:path>
            </a:pathLst>
          </a:custGeom>
          <a:ln w="101600">
            <a:solidFill>
              <a:srgbClr val="BC8642"/>
            </a:solidFill>
          </a:ln>
        </p:spPr>
        <p:txBody>
          <a:bodyPr wrap="square" lIns="0" tIns="0" rIns="0" bIns="0" rtlCol="0"/>
          <a:lstStyle/>
          <a:p>
            <a:endParaRPr/>
          </a:p>
        </p:txBody>
      </p:sp>
      <p:sp>
        <p:nvSpPr>
          <p:cNvPr id="32" name="object 32"/>
          <p:cNvSpPr/>
          <p:nvPr/>
        </p:nvSpPr>
        <p:spPr>
          <a:xfrm>
            <a:off x="8435060" y="5619897"/>
            <a:ext cx="0" cy="285115"/>
          </a:xfrm>
          <a:custGeom>
            <a:avLst/>
            <a:gdLst/>
            <a:ahLst/>
            <a:cxnLst/>
            <a:rect l="l" t="t" r="r" b="b"/>
            <a:pathLst>
              <a:path h="285114">
                <a:moveTo>
                  <a:pt x="0" y="0"/>
                </a:moveTo>
                <a:lnTo>
                  <a:pt x="1" y="284856"/>
                </a:lnTo>
              </a:path>
            </a:pathLst>
          </a:custGeom>
          <a:ln w="101600">
            <a:solidFill>
              <a:srgbClr val="BC8642"/>
            </a:solidFill>
          </a:ln>
        </p:spPr>
        <p:txBody>
          <a:bodyPr wrap="square" lIns="0" tIns="0" rIns="0" bIns="0" rtlCol="0"/>
          <a:lstStyle/>
          <a:p>
            <a:endParaRPr/>
          </a:p>
        </p:txBody>
      </p:sp>
      <p:sp>
        <p:nvSpPr>
          <p:cNvPr id="33" name="object 33"/>
          <p:cNvSpPr/>
          <p:nvPr/>
        </p:nvSpPr>
        <p:spPr>
          <a:xfrm>
            <a:off x="8435060" y="5980183"/>
            <a:ext cx="0" cy="285115"/>
          </a:xfrm>
          <a:custGeom>
            <a:avLst/>
            <a:gdLst/>
            <a:ahLst/>
            <a:cxnLst/>
            <a:rect l="l" t="t" r="r" b="b"/>
            <a:pathLst>
              <a:path h="285114">
                <a:moveTo>
                  <a:pt x="0" y="0"/>
                </a:moveTo>
                <a:lnTo>
                  <a:pt x="1" y="284856"/>
                </a:lnTo>
              </a:path>
            </a:pathLst>
          </a:custGeom>
          <a:ln w="101600">
            <a:solidFill>
              <a:srgbClr val="BC8642"/>
            </a:solidFill>
          </a:ln>
        </p:spPr>
        <p:txBody>
          <a:bodyPr wrap="square" lIns="0" tIns="0" rIns="0" bIns="0" rtlCol="0"/>
          <a:lstStyle/>
          <a:p>
            <a:endParaRPr/>
          </a:p>
        </p:txBody>
      </p:sp>
      <p:sp>
        <p:nvSpPr>
          <p:cNvPr id="34" name="object 34"/>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35" name="object 35"/>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25</a:t>
            </a:fld>
            <a:endParaRPr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069" y="255193"/>
            <a:ext cx="1173007" cy="656424"/>
          </a:xfrm>
          <a:prstGeom prst="rect">
            <a:avLst/>
          </a:prstGeom>
        </p:spPr>
      </p:pic>
      <p:sp>
        <p:nvSpPr>
          <p:cNvPr id="4" name="object 4"/>
          <p:cNvSpPr txBox="1">
            <a:spLocks noGrp="1"/>
          </p:cNvSpPr>
          <p:nvPr>
            <p:ph type="title"/>
          </p:nvPr>
        </p:nvSpPr>
        <p:spPr>
          <a:xfrm>
            <a:off x="1925954" y="785876"/>
            <a:ext cx="8341995" cy="574040"/>
          </a:xfrm>
          <a:prstGeom prst="rect">
            <a:avLst/>
          </a:prstGeom>
        </p:spPr>
        <p:txBody>
          <a:bodyPr vert="horz" wrap="square" lIns="0" tIns="12700" rIns="0" bIns="0" rtlCol="0">
            <a:spAutoFit/>
          </a:bodyPr>
          <a:lstStyle/>
          <a:p>
            <a:pPr marL="12700">
              <a:lnSpc>
                <a:spcPct val="100000"/>
              </a:lnSpc>
              <a:spcBef>
                <a:spcPts val="100"/>
              </a:spcBef>
            </a:pPr>
            <a:r>
              <a:rPr spc="-5" dirty="0"/>
              <a:t>CRICOTHYROIDOTOMY</a:t>
            </a:r>
            <a:r>
              <a:rPr spc="-145" dirty="0"/>
              <a:t> </a:t>
            </a:r>
            <a:r>
              <a:rPr dirty="0">
                <a:solidFill>
                  <a:srgbClr val="BC8642"/>
                </a:solidFill>
              </a:rPr>
              <a:t>TECHNIQUES</a:t>
            </a:r>
          </a:p>
        </p:txBody>
      </p:sp>
      <p:sp>
        <p:nvSpPr>
          <p:cNvPr id="5" name="object 5"/>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6" name="object 6"/>
          <p:cNvSpPr txBox="1"/>
          <p:nvPr/>
        </p:nvSpPr>
        <p:spPr>
          <a:xfrm>
            <a:off x="4978996" y="6039613"/>
            <a:ext cx="2494280" cy="513080"/>
          </a:xfrm>
          <a:prstGeom prst="rect">
            <a:avLst/>
          </a:prstGeom>
        </p:spPr>
        <p:txBody>
          <a:bodyPr vert="horz" wrap="square" lIns="0" tIns="12700" rIns="0" bIns="0" rtlCol="0">
            <a:spAutoFit/>
          </a:bodyPr>
          <a:lstStyle/>
          <a:p>
            <a:pPr marL="12700">
              <a:lnSpc>
                <a:spcPct val="100000"/>
              </a:lnSpc>
              <a:spcBef>
                <a:spcPts val="100"/>
              </a:spcBef>
              <a:tabLst>
                <a:tab pos="659765" algn="l"/>
                <a:tab pos="1267460" algn="l"/>
              </a:tabLst>
            </a:pPr>
            <a:r>
              <a:rPr sz="4800" baseline="-1736" dirty="0">
                <a:solidFill>
                  <a:srgbClr val="2E3334"/>
                </a:solidFill>
                <a:latin typeface="Arial Black"/>
                <a:cs typeface="Arial Black"/>
              </a:rPr>
              <a:t>M	</a:t>
            </a:r>
            <a:r>
              <a:rPr sz="3200" dirty="0">
                <a:solidFill>
                  <a:srgbClr val="FFFFFF"/>
                </a:solidFill>
                <a:latin typeface="Arial Black"/>
                <a:cs typeface="Arial Black"/>
              </a:rPr>
              <a:t>A	</a:t>
            </a: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7" name="object 7"/>
          <p:cNvSpPr txBox="1"/>
          <p:nvPr/>
        </p:nvSpPr>
        <p:spPr>
          <a:xfrm>
            <a:off x="585229" y="3823716"/>
            <a:ext cx="3286125" cy="635000"/>
          </a:xfrm>
          <a:prstGeom prst="rect">
            <a:avLst/>
          </a:prstGeom>
        </p:spPr>
        <p:txBody>
          <a:bodyPr vert="horz" wrap="square" lIns="0" tIns="12700" rIns="0" bIns="0" rtlCol="0">
            <a:spAutoFit/>
          </a:bodyPr>
          <a:lstStyle/>
          <a:p>
            <a:pPr marL="12700" marR="5080">
              <a:lnSpc>
                <a:spcPct val="100000"/>
              </a:lnSpc>
              <a:spcBef>
                <a:spcPts val="100"/>
              </a:spcBef>
            </a:pPr>
            <a:r>
              <a:rPr sz="2000" b="1" dirty="0">
                <a:latin typeface="Arial"/>
                <a:cs typeface="Arial"/>
              </a:rPr>
              <a:t>CoTCCC </a:t>
            </a:r>
            <a:r>
              <a:rPr sz="2000" spc="-5" dirty="0">
                <a:latin typeface="Arial MT"/>
                <a:cs typeface="Arial MT"/>
              </a:rPr>
              <a:t>research results: </a:t>
            </a:r>
            <a:r>
              <a:rPr sz="2000" dirty="0">
                <a:latin typeface="Arial MT"/>
                <a:cs typeface="Arial MT"/>
              </a:rPr>
              <a:t> </a:t>
            </a:r>
            <a:r>
              <a:rPr sz="2000" spc="-5" dirty="0">
                <a:solidFill>
                  <a:srgbClr val="BC8642"/>
                </a:solidFill>
                <a:latin typeface="Arial MT"/>
                <a:cs typeface="Arial MT"/>
              </a:rPr>
              <a:t>Preferred</a:t>
            </a:r>
            <a:r>
              <a:rPr sz="2000" spc="-20" dirty="0">
                <a:solidFill>
                  <a:srgbClr val="BC8642"/>
                </a:solidFill>
                <a:latin typeface="Arial MT"/>
                <a:cs typeface="Arial MT"/>
              </a:rPr>
              <a:t> </a:t>
            </a:r>
            <a:r>
              <a:rPr sz="2000" spc="-5" dirty="0">
                <a:latin typeface="Arial MT"/>
                <a:cs typeface="Arial MT"/>
              </a:rPr>
              <a:t>method:</a:t>
            </a:r>
            <a:r>
              <a:rPr sz="2000" spc="-80" dirty="0">
                <a:latin typeface="Arial MT"/>
                <a:cs typeface="Arial MT"/>
              </a:rPr>
              <a:t> </a:t>
            </a:r>
            <a:r>
              <a:rPr sz="2000" spc="-5" dirty="0">
                <a:solidFill>
                  <a:srgbClr val="BC8642"/>
                </a:solidFill>
                <a:latin typeface="Arial MT"/>
                <a:cs typeface="Arial MT"/>
              </a:rPr>
              <a:t>Cric-Key</a:t>
            </a:r>
            <a:r>
              <a:rPr sz="2000" spc="-5" dirty="0">
                <a:solidFill>
                  <a:srgbClr val="BC8642"/>
                </a:solidFill>
                <a:latin typeface="Calibri"/>
                <a:cs typeface="Calibri"/>
              </a:rPr>
              <a:t>™</a:t>
            </a:r>
            <a:endParaRPr sz="2000">
              <a:latin typeface="Calibri"/>
              <a:cs typeface="Calibri"/>
            </a:endParaRPr>
          </a:p>
        </p:txBody>
      </p:sp>
      <p:sp>
        <p:nvSpPr>
          <p:cNvPr id="8" name="object 8"/>
          <p:cNvSpPr txBox="1"/>
          <p:nvPr/>
        </p:nvSpPr>
        <p:spPr>
          <a:xfrm>
            <a:off x="585229" y="4738116"/>
            <a:ext cx="2956560" cy="330200"/>
          </a:xfrm>
          <a:prstGeom prst="rect">
            <a:avLst/>
          </a:prstGeom>
        </p:spPr>
        <p:txBody>
          <a:bodyPr vert="horz" wrap="square" lIns="0" tIns="12700" rIns="0" bIns="0" rtlCol="0">
            <a:spAutoFit/>
          </a:bodyPr>
          <a:lstStyle/>
          <a:p>
            <a:pPr marL="12700">
              <a:lnSpc>
                <a:spcPct val="100000"/>
              </a:lnSpc>
              <a:spcBef>
                <a:spcPts val="100"/>
              </a:spcBef>
            </a:pPr>
            <a:r>
              <a:rPr sz="2000" b="1" u="sng" spc="-35" dirty="0">
                <a:uFill>
                  <a:solidFill>
                    <a:srgbClr val="000000"/>
                  </a:solidFill>
                </a:uFill>
                <a:latin typeface="Arial"/>
                <a:cs typeface="Arial"/>
              </a:rPr>
              <a:t>ALTERNATE</a:t>
            </a:r>
            <a:r>
              <a:rPr sz="2000" b="1" u="sng" spc="-30" dirty="0">
                <a:uFill>
                  <a:solidFill>
                    <a:srgbClr val="000000"/>
                  </a:solidFill>
                </a:uFill>
                <a:latin typeface="Arial"/>
                <a:cs typeface="Arial"/>
              </a:rPr>
              <a:t> </a:t>
            </a:r>
            <a:r>
              <a:rPr sz="2000" b="1" u="sng" spc="-5" dirty="0">
                <a:uFill>
                  <a:solidFill>
                    <a:srgbClr val="000000"/>
                  </a:solidFill>
                </a:uFill>
                <a:latin typeface="Arial"/>
                <a:cs typeface="Arial"/>
              </a:rPr>
              <a:t>METHODS:</a:t>
            </a:r>
            <a:endParaRPr sz="2000">
              <a:latin typeface="Arial"/>
              <a:cs typeface="Arial"/>
            </a:endParaRPr>
          </a:p>
        </p:txBody>
      </p:sp>
      <p:sp>
        <p:nvSpPr>
          <p:cNvPr id="9" name="object 9"/>
          <p:cNvSpPr txBox="1"/>
          <p:nvPr/>
        </p:nvSpPr>
        <p:spPr>
          <a:xfrm>
            <a:off x="4795926" y="1562100"/>
            <a:ext cx="4255770" cy="330200"/>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Arial"/>
                <a:cs typeface="Arial"/>
              </a:rPr>
              <a:t>Cricothyroidotomy</a:t>
            </a:r>
            <a:r>
              <a:rPr sz="2000" b="1" spc="-45" dirty="0">
                <a:latin typeface="Arial"/>
                <a:cs typeface="Arial"/>
              </a:rPr>
              <a:t> </a:t>
            </a:r>
            <a:r>
              <a:rPr sz="2000" b="1" spc="-5" dirty="0">
                <a:latin typeface="Arial"/>
                <a:cs typeface="Arial"/>
              </a:rPr>
              <a:t>considerations:</a:t>
            </a:r>
            <a:endParaRPr sz="2000">
              <a:latin typeface="Arial"/>
              <a:cs typeface="Arial"/>
            </a:endParaRPr>
          </a:p>
        </p:txBody>
      </p:sp>
      <p:sp>
        <p:nvSpPr>
          <p:cNvPr id="10" name="object 10"/>
          <p:cNvSpPr txBox="1"/>
          <p:nvPr/>
        </p:nvSpPr>
        <p:spPr>
          <a:xfrm>
            <a:off x="5029606" y="1790700"/>
            <a:ext cx="5980430" cy="2159000"/>
          </a:xfrm>
          <a:prstGeom prst="rect">
            <a:avLst/>
          </a:prstGeom>
        </p:spPr>
        <p:txBody>
          <a:bodyPr vert="horz" wrap="square" lIns="0" tIns="165100" rIns="0" bIns="0" rtlCol="0">
            <a:spAutoFit/>
          </a:bodyPr>
          <a:lstStyle/>
          <a:p>
            <a:pPr marL="12700">
              <a:lnSpc>
                <a:spcPct val="100000"/>
              </a:lnSpc>
              <a:spcBef>
                <a:spcPts val="1300"/>
              </a:spcBef>
            </a:pPr>
            <a:r>
              <a:rPr sz="2000" b="1" dirty="0">
                <a:solidFill>
                  <a:srgbClr val="BC8642"/>
                </a:solidFill>
                <a:latin typeface="Arial"/>
                <a:cs typeface="Arial"/>
              </a:rPr>
              <a:t>DO</a:t>
            </a:r>
            <a:r>
              <a:rPr sz="2000" b="1" spc="-20" dirty="0">
                <a:solidFill>
                  <a:srgbClr val="BC8642"/>
                </a:solidFill>
                <a:latin typeface="Arial"/>
                <a:cs typeface="Arial"/>
              </a:rPr>
              <a:t> </a:t>
            </a:r>
            <a:r>
              <a:rPr sz="2000" b="1" spc="-5" dirty="0">
                <a:solidFill>
                  <a:srgbClr val="BC8642"/>
                </a:solidFill>
                <a:latin typeface="Arial"/>
                <a:cs typeface="Arial"/>
              </a:rPr>
              <a:t>NOT</a:t>
            </a:r>
            <a:r>
              <a:rPr sz="2000" b="1" spc="-10" dirty="0">
                <a:solidFill>
                  <a:srgbClr val="BC8642"/>
                </a:solidFill>
                <a:latin typeface="Arial"/>
                <a:cs typeface="Arial"/>
              </a:rPr>
              <a:t> </a:t>
            </a:r>
            <a:r>
              <a:rPr sz="2000" spc="-5" dirty="0">
                <a:latin typeface="Arial MT"/>
                <a:cs typeface="Arial MT"/>
              </a:rPr>
              <a:t>make</a:t>
            </a:r>
            <a:r>
              <a:rPr sz="2000" spc="-15" dirty="0">
                <a:latin typeface="Arial MT"/>
                <a:cs typeface="Arial MT"/>
              </a:rPr>
              <a:t> </a:t>
            </a:r>
            <a:r>
              <a:rPr sz="2000" dirty="0">
                <a:latin typeface="Arial MT"/>
                <a:cs typeface="Arial MT"/>
              </a:rPr>
              <a:t>incision</a:t>
            </a:r>
            <a:r>
              <a:rPr sz="2000" spc="-15" dirty="0">
                <a:latin typeface="Arial MT"/>
                <a:cs typeface="Arial MT"/>
              </a:rPr>
              <a:t> </a:t>
            </a:r>
            <a:r>
              <a:rPr sz="2000" spc="-5" dirty="0">
                <a:latin typeface="Arial MT"/>
                <a:cs typeface="Arial MT"/>
              </a:rPr>
              <a:t>too</a:t>
            </a:r>
            <a:r>
              <a:rPr sz="2000" spc="-15" dirty="0">
                <a:latin typeface="Arial MT"/>
                <a:cs typeface="Arial MT"/>
              </a:rPr>
              <a:t> </a:t>
            </a:r>
            <a:r>
              <a:rPr sz="2000" spc="-5" dirty="0">
                <a:latin typeface="Arial MT"/>
                <a:cs typeface="Arial MT"/>
              </a:rPr>
              <a:t>short</a:t>
            </a:r>
            <a:endParaRPr sz="2000">
              <a:latin typeface="Arial MT"/>
              <a:cs typeface="Arial MT"/>
            </a:endParaRPr>
          </a:p>
          <a:p>
            <a:pPr marL="12700">
              <a:lnSpc>
                <a:spcPct val="100000"/>
              </a:lnSpc>
              <a:spcBef>
                <a:spcPts val="1200"/>
              </a:spcBef>
            </a:pPr>
            <a:r>
              <a:rPr sz="2000" spc="-5" dirty="0">
                <a:latin typeface="Arial MT"/>
                <a:cs typeface="Arial MT"/>
              </a:rPr>
              <a:t>Practice</a:t>
            </a:r>
            <a:r>
              <a:rPr sz="2000" spc="-10" dirty="0">
                <a:latin typeface="Arial MT"/>
                <a:cs typeface="Arial MT"/>
              </a:rPr>
              <a:t> </a:t>
            </a:r>
            <a:r>
              <a:rPr sz="2000" dirty="0">
                <a:solidFill>
                  <a:srgbClr val="BC8642"/>
                </a:solidFill>
                <a:latin typeface="Arial MT"/>
                <a:cs typeface="Arial MT"/>
              </a:rPr>
              <a:t>locating</a:t>
            </a:r>
            <a:r>
              <a:rPr sz="2000" spc="-5" dirty="0">
                <a:solidFill>
                  <a:srgbClr val="BC8642"/>
                </a:solidFill>
                <a:latin typeface="Arial MT"/>
                <a:cs typeface="Arial MT"/>
              </a:rPr>
              <a:t> anatomical</a:t>
            </a:r>
            <a:r>
              <a:rPr sz="2000" dirty="0">
                <a:solidFill>
                  <a:srgbClr val="BC8642"/>
                </a:solidFill>
                <a:latin typeface="Arial MT"/>
                <a:cs typeface="Arial MT"/>
              </a:rPr>
              <a:t> </a:t>
            </a:r>
            <a:r>
              <a:rPr sz="2000" spc="-5" dirty="0">
                <a:solidFill>
                  <a:srgbClr val="BC8642"/>
                </a:solidFill>
                <a:latin typeface="Arial MT"/>
                <a:cs typeface="Arial MT"/>
              </a:rPr>
              <a:t>landmarks </a:t>
            </a:r>
            <a:r>
              <a:rPr sz="2000" spc="-5" dirty="0">
                <a:latin typeface="Arial MT"/>
                <a:cs typeface="Arial MT"/>
              </a:rPr>
              <a:t>frequently</a:t>
            </a:r>
            <a:endParaRPr sz="2000">
              <a:latin typeface="Arial MT"/>
              <a:cs typeface="Arial MT"/>
            </a:endParaRPr>
          </a:p>
          <a:p>
            <a:pPr marL="12700">
              <a:lnSpc>
                <a:spcPct val="100000"/>
              </a:lnSpc>
              <a:spcBef>
                <a:spcPts val="1200"/>
              </a:spcBef>
            </a:pPr>
            <a:r>
              <a:rPr sz="2000" b="1" spc="-20" dirty="0">
                <a:solidFill>
                  <a:srgbClr val="BC8642"/>
                </a:solidFill>
                <a:latin typeface="Arial"/>
                <a:cs typeface="Arial"/>
              </a:rPr>
              <a:t>Avoid</a:t>
            </a:r>
            <a:r>
              <a:rPr sz="2000" b="1" spc="-10" dirty="0">
                <a:solidFill>
                  <a:srgbClr val="BC8642"/>
                </a:solidFill>
                <a:latin typeface="Arial"/>
                <a:cs typeface="Arial"/>
              </a:rPr>
              <a:t> </a:t>
            </a:r>
            <a:r>
              <a:rPr sz="2000" dirty="0">
                <a:latin typeface="Arial MT"/>
                <a:cs typeface="Arial MT"/>
              </a:rPr>
              <a:t>a</a:t>
            </a:r>
            <a:r>
              <a:rPr sz="2000" spc="-10" dirty="0">
                <a:latin typeface="Arial MT"/>
                <a:cs typeface="Arial MT"/>
              </a:rPr>
              <a:t> </a:t>
            </a:r>
            <a:r>
              <a:rPr sz="2000" spc="-5" dirty="0">
                <a:latin typeface="Arial MT"/>
                <a:cs typeface="Arial MT"/>
              </a:rPr>
              <a:t>“stabbing”</a:t>
            </a:r>
            <a:r>
              <a:rPr sz="2000" spc="-10" dirty="0">
                <a:latin typeface="Arial MT"/>
                <a:cs typeface="Arial MT"/>
              </a:rPr>
              <a:t> </a:t>
            </a:r>
            <a:r>
              <a:rPr sz="2000" spc="-5" dirty="0">
                <a:latin typeface="Arial MT"/>
                <a:cs typeface="Arial MT"/>
              </a:rPr>
              <a:t>technique</a:t>
            </a:r>
            <a:endParaRPr sz="2000">
              <a:latin typeface="Arial MT"/>
              <a:cs typeface="Arial MT"/>
            </a:endParaRPr>
          </a:p>
          <a:p>
            <a:pPr marL="12700" marR="5080">
              <a:lnSpc>
                <a:spcPct val="100000"/>
              </a:lnSpc>
              <a:spcBef>
                <a:spcPts val="1200"/>
              </a:spcBef>
            </a:pPr>
            <a:r>
              <a:rPr sz="2000" spc="-5" dirty="0">
                <a:latin typeface="Arial MT"/>
                <a:cs typeface="Arial MT"/>
              </a:rPr>
              <a:t>Palpate cricothyroid membrane </a:t>
            </a:r>
            <a:r>
              <a:rPr sz="2000" dirty="0">
                <a:latin typeface="Arial MT"/>
                <a:cs typeface="Arial MT"/>
              </a:rPr>
              <a:t>with </a:t>
            </a:r>
            <a:r>
              <a:rPr sz="2000" spc="-5" dirty="0">
                <a:latin typeface="Arial MT"/>
                <a:cs typeface="Arial MT"/>
              </a:rPr>
              <a:t>the </a:t>
            </a:r>
            <a:r>
              <a:rPr sz="2000" dirty="0">
                <a:latin typeface="Arial MT"/>
                <a:cs typeface="Arial MT"/>
              </a:rPr>
              <a:t>index </a:t>
            </a:r>
            <a:r>
              <a:rPr sz="2000" spc="-20" dirty="0">
                <a:latin typeface="Arial MT"/>
                <a:cs typeface="Arial MT"/>
              </a:rPr>
              <a:t>finger, </a:t>
            </a:r>
            <a:r>
              <a:rPr sz="2000" spc="-545" dirty="0">
                <a:latin typeface="Arial MT"/>
                <a:cs typeface="Arial MT"/>
              </a:rPr>
              <a:t> </a:t>
            </a:r>
            <a:r>
              <a:rPr sz="2000" spc="-5" dirty="0">
                <a:solidFill>
                  <a:srgbClr val="BC8642"/>
                </a:solidFill>
                <a:latin typeface="Arial MT"/>
                <a:cs typeface="Arial MT"/>
              </a:rPr>
              <a:t>identifying </a:t>
            </a:r>
            <a:r>
              <a:rPr sz="2000" spc="-5" dirty="0">
                <a:latin typeface="Arial MT"/>
                <a:cs typeface="Arial MT"/>
              </a:rPr>
              <a:t>the </a:t>
            </a:r>
            <a:r>
              <a:rPr sz="2000" spc="-5" dirty="0">
                <a:solidFill>
                  <a:srgbClr val="BC8642"/>
                </a:solidFill>
                <a:latin typeface="Arial MT"/>
                <a:cs typeface="Arial MT"/>
              </a:rPr>
              <a:t>landmark</a:t>
            </a:r>
            <a:r>
              <a:rPr sz="2000" dirty="0">
                <a:solidFill>
                  <a:srgbClr val="BC8642"/>
                </a:solidFill>
                <a:latin typeface="Arial MT"/>
                <a:cs typeface="Arial MT"/>
              </a:rPr>
              <a:t> </a:t>
            </a:r>
            <a:r>
              <a:rPr sz="2000" spc="-5" dirty="0">
                <a:latin typeface="Arial MT"/>
                <a:cs typeface="Arial MT"/>
              </a:rPr>
              <a:t>to make </a:t>
            </a:r>
            <a:r>
              <a:rPr sz="2000" dirty="0">
                <a:latin typeface="Arial MT"/>
                <a:cs typeface="Arial MT"/>
              </a:rPr>
              <a:t>a</a:t>
            </a:r>
            <a:r>
              <a:rPr sz="2000" spc="-5" dirty="0">
                <a:latin typeface="Arial MT"/>
                <a:cs typeface="Arial MT"/>
              </a:rPr>
              <a:t> </a:t>
            </a:r>
            <a:r>
              <a:rPr sz="2000" spc="-5" dirty="0">
                <a:solidFill>
                  <a:srgbClr val="BC8642"/>
                </a:solidFill>
                <a:latin typeface="Arial MT"/>
                <a:cs typeface="Arial MT"/>
              </a:rPr>
              <a:t>horizontal</a:t>
            </a:r>
            <a:r>
              <a:rPr sz="2000" spc="5" dirty="0">
                <a:solidFill>
                  <a:srgbClr val="BC8642"/>
                </a:solidFill>
                <a:latin typeface="Arial MT"/>
                <a:cs typeface="Arial MT"/>
              </a:rPr>
              <a:t> </a:t>
            </a:r>
            <a:r>
              <a:rPr sz="2000" dirty="0">
                <a:solidFill>
                  <a:srgbClr val="BC8642"/>
                </a:solidFill>
                <a:latin typeface="Arial MT"/>
                <a:cs typeface="Arial MT"/>
              </a:rPr>
              <a:t>incision</a:t>
            </a:r>
            <a:endParaRPr sz="2000">
              <a:latin typeface="Arial MT"/>
              <a:cs typeface="Arial MT"/>
            </a:endParaRPr>
          </a:p>
        </p:txBody>
      </p:sp>
      <p:pic>
        <p:nvPicPr>
          <p:cNvPr id="11" name="object 11"/>
          <p:cNvPicPr/>
          <p:nvPr/>
        </p:nvPicPr>
        <p:blipFill>
          <a:blip r:embed="rId4" cstate="print"/>
          <a:stretch>
            <a:fillRect/>
          </a:stretch>
        </p:blipFill>
        <p:spPr>
          <a:xfrm>
            <a:off x="1179575" y="1450847"/>
            <a:ext cx="2337816" cy="2255520"/>
          </a:xfrm>
          <a:prstGeom prst="rect">
            <a:avLst/>
          </a:prstGeom>
        </p:spPr>
      </p:pic>
      <p:pic>
        <p:nvPicPr>
          <p:cNvPr id="12" name="object 12"/>
          <p:cNvPicPr/>
          <p:nvPr/>
        </p:nvPicPr>
        <p:blipFill>
          <a:blip r:embed="rId5" cstate="print"/>
          <a:stretch>
            <a:fillRect/>
          </a:stretch>
        </p:blipFill>
        <p:spPr>
          <a:xfrm>
            <a:off x="4602238" y="4069288"/>
            <a:ext cx="6718808" cy="1791677"/>
          </a:xfrm>
          <a:prstGeom prst="rect">
            <a:avLst/>
          </a:prstGeom>
        </p:spPr>
      </p:pic>
      <p:sp>
        <p:nvSpPr>
          <p:cNvPr id="13" name="object 13"/>
          <p:cNvSpPr txBox="1"/>
          <p:nvPr/>
        </p:nvSpPr>
        <p:spPr>
          <a:xfrm>
            <a:off x="797946" y="4994147"/>
            <a:ext cx="3553460" cy="1244600"/>
          </a:xfrm>
          <a:prstGeom prst="rect">
            <a:avLst/>
          </a:prstGeom>
        </p:spPr>
        <p:txBody>
          <a:bodyPr vert="horz" wrap="square" lIns="0" tIns="165100" rIns="0" bIns="0" rtlCol="0">
            <a:spAutoFit/>
          </a:bodyPr>
          <a:lstStyle/>
          <a:p>
            <a:pPr marL="12700">
              <a:lnSpc>
                <a:spcPct val="100000"/>
              </a:lnSpc>
              <a:spcBef>
                <a:spcPts val="1300"/>
              </a:spcBef>
            </a:pPr>
            <a:r>
              <a:rPr sz="2000" spc="-5" dirty="0">
                <a:latin typeface="Arial MT"/>
                <a:cs typeface="Arial MT"/>
              </a:rPr>
              <a:t>Standard</a:t>
            </a:r>
            <a:r>
              <a:rPr sz="2000" spc="-30" dirty="0">
                <a:latin typeface="Arial MT"/>
                <a:cs typeface="Arial MT"/>
              </a:rPr>
              <a:t> </a:t>
            </a:r>
            <a:r>
              <a:rPr sz="2000" dirty="0">
                <a:latin typeface="Arial MT"/>
                <a:cs typeface="Arial MT"/>
              </a:rPr>
              <a:t>open</a:t>
            </a:r>
            <a:r>
              <a:rPr sz="2000" spc="-30" dirty="0">
                <a:latin typeface="Arial MT"/>
                <a:cs typeface="Arial MT"/>
              </a:rPr>
              <a:t> </a:t>
            </a:r>
            <a:r>
              <a:rPr sz="2000" dirty="0">
                <a:latin typeface="Arial MT"/>
                <a:cs typeface="Arial MT"/>
              </a:rPr>
              <a:t>surgical</a:t>
            </a:r>
            <a:r>
              <a:rPr sz="2000" spc="-20" dirty="0">
                <a:latin typeface="Arial MT"/>
                <a:cs typeface="Arial MT"/>
              </a:rPr>
              <a:t> </a:t>
            </a:r>
            <a:r>
              <a:rPr sz="2000" spc="-5" dirty="0">
                <a:latin typeface="Arial MT"/>
                <a:cs typeface="Arial MT"/>
              </a:rPr>
              <a:t>method</a:t>
            </a:r>
            <a:endParaRPr sz="2000">
              <a:latin typeface="Arial MT"/>
              <a:cs typeface="Arial MT"/>
            </a:endParaRPr>
          </a:p>
          <a:p>
            <a:pPr marL="12700" marR="453390">
              <a:lnSpc>
                <a:spcPct val="100000"/>
              </a:lnSpc>
              <a:spcBef>
                <a:spcPts val="1200"/>
              </a:spcBef>
            </a:pPr>
            <a:r>
              <a:rPr sz="2000" spc="-5" dirty="0">
                <a:latin typeface="Arial MT"/>
                <a:cs typeface="Arial MT"/>
              </a:rPr>
              <a:t>Bougie-aided</a:t>
            </a:r>
            <a:r>
              <a:rPr sz="2000" spc="-35" dirty="0">
                <a:latin typeface="Arial MT"/>
                <a:cs typeface="Arial MT"/>
              </a:rPr>
              <a:t> </a:t>
            </a:r>
            <a:r>
              <a:rPr sz="2000" dirty="0">
                <a:latin typeface="Arial MT"/>
                <a:cs typeface="Arial MT"/>
              </a:rPr>
              <a:t>open</a:t>
            </a:r>
            <a:r>
              <a:rPr sz="2000" spc="-35" dirty="0">
                <a:latin typeface="Arial MT"/>
                <a:cs typeface="Arial MT"/>
              </a:rPr>
              <a:t> </a:t>
            </a:r>
            <a:r>
              <a:rPr sz="2000" dirty="0">
                <a:latin typeface="Arial MT"/>
                <a:cs typeface="Arial MT"/>
              </a:rPr>
              <a:t>surgical </a:t>
            </a:r>
            <a:r>
              <a:rPr sz="2000" spc="-540" dirty="0">
                <a:latin typeface="Arial MT"/>
                <a:cs typeface="Arial MT"/>
              </a:rPr>
              <a:t> </a:t>
            </a:r>
            <a:r>
              <a:rPr sz="2000" spc="-5" dirty="0">
                <a:latin typeface="Arial MT"/>
                <a:cs typeface="Arial MT"/>
              </a:rPr>
              <a:t>method</a:t>
            </a:r>
            <a:endParaRPr sz="2000">
              <a:latin typeface="Arial MT"/>
              <a:cs typeface="Arial MT"/>
            </a:endParaRPr>
          </a:p>
        </p:txBody>
      </p:sp>
      <p:sp>
        <p:nvSpPr>
          <p:cNvPr id="14" name="object 14"/>
          <p:cNvSpPr/>
          <p:nvPr/>
        </p:nvSpPr>
        <p:spPr>
          <a:xfrm>
            <a:off x="658586" y="5186336"/>
            <a:ext cx="0" cy="266700"/>
          </a:xfrm>
          <a:custGeom>
            <a:avLst/>
            <a:gdLst/>
            <a:ahLst/>
            <a:cxnLst/>
            <a:rect l="l" t="t" r="r" b="b"/>
            <a:pathLst>
              <a:path h="266700">
                <a:moveTo>
                  <a:pt x="0" y="0"/>
                </a:moveTo>
                <a:lnTo>
                  <a:pt x="1" y="266700"/>
                </a:lnTo>
              </a:path>
            </a:pathLst>
          </a:custGeom>
          <a:ln w="101600">
            <a:solidFill>
              <a:srgbClr val="CD9147"/>
            </a:solidFill>
          </a:ln>
        </p:spPr>
        <p:txBody>
          <a:bodyPr wrap="square" lIns="0" tIns="0" rIns="0" bIns="0" rtlCol="0"/>
          <a:lstStyle/>
          <a:p>
            <a:endParaRPr/>
          </a:p>
        </p:txBody>
      </p:sp>
      <p:sp>
        <p:nvSpPr>
          <p:cNvPr id="15" name="object 15"/>
          <p:cNvSpPr/>
          <p:nvPr/>
        </p:nvSpPr>
        <p:spPr>
          <a:xfrm>
            <a:off x="658586" y="5662595"/>
            <a:ext cx="0" cy="536575"/>
          </a:xfrm>
          <a:custGeom>
            <a:avLst/>
            <a:gdLst/>
            <a:ahLst/>
            <a:cxnLst/>
            <a:rect l="l" t="t" r="r" b="b"/>
            <a:pathLst>
              <a:path h="536575">
                <a:moveTo>
                  <a:pt x="0" y="0"/>
                </a:moveTo>
                <a:lnTo>
                  <a:pt x="1" y="536404"/>
                </a:lnTo>
              </a:path>
            </a:pathLst>
          </a:custGeom>
          <a:ln w="101600">
            <a:solidFill>
              <a:srgbClr val="CD9147"/>
            </a:solidFill>
          </a:ln>
        </p:spPr>
        <p:txBody>
          <a:bodyPr wrap="square" lIns="0" tIns="0" rIns="0" bIns="0" rtlCol="0"/>
          <a:lstStyle/>
          <a:p>
            <a:endParaRPr/>
          </a:p>
        </p:txBody>
      </p:sp>
      <p:sp>
        <p:nvSpPr>
          <p:cNvPr id="16" name="object 16"/>
          <p:cNvSpPr/>
          <p:nvPr/>
        </p:nvSpPr>
        <p:spPr>
          <a:xfrm>
            <a:off x="4883264" y="2003818"/>
            <a:ext cx="0" cy="266065"/>
          </a:xfrm>
          <a:custGeom>
            <a:avLst/>
            <a:gdLst/>
            <a:ahLst/>
            <a:cxnLst/>
            <a:rect l="l" t="t" r="r" b="b"/>
            <a:pathLst>
              <a:path h="266064">
                <a:moveTo>
                  <a:pt x="0" y="0"/>
                </a:moveTo>
                <a:lnTo>
                  <a:pt x="1" y="265493"/>
                </a:lnTo>
              </a:path>
            </a:pathLst>
          </a:custGeom>
          <a:ln w="101600">
            <a:solidFill>
              <a:srgbClr val="CD9147"/>
            </a:solidFill>
          </a:ln>
        </p:spPr>
        <p:txBody>
          <a:bodyPr wrap="square" lIns="0" tIns="0" rIns="0" bIns="0" rtlCol="0"/>
          <a:lstStyle/>
          <a:p>
            <a:endParaRPr/>
          </a:p>
        </p:txBody>
      </p:sp>
      <p:sp>
        <p:nvSpPr>
          <p:cNvPr id="17" name="object 17"/>
          <p:cNvSpPr/>
          <p:nvPr/>
        </p:nvSpPr>
        <p:spPr>
          <a:xfrm>
            <a:off x="4883264" y="2427135"/>
            <a:ext cx="0" cy="266065"/>
          </a:xfrm>
          <a:custGeom>
            <a:avLst/>
            <a:gdLst/>
            <a:ahLst/>
            <a:cxnLst/>
            <a:rect l="l" t="t" r="r" b="b"/>
            <a:pathLst>
              <a:path h="266064">
                <a:moveTo>
                  <a:pt x="0" y="0"/>
                </a:moveTo>
                <a:lnTo>
                  <a:pt x="1" y="265493"/>
                </a:lnTo>
              </a:path>
            </a:pathLst>
          </a:custGeom>
          <a:ln w="101600">
            <a:solidFill>
              <a:srgbClr val="CD9147"/>
            </a:solidFill>
          </a:ln>
        </p:spPr>
        <p:txBody>
          <a:bodyPr wrap="square" lIns="0" tIns="0" rIns="0" bIns="0" rtlCol="0"/>
          <a:lstStyle/>
          <a:p>
            <a:endParaRPr/>
          </a:p>
        </p:txBody>
      </p:sp>
      <p:sp>
        <p:nvSpPr>
          <p:cNvPr id="18" name="object 18"/>
          <p:cNvSpPr/>
          <p:nvPr/>
        </p:nvSpPr>
        <p:spPr>
          <a:xfrm>
            <a:off x="4883264" y="2908668"/>
            <a:ext cx="0" cy="266065"/>
          </a:xfrm>
          <a:custGeom>
            <a:avLst/>
            <a:gdLst/>
            <a:ahLst/>
            <a:cxnLst/>
            <a:rect l="l" t="t" r="r" b="b"/>
            <a:pathLst>
              <a:path h="266064">
                <a:moveTo>
                  <a:pt x="0" y="0"/>
                </a:moveTo>
                <a:lnTo>
                  <a:pt x="1" y="265493"/>
                </a:lnTo>
              </a:path>
            </a:pathLst>
          </a:custGeom>
          <a:ln w="101600">
            <a:solidFill>
              <a:srgbClr val="CD9147"/>
            </a:solidFill>
          </a:ln>
        </p:spPr>
        <p:txBody>
          <a:bodyPr wrap="square" lIns="0" tIns="0" rIns="0" bIns="0" rtlCol="0"/>
          <a:lstStyle/>
          <a:p>
            <a:endParaRPr/>
          </a:p>
        </p:txBody>
      </p:sp>
      <p:sp>
        <p:nvSpPr>
          <p:cNvPr id="19" name="object 19"/>
          <p:cNvSpPr/>
          <p:nvPr/>
        </p:nvSpPr>
        <p:spPr>
          <a:xfrm>
            <a:off x="4883556" y="3369576"/>
            <a:ext cx="0" cy="534035"/>
          </a:xfrm>
          <a:custGeom>
            <a:avLst/>
            <a:gdLst/>
            <a:ahLst/>
            <a:cxnLst/>
            <a:rect l="l" t="t" r="r" b="b"/>
            <a:pathLst>
              <a:path h="534035">
                <a:moveTo>
                  <a:pt x="0" y="0"/>
                </a:moveTo>
                <a:lnTo>
                  <a:pt x="1" y="533695"/>
                </a:lnTo>
              </a:path>
            </a:pathLst>
          </a:custGeom>
          <a:ln w="101600">
            <a:solidFill>
              <a:srgbClr val="CD9147"/>
            </a:solidFill>
          </a:ln>
        </p:spPr>
        <p:txBody>
          <a:bodyPr wrap="square" lIns="0" tIns="0" rIns="0" bIns="0" rtlCol="0"/>
          <a:lstStyle/>
          <a:p>
            <a:endParaRPr/>
          </a:p>
        </p:txBody>
      </p:sp>
      <p:sp>
        <p:nvSpPr>
          <p:cNvPr id="20" name="object 2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21" name="object 21"/>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26</a:t>
            </a:fld>
            <a:endParaRPr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069" y="255193"/>
            <a:ext cx="1173007" cy="656424"/>
          </a:xfrm>
          <a:prstGeom prst="rect">
            <a:avLst/>
          </a:prstGeom>
        </p:spPr>
      </p:pic>
      <p:sp>
        <p:nvSpPr>
          <p:cNvPr id="4" name="object 4"/>
          <p:cNvSpPr txBox="1">
            <a:spLocks noGrp="1"/>
          </p:cNvSpPr>
          <p:nvPr>
            <p:ph type="title"/>
          </p:nvPr>
        </p:nvSpPr>
        <p:spPr>
          <a:xfrm>
            <a:off x="1227455" y="837691"/>
            <a:ext cx="9864090" cy="574040"/>
          </a:xfrm>
          <a:prstGeom prst="rect">
            <a:avLst/>
          </a:prstGeom>
        </p:spPr>
        <p:txBody>
          <a:bodyPr vert="horz" wrap="square" lIns="0" tIns="12700" rIns="0" bIns="0" rtlCol="0">
            <a:spAutoFit/>
          </a:bodyPr>
          <a:lstStyle/>
          <a:p>
            <a:pPr marL="12700">
              <a:lnSpc>
                <a:spcPct val="100000"/>
              </a:lnSpc>
              <a:spcBef>
                <a:spcPts val="100"/>
              </a:spcBef>
            </a:pPr>
            <a:r>
              <a:rPr spc="-5" dirty="0"/>
              <a:t>CRICOTHYROIDOTOMY</a:t>
            </a:r>
            <a:r>
              <a:rPr spc="-100" dirty="0"/>
              <a:t> </a:t>
            </a:r>
            <a:r>
              <a:rPr dirty="0">
                <a:solidFill>
                  <a:srgbClr val="BC8642"/>
                </a:solidFill>
              </a:rPr>
              <a:t>TECHNIQUES</a:t>
            </a:r>
            <a:r>
              <a:rPr spc="-45" dirty="0">
                <a:solidFill>
                  <a:srgbClr val="BC8642"/>
                </a:solidFill>
              </a:rPr>
              <a:t> </a:t>
            </a:r>
            <a:r>
              <a:rPr spc="-5" dirty="0"/>
              <a:t>(cont.)</a:t>
            </a:r>
          </a:p>
        </p:txBody>
      </p:sp>
      <p:sp>
        <p:nvSpPr>
          <p:cNvPr id="5" name="object 5"/>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grpSp>
        <p:nvGrpSpPr>
          <p:cNvPr id="6" name="object 6"/>
          <p:cNvGrpSpPr/>
          <p:nvPr/>
        </p:nvGrpSpPr>
        <p:grpSpPr>
          <a:xfrm>
            <a:off x="512063" y="1511808"/>
            <a:ext cx="11290300" cy="4305300"/>
            <a:chOff x="512063" y="1511808"/>
            <a:chExt cx="11290300" cy="4305300"/>
          </a:xfrm>
        </p:grpSpPr>
        <p:pic>
          <p:nvPicPr>
            <p:cNvPr id="7" name="object 7"/>
            <p:cNvPicPr/>
            <p:nvPr/>
          </p:nvPicPr>
          <p:blipFill>
            <a:blip r:embed="rId4" cstate="print"/>
            <a:stretch>
              <a:fillRect/>
            </a:stretch>
          </p:blipFill>
          <p:spPr>
            <a:xfrm>
              <a:off x="512063" y="1511808"/>
              <a:ext cx="11289792" cy="2075688"/>
            </a:xfrm>
            <a:prstGeom prst="rect">
              <a:avLst/>
            </a:prstGeom>
          </p:spPr>
        </p:pic>
        <p:sp>
          <p:nvSpPr>
            <p:cNvPr id="8" name="object 8"/>
            <p:cNvSpPr/>
            <p:nvPr/>
          </p:nvSpPr>
          <p:spPr>
            <a:xfrm>
              <a:off x="692896" y="1601965"/>
              <a:ext cx="10928350" cy="1894205"/>
            </a:xfrm>
            <a:custGeom>
              <a:avLst/>
              <a:gdLst/>
              <a:ahLst/>
              <a:cxnLst/>
              <a:rect l="l" t="t" r="r" b="b"/>
              <a:pathLst>
                <a:path w="10928350" h="1894204">
                  <a:moveTo>
                    <a:pt x="0" y="189380"/>
                  </a:moveTo>
                  <a:lnTo>
                    <a:pt x="6764" y="139035"/>
                  </a:lnTo>
                  <a:lnTo>
                    <a:pt x="25855" y="93796"/>
                  </a:lnTo>
                  <a:lnTo>
                    <a:pt x="55467" y="55468"/>
                  </a:lnTo>
                  <a:lnTo>
                    <a:pt x="93795" y="25855"/>
                  </a:lnTo>
                  <a:lnTo>
                    <a:pt x="139034" y="6764"/>
                  </a:lnTo>
                  <a:lnTo>
                    <a:pt x="189379" y="0"/>
                  </a:lnTo>
                  <a:lnTo>
                    <a:pt x="10738906" y="0"/>
                  </a:lnTo>
                  <a:lnTo>
                    <a:pt x="10789213" y="6764"/>
                  </a:lnTo>
                  <a:lnTo>
                    <a:pt x="10834428" y="25855"/>
                  </a:lnTo>
                  <a:lnTo>
                    <a:pt x="10872743" y="55468"/>
                  </a:lnTo>
                  <a:lnTo>
                    <a:pt x="10902350" y="93796"/>
                  </a:lnTo>
                  <a:lnTo>
                    <a:pt x="10921440" y="139035"/>
                  </a:lnTo>
                  <a:lnTo>
                    <a:pt x="10928206" y="189380"/>
                  </a:lnTo>
                  <a:lnTo>
                    <a:pt x="10928206" y="1704380"/>
                  </a:lnTo>
                  <a:lnTo>
                    <a:pt x="10921440" y="1754725"/>
                  </a:lnTo>
                  <a:lnTo>
                    <a:pt x="10902346" y="1799963"/>
                  </a:lnTo>
                  <a:lnTo>
                    <a:pt x="10872731" y="1838292"/>
                  </a:lnTo>
                  <a:lnTo>
                    <a:pt x="10834398" y="1867904"/>
                  </a:lnTo>
                  <a:lnTo>
                    <a:pt x="10789155" y="1886996"/>
                  </a:lnTo>
                  <a:lnTo>
                    <a:pt x="10738806" y="1893761"/>
                  </a:lnTo>
                  <a:lnTo>
                    <a:pt x="189379" y="1893741"/>
                  </a:lnTo>
                  <a:lnTo>
                    <a:pt x="139034" y="1886976"/>
                  </a:lnTo>
                  <a:lnTo>
                    <a:pt x="93795" y="1867886"/>
                  </a:lnTo>
                  <a:lnTo>
                    <a:pt x="55467" y="1838276"/>
                  </a:lnTo>
                  <a:lnTo>
                    <a:pt x="25855" y="1799948"/>
                  </a:lnTo>
                  <a:lnTo>
                    <a:pt x="6764" y="1754708"/>
                  </a:lnTo>
                  <a:lnTo>
                    <a:pt x="0" y="1704360"/>
                  </a:lnTo>
                  <a:lnTo>
                    <a:pt x="0" y="189380"/>
                  </a:lnTo>
                  <a:close/>
                </a:path>
              </a:pathLst>
            </a:custGeom>
            <a:ln w="12700">
              <a:solidFill>
                <a:srgbClr val="BC8642"/>
              </a:solidFill>
            </a:ln>
          </p:spPr>
          <p:txBody>
            <a:bodyPr wrap="square" lIns="0" tIns="0" rIns="0" bIns="0" rtlCol="0"/>
            <a:lstStyle/>
            <a:p>
              <a:endParaRPr/>
            </a:p>
          </p:txBody>
        </p:sp>
        <p:pic>
          <p:nvPicPr>
            <p:cNvPr id="9" name="object 9"/>
            <p:cNvPicPr/>
            <p:nvPr/>
          </p:nvPicPr>
          <p:blipFill>
            <a:blip r:embed="rId5" cstate="print"/>
            <a:stretch>
              <a:fillRect/>
            </a:stretch>
          </p:blipFill>
          <p:spPr>
            <a:xfrm>
              <a:off x="1024253" y="1854466"/>
              <a:ext cx="1901013" cy="1388744"/>
            </a:xfrm>
            <a:prstGeom prst="rect">
              <a:avLst/>
            </a:prstGeom>
          </p:spPr>
        </p:pic>
        <p:sp>
          <p:nvSpPr>
            <p:cNvPr id="10" name="object 10"/>
            <p:cNvSpPr/>
            <p:nvPr/>
          </p:nvSpPr>
          <p:spPr>
            <a:xfrm>
              <a:off x="1024253" y="1854466"/>
              <a:ext cx="1901189" cy="1388745"/>
            </a:xfrm>
            <a:custGeom>
              <a:avLst/>
              <a:gdLst/>
              <a:ahLst/>
              <a:cxnLst/>
              <a:rect l="l" t="t" r="r" b="b"/>
              <a:pathLst>
                <a:path w="1901189" h="1388745">
                  <a:moveTo>
                    <a:pt x="0" y="138874"/>
                  </a:moveTo>
                  <a:lnTo>
                    <a:pt x="7079" y="94979"/>
                  </a:lnTo>
                  <a:lnTo>
                    <a:pt x="26794" y="56856"/>
                  </a:lnTo>
                  <a:lnTo>
                    <a:pt x="56856" y="26794"/>
                  </a:lnTo>
                  <a:lnTo>
                    <a:pt x="94979" y="7079"/>
                  </a:lnTo>
                  <a:lnTo>
                    <a:pt x="138874" y="0"/>
                  </a:lnTo>
                  <a:lnTo>
                    <a:pt x="1762151" y="0"/>
                  </a:lnTo>
                  <a:lnTo>
                    <a:pt x="1806042" y="7079"/>
                  </a:lnTo>
                  <a:lnTo>
                    <a:pt x="1844163" y="26794"/>
                  </a:lnTo>
                  <a:lnTo>
                    <a:pt x="1874225" y="56856"/>
                  </a:lnTo>
                  <a:lnTo>
                    <a:pt x="1893940" y="94979"/>
                  </a:lnTo>
                  <a:lnTo>
                    <a:pt x="1901021" y="138874"/>
                  </a:lnTo>
                  <a:lnTo>
                    <a:pt x="1901021" y="1249870"/>
                  </a:lnTo>
                  <a:lnTo>
                    <a:pt x="1893940" y="1293766"/>
                  </a:lnTo>
                  <a:lnTo>
                    <a:pt x="1874225" y="1331887"/>
                  </a:lnTo>
                  <a:lnTo>
                    <a:pt x="1844163" y="1361948"/>
                  </a:lnTo>
                  <a:lnTo>
                    <a:pt x="1806042" y="1381661"/>
                  </a:lnTo>
                  <a:lnTo>
                    <a:pt x="1762151" y="1388740"/>
                  </a:lnTo>
                  <a:lnTo>
                    <a:pt x="138874" y="1388740"/>
                  </a:lnTo>
                  <a:lnTo>
                    <a:pt x="94979" y="1381661"/>
                  </a:lnTo>
                  <a:lnTo>
                    <a:pt x="56856" y="1361948"/>
                  </a:lnTo>
                  <a:lnTo>
                    <a:pt x="26794" y="1331887"/>
                  </a:lnTo>
                  <a:lnTo>
                    <a:pt x="7079" y="1293766"/>
                  </a:lnTo>
                  <a:lnTo>
                    <a:pt x="0" y="1249870"/>
                  </a:lnTo>
                  <a:lnTo>
                    <a:pt x="0" y="138874"/>
                  </a:lnTo>
                  <a:close/>
                </a:path>
              </a:pathLst>
            </a:custGeom>
            <a:ln w="12700">
              <a:solidFill>
                <a:srgbClr val="BC8642"/>
              </a:solidFill>
            </a:ln>
          </p:spPr>
          <p:txBody>
            <a:bodyPr wrap="square" lIns="0" tIns="0" rIns="0" bIns="0" rtlCol="0"/>
            <a:lstStyle/>
            <a:p>
              <a:endParaRPr/>
            </a:p>
          </p:txBody>
        </p:sp>
        <p:sp>
          <p:nvSpPr>
            <p:cNvPr id="11" name="object 11"/>
            <p:cNvSpPr/>
            <p:nvPr/>
          </p:nvSpPr>
          <p:spPr>
            <a:xfrm>
              <a:off x="1024253" y="3495713"/>
              <a:ext cx="1901189" cy="2314575"/>
            </a:xfrm>
            <a:custGeom>
              <a:avLst/>
              <a:gdLst/>
              <a:ahLst/>
              <a:cxnLst/>
              <a:rect l="l" t="t" r="r" b="b"/>
              <a:pathLst>
                <a:path w="1901189" h="2314575">
                  <a:moveTo>
                    <a:pt x="1901013" y="0"/>
                  </a:moveTo>
                  <a:lnTo>
                    <a:pt x="0" y="0"/>
                  </a:lnTo>
                  <a:lnTo>
                    <a:pt x="0" y="2114967"/>
                  </a:lnTo>
                  <a:lnTo>
                    <a:pt x="5271" y="2160735"/>
                  </a:lnTo>
                  <a:lnTo>
                    <a:pt x="20288" y="2202749"/>
                  </a:lnTo>
                  <a:lnTo>
                    <a:pt x="43851" y="2239811"/>
                  </a:lnTo>
                  <a:lnTo>
                    <a:pt x="74763" y="2270723"/>
                  </a:lnTo>
                  <a:lnTo>
                    <a:pt x="111825" y="2294286"/>
                  </a:lnTo>
                  <a:lnTo>
                    <a:pt x="153839" y="2309303"/>
                  </a:lnTo>
                  <a:lnTo>
                    <a:pt x="199607" y="2314575"/>
                  </a:lnTo>
                  <a:lnTo>
                    <a:pt x="1701407" y="2314575"/>
                  </a:lnTo>
                  <a:lnTo>
                    <a:pt x="1747178" y="2309303"/>
                  </a:lnTo>
                  <a:lnTo>
                    <a:pt x="1789193" y="2294286"/>
                  </a:lnTo>
                  <a:lnTo>
                    <a:pt x="1826254" y="2270723"/>
                  </a:lnTo>
                  <a:lnTo>
                    <a:pt x="1857165" y="2239811"/>
                  </a:lnTo>
                  <a:lnTo>
                    <a:pt x="1880726" y="2202749"/>
                  </a:lnTo>
                  <a:lnTo>
                    <a:pt x="1895742" y="2160735"/>
                  </a:lnTo>
                  <a:lnTo>
                    <a:pt x="1901013" y="2114967"/>
                  </a:lnTo>
                  <a:lnTo>
                    <a:pt x="1901013" y="0"/>
                  </a:lnTo>
                  <a:close/>
                </a:path>
              </a:pathLst>
            </a:custGeom>
            <a:solidFill>
              <a:srgbClr val="FFFFFF"/>
            </a:solidFill>
          </p:spPr>
          <p:txBody>
            <a:bodyPr wrap="square" lIns="0" tIns="0" rIns="0" bIns="0" rtlCol="0"/>
            <a:lstStyle/>
            <a:p>
              <a:endParaRPr/>
            </a:p>
          </p:txBody>
        </p:sp>
        <p:sp>
          <p:nvSpPr>
            <p:cNvPr id="12" name="object 12"/>
            <p:cNvSpPr/>
            <p:nvPr/>
          </p:nvSpPr>
          <p:spPr>
            <a:xfrm>
              <a:off x="1024246" y="3495706"/>
              <a:ext cx="1901189" cy="2314575"/>
            </a:xfrm>
            <a:custGeom>
              <a:avLst/>
              <a:gdLst/>
              <a:ahLst/>
              <a:cxnLst/>
              <a:rect l="l" t="t" r="r" b="b"/>
              <a:pathLst>
                <a:path w="1901189" h="2314575">
                  <a:moveTo>
                    <a:pt x="1701413" y="2314581"/>
                  </a:moveTo>
                  <a:lnTo>
                    <a:pt x="199610" y="2314581"/>
                  </a:lnTo>
                  <a:lnTo>
                    <a:pt x="153841" y="2309309"/>
                  </a:lnTo>
                  <a:lnTo>
                    <a:pt x="111827" y="2294293"/>
                  </a:lnTo>
                  <a:lnTo>
                    <a:pt x="74764" y="2270729"/>
                  </a:lnTo>
                  <a:lnTo>
                    <a:pt x="43852" y="2239818"/>
                  </a:lnTo>
                  <a:lnTo>
                    <a:pt x="20288" y="2202756"/>
                  </a:lnTo>
                  <a:lnTo>
                    <a:pt x="5271" y="2160742"/>
                  </a:lnTo>
                  <a:lnTo>
                    <a:pt x="0" y="2114974"/>
                  </a:lnTo>
                  <a:lnTo>
                    <a:pt x="0" y="0"/>
                  </a:lnTo>
                  <a:lnTo>
                    <a:pt x="1901021" y="0"/>
                  </a:lnTo>
                  <a:lnTo>
                    <a:pt x="1901021" y="2114974"/>
                  </a:lnTo>
                  <a:lnTo>
                    <a:pt x="1895749" y="2160742"/>
                  </a:lnTo>
                  <a:lnTo>
                    <a:pt x="1880732" y="2202756"/>
                  </a:lnTo>
                  <a:lnTo>
                    <a:pt x="1857169" y="2239818"/>
                  </a:lnTo>
                  <a:lnTo>
                    <a:pt x="1826257" y="2270729"/>
                  </a:lnTo>
                  <a:lnTo>
                    <a:pt x="1789196" y="2294293"/>
                  </a:lnTo>
                  <a:lnTo>
                    <a:pt x="1747182" y="2309309"/>
                  </a:lnTo>
                  <a:lnTo>
                    <a:pt x="1701413" y="2314581"/>
                  </a:lnTo>
                  <a:close/>
                </a:path>
              </a:pathLst>
            </a:custGeom>
            <a:ln w="12700">
              <a:solidFill>
                <a:srgbClr val="BC8642"/>
              </a:solidFill>
            </a:ln>
          </p:spPr>
          <p:txBody>
            <a:bodyPr wrap="square" lIns="0" tIns="0" rIns="0" bIns="0" rtlCol="0"/>
            <a:lstStyle/>
            <a:p>
              <a:endParaRPr/>
            </a:p>
          </p:txBody>
        </p:sp>
      </p:grpSp>
      <p:sp>
        <p:nvSpPr>
          <p:cNvPr id="13" name="object 13"/>
          <p:cNvSpPr txBox="1"/>
          <p:nvPr/>
        </p:nvSpPr>
        <p:spPr>
          <a:xfrm>
            <a:off x="1247815" y="3588003"/>
            <a:ext cx="1454150" cy="946150"/>
          </a:xfrm>
          <a:prstGeom prst="rect">
            <a:avLst/>
          </a:prstGeom>
        </p:spPr>
        <p:txBody>
          <a:bodyPr vert="horz" wrap="square" lIns="0" tIns="58419" rIns="0" bIns="0" rtlCol="0">
            <a:spAutoFit/>
          </a:bodyPr>
          <a:lstStyle/>
          <a:p>
            <a:pPr marL="12700" marR="5080" indent="-635" algn="ctr">
              <a:lnSpc>
                <a:spcPts val="2300"/>
              </a:lnSpc>
              <a:spcBef>
                <a:spcPts val="459"/>
              </a:spcBef>
            </a:pPr>
            <a:r>
              <a:rPr sz="2200" spc="-5" dirty="0">
                <a:latin typeface="Arial MT"/>
                <a:cs typeface="Arial MT"/>
              </a:rPr>
              <a:t>Identify </a:t>
            </a:r>
            <a:r>
              <a:rPr sz="2200" dirty="0">
                <a:latin typeface="Arial MT"/>
                <a:cs typeface="Arial MT"/>
              </a:rPr>
              <a:t> crico</a:t>
            </a:r>
            <a:r>
              <a:rPr sz="2200" spc="-5" dirty="0">
                <a:latin typeface="Arial MT"/>
                <a:cs typeface="Arial MT"/>
              </a:rPr>
              <a:t>th</a:t>
            </a:r>
            <a:r>
              <a:rPr sz="2200" dirty="0">
                <a:latin typeface="Arial MT"/>
                <a:cs typeface="Arial MT"/>
              </a:rPr>
              <a:t>yroid  </a:t>
            </a:r>
            <a:r>
              <a:rPr sz="2200" spc="-5" dirty="0">
                <a:latin typeface="Arial MT"/>
                <a:cs typeface="Arial MT"/>
              </a:rPr>
              <a:t>membrane</a:t>
            </a:r>
            <a:endParaRPr sz="2200">
              <a:latin typeface="Arial MT"/>
              <a:cs typeface="Arial MT"/>
            </a:endParaRPr>
          </a:p>
        </p:txBody>
      </p:sp>
      <p:grpSp>
        <p:nvGrpSpPr>
          <p:cNvPr id="14" name="object 14"/>
          <p:cNvGrpSpPr/>
          <p:nvPr/>
        </p:nvGrpSpPr>
        <p:grpSpPr>
          <a:xfrm>
            <a:off x="3109023" y="1848116"/>
            <a:ext cx="1913889" cy="3968750"/>
            <a:chOff x="3109023" y="1848116"/>
            <a:chExt cx="1913889" cy="3968750"/>
          </a:xfrm>
        </p:grpSpPr>
        <p:pic>
          <p:nvPicPr>
            <p:cNvPr id="15" name="object 15"/>
            <p:cNvPicPr/>
            <p:nvPr/>
          </p:nvPicPr>
          <p:blipFill>
            <a:blip r:embed="rId6" cstate="print"/>
            <a:stretch>
              <a:fillRect/>
            </a:stretch>
          </p:blipFill>
          <p:spPr>
            <a:xfrm>
              <a:off x="3115373" y="1854466"/>
              <a:ext cx="1901024" cy="1388744"/>
            </a:xfrm>
            <a:prstGeom prst="rect">
              <a:avLst/>
            </a:prstGeom>
          </p:spPr>
        </p:pic>
        <p:sp>
          <p:nvSpPr>
            <p:cNvPr id="16" name="object 16"/>
            <p:cNvSpPr/>
            <p:nvPr/>
          </p:nvSpPr>
          <p:spPr>
            <a:xfrm>
              <a:off x="3115373" y="1854466"/>
              <a:ext cx="1901189" cy="1388745"/>
            </a:xfrm>
            <a:custGeom>
              <a:avLst/>
              <a:gdLst/>
              <a:ahLst/>
              <a:cxnLst/>
              <a:rect l="l" t="t" r="r" b="b"/>
              <a:pathLst>
                <a:path w="1901189" h="1388745">
                  <a:moveTo>
                    <a:pt x="0" y="138874"/>
                  </a:moveTo>
                  <a:lnTo>
                    <a:pt x="7079" y="94979"/>
                  </a:lnTo>
                  <a:lnTo>
                    <a:pt x="26794" y="56856"/>
                  </a:lnTo>
                  <a:lnTo>
                    <a:pt x="56856" y="26794"/>
                  </a:lnTo>
                  <a:lnTo>
                    <a:pt x="94979" y="7079"/>
                  </a:lnTo>
                  <a:lnTo>
                    <a:pt x="138874" y="0"/>
                  </a:lnTo>
                  <a:lnTo>
                    <a:pt x="1762151" y="0"/>
                  </a:lnTo>
                  <a:lnTo>
                    <a:pt x="1806042" y="7079"/>
                  </a:lnTo>
                  <a:lnTo>
                    <a:pt x="1844163" y="26794"/>
                  </a:lnTo>
                  <a:lnTo>
                    <a:pt x="1874225" y="56856"/>
                  </a:lnTo>
                  <a:lnTo>
                    <a:pt x="1893940" y="94979"/>
                  </a:lnTo>
                  <a:lnTo>
                    <a:pt x="1901021" y="138874"/>
                  </a:lnTo>
                  <a:lnTo>
                    <a:pt x="1901021" y="1249870"/>
                  </a:lnTo>
                  <a:lnTo>
                    <a:pt x="1893940" y="1293766"/>
                  </a:lnTo>
                  <a:lnTo>
                    <a:pt x="1874225" y="1331887"/>
                  </a:lnTo>
                  <a:lnTo>
                    <a:pt x="1844163" y="1361948"/>
                  </a:lnTo>
                  <a:lnTo>
                    <a:pt x="1806042" y="1381661"/>
                  </a:lnTo>
                  <a:lnTo>
                    <a:pt x="1762151" y="1388740"/>
                  </a:lnTo>
                  <a:lnTo>
                    <a:pt x="138874" y="1388740"/>
                  </a:lnTo>
                  <a:lnTo>
                    <a:pt x="94979" y="1381661"/>
                  </a:lnTo>
                  <a:lnTo>
                    <a:pt x="56856" y="1361948"/>
                  </a:lnTo>
                  <a:lnTo>
                    <a:pt x="26794" y="1331887"/>
                  </a:lnTo>
                  <a:lnTo>
                    <a:pt x="7079" y="1293766"/>
                  </a:lnTo>
                  <a:lnTo>
                    <a:pt x="0" y="1249870"/>
                  </a:lnTo>
                  <a:lnTo>
                    <a:pt x="0" y="138874"/>
                  </a:lnTo>
                  <a:close/>
                </a:path>
              </a:pathLst>
            </a:custGeom>
            <a:ln w="12700">
              <a:solidFill>
                <a:srgbClr val="BC8642"/>
              </a:solidFill>
            </a:ln>
          </p:spPr>
          <p:txBody>
            <a:bodyPr wrap="square" lIns="0" tIns="0" rIns="0" bIns="0" rtlCol="0"/>
            <a:lstStyle/>
            <a:p>
              <a:endParaRPr/>
            </a:p>
          </p:txBody>
        </p:sp>
        <p:sp>
          <p:nvSpPr>
            <p:cNvPr id="17" name="object 17"/>
            <p:cNvSpPr/>
            <p:nvPr/>
          </p:nvSpPr>
          <p:spPr>
            <a:xfrm>
              <a:off x="3115373" y="3495712"/>
              <a:ext cx="1901189" cy="2314575"/>
            </a:xfrm>
            <a:custGeom>
              <a:avLst/>
              <a:gdLst/>
              <a:ahLst/>
              <a:cxnLst/>
              <a:rect l="l" t="t" r="r" b="b"/>
              <a:pathLst>
                <a:path w="1901189" h="2314575">
                  <a:moveTo>
                    <a:pt x="1901024" y="0"/>
                  </a:moveTo>
                  <a:lnTo>
                    <a:pt x="0" y="0"/>
                  </a:lnTo>
                  <a:lnTo>
                    <a:pt x="0" y="2114967"/>
                  </a:lnTo>
                  <a:lnTo>
                    <a:pt x="5271" y="2160735"/>
                  </a:lnTo>
                  <a:lnTo>
                    <a:pt x="20288" y="2202749"/>
                  </a:lnTo>
                  <a:lnTo>
                    <a:pt x="43852" y="2239811"/>
                  </a:lnTo>
                  <a:lnTo>
                    <a:pt x="74763" y="2270723"/>
                  </a:lnTo>
                  <a:lnTo>
                    <a:pt x="111825" y="2294286"/>
                  </a:lnTo>
                  <a:lnTo>
                    <a:pt x="153839" y="2309303"/>
                  </a:lnTo>
                  <a:lnTo>
                    <a:pt x="199605" y="2314575"/>
                  </a:lnTo>
                  <a:lnTo>
                    <a:pt x="1701418" y="2314575"/>
                  </a:lnTo>
                  <a:lnTo>
                    <a:pt x="1747185" y="2309303"/>
                  </a:lnTo>
                  <a:lnTo>
                    <a:pt x="1789199" y="2294286"/>
                  </a:lnTo>
                  <a:lnTo>
                    <a:pt x="1826260" y="2270723"/>
                  </a:lnTo>
                  <a:lnTo>
                    <a:pt x="1857172" y="2239811"/>
                  </a:lnTo>
                  <a:lnTo>
                    <a:pt x="1880736" y="2202749"/>
                  </a:lnTo>
                  <a:lnTo>
                    <a:pt x="1895752" y="2160735"/>
                  </a:lnTo>
                  <a:lnTo>
                    <a:pt x="1901024" y="2114967"/>
                  </a:lnTo>
                  <a:lnTo>
                    <a:pt x="1901024" y="0"/>
                  </a:lnTo>
                  <a:close/>
                </a:path>
              </a:pathLst>
            </a:custGeom>
            <a:solidFill>
              <a:srgbClr val="FFFFFF"/>
            </a:solidFill>
          </p:spPr>
          <p:txBody>
            <a:bodyPr wrap="square" lIns="0" tIns="0" rIns="0" bIns="0" rtlCol="0"/>
            <a:lstStyle/>
            <a:p>
              <a:endParaRPr/>
            </a:p>
          </p:txBody>
        </p:sp>
        <p:sp>
          <p:nvSpPr>
            <p:cNvPr id="18" name="object 18"/>
            <p:cNvSpPr/>
            <p:nvPr/>
          </p:nvSpPr>
          <p:spPr>
            <a:xfrm>
              <a:off x="3115377" y="3495706"/>
              <a:ext cx="1901189" cy="2314575"/>
            </a:xfrm>
            <a:custGeom>
              <a:avLst/>
              <a:gdLst/>
              <a:ahLst/>
              <a:cxnLst/>
              <a:rect l="l" t="t" r="r" b="b"/>
              <a:pathLst>
                <a:path w="1901189" h="2314575">
                  <a:moveTo>
                    <a:pt x="1701413" y="2314581"/>
                  </a:moveTo>
                  <a:lnTo>
                    <a:pt x="199610" y="2314581"/>
                  </a:lnTo>
                  <a:lnTo>
                    <a:pt x="153841" y="2309309"/>
                  </a:lnTo>
                  <a:lnTo>
                    <a:pt x="111827" y="2294293"/>
                  </a:lnTo>
                  <a:lnTo>
                    <a:pt x="74764" y="2270729"/>
                  </a:lnTo>
                  <a:lnTo>
                    <a:pt x="43852" y="2239818"/>
                  </a:lnTo>
                  <a:lnTo>
                    <a:pt x="20288" y="2202756"/>
                  </a:lnTo>
                  <a:lnTo>
                    <a:pt x="5271" y="2160742"/>
                  </a:lnTo>
                  <a:lnTo>
                    <a:pt x="0" y="2114974"/>
                  </a:lnTo>
                  <a:lnTo>
                    <a:pt x="0" y="0"/>
                  </a:lnTo>
                  <a:lnTo>
                    <a:pt x="1901021" y="0"/>
                  </a:lnTo>
                  <a:lnTo>
                    <a:pt x="1901021" y="2114974"/>
                  </a:lnTo>
                  <a:lnTo>
                    <a:pt x="1895749" y="2160742"/>
                  </a:lnTo>
                  <a:lnTo>
                    <a:pt x="1880732" y="2202756"/>
                  </a:lnTo>
                  <a:lnTo>
                    <a:pt x="1857169" y="2239818"/>
                  </a:lnTo>
                  <a:lnTo>
                    <a:pt x="1826257" y="2270729"/>
                  </a:lnTo>
                  <a:lnTo>
                    <a:pt x="1789196" y="2294293"/>
                  </a:lnTo>
                  <a:lnTo>
                    <a:pt x="1747182" y="2309309"/>
                  </a:lnTo>
                  <a:lnTo>
                    <a:pt x="1701413" y="2314581"/>
                  </a:lnTo>
                  <a:close/>
                </a:path>
              </a:pathLst>
            </a:custGeom>
            <a:ln w="12700">
              <a:solidFill>
                <a:srgbClr val="BC8642"/>
              </a:solidFill>
            </a:ln>
          </p:spPr>
          <p:txBody>
            <a:bodyPr wrap="square" lIns="0" tIns="0" rIns="0" bIns="0" rtlCol="0"/>
            <a:lstStyle/>
            <a:p>
              <a:endParaRPr/>
            </a:p>
          </p:txBody>
        </p:sp>
      </p:grpSp>
      <p:sp>
        <p:nvSpPr>
          <p:cNvPr id="19" name="object 19"/>
          <p:cNvSpPr txBox="1"/>
          <p:nvPr/>
        </p:nvSpPr>
        <p:spPr>
          <a:xfrm>
            <a:off x="3525126" y="3588003"/>
            <a:ext cx="1082040" cy="653415"/>
          </a:xfrm>
          <a:prstGeom prst="rect">
            <a:avLst/>
          </a:prstGeom>
        </p:spPr>
        <p:txBody>
          <a:bodyPr vert="horz" wrap="square" lIns="0" tIns="58419" rIns="0" bIns="0" rtlCol="0">
            <a:spAutoFit/>
          </a:bodyPr>
          <a:lstStyle/>
          <a:p>
            <a:pPr marL="167640" marR="5080" indent="-155575">
              <a:lnSpc>
                <a:spcPts val="2300"/>
              </a:lnSpc>
              <a:spcBef>
                <a:spcPts val="459"/>
              </a:spcBef>
            </a:pPr>
            <a:r>
              <a:rPr sz="2200" dirty="0">
                <a:latin typeface="Arial MT"/>
                <a:cs typeface="Arial MT"/>
              </a:rPr>
              <a:t>S</a:t>
            </a:r>
            <a:r>
              <a:rPr sz="2200" spc="-5" dirty="0">
                <a:latin typeface="Arial MT"/>
                <a:cs typeface="Arial MT"/>
              </a:rPr>
              <a:t>tab</a:t>
            </a:r>
            <a:r>
              <a:rPr sz="2200" dirty="0">
                <a:latin typeface="Arial MT"/>
                <a:cs typeface="Arial MT"/>
              </a:rPr>
              <a:t>ilize  </a:t>
            </a:r>
            <a:r>
              <a:rPr sz="2200" spc="-5" dirty="0">
                <a:latin typeface="Arial MT"/>
                <a:cs typeface="Arial MT"/>
              </a:rPr>
              <a:t>larynx</a:t>
            </a:r>
            <a:endParaRPr sz="2200">
              <a:latin typeface="Arial MT"/>
              <a:cs typeface="Arial MT"/>
            </a:endParaRPr>
          </a:p>
        </p:txBody>
      </p:sp>
      <p:grpSp>
        <p:nvGrpSpPr>
          <p:cNvPr id="20" name="object 20"/>
          <p:cNvGrpSpPr/>
          <p:nvPr/>
        </p:nvGrpSpPr>
        <p:grpSpPr>
          <a:xfrm>
            <a:off x="5200141" y="1825536"/>
            <a:ext cx="1913889" cy="3991610"/>
            <a:chOff x="5200141" y="1825536"/>
            <a:chExt cx="1913889" cy="3991610"/>
          </a:xfrm>
        </p:grpSpPr>
        <p:pic>
          <p:nvPicPr>
            <p:cNvPr id="21" name="object 21"/>
            <p:cNvPicPr/>
            <p:nvPr/>
          </p:nvPicPr>
          <p:blipFill>
            <a:blip r:embed="rId7" cstate="print"/>
            <a:stretch>
              <a:fillRect/>
            </a:stretch>
          </p:blipFill>
          <p:spPr>
            <a:xfrm>
              <a:off x="5206491" y="1831886"/>
              <a:ext cx="1901024" cy="1388745"/>
            </a:xfrm>
            <a:prstGeom prst="rect">
              <a:avLst/>
            </a:prstGeom>
          </p:spPr>
        </p:pic>
        <p:sp>
          <p:nvSpPr>
            <p:cNvPr id="22" name="object 22"/>
            <p:cNvSpPr/>
            <p:nvPr/>
          </p:nvSpPr>
          <p:spPr>
            <a:xfrm>
              <a:off x="5206491" y="1831886"/>
              <a:ext cx="1901189" cy="1388745"/>
            </a:xfrm>
            <a:custGeom>
              <a:avLst/>
              <a:gdLst/>
              <a:ahLst/>
              <a:cxnLst/>
              <a:rect l="l" t="t" r="r" b="b"/>
              <a:pathLst>
                <a:path w="1901190" h="1388745">
                  <a:moveTo>
                    <a:pt x="0" y="138874"/>
                  </a:moveTo>
                  <a:lnTo>
                    <a:pt x="7079" y="94979"/>
                  </a:lnTo>
                  <a:lnTo>
                    <a:pt x="26794" y="56856"/>
                  </a:lnTo>
                  <a:lnTo>
                    <a:pt x="56856" y="26794"/>
                  </a:lnTo>
                  <a:lnTo>
                    <a:pt x="94979" y="7079"/>
                  </a:lnTo>
                  <a:lnTo>
                    <a:pt x="138874" y="0"/>
                  </a:lnTo>
                  <a:lnTo>
                    <a:pt x="1762151" y="0"/>
                  </a:lnTo>
                  <a:lnTo>
                    <a:pt x="1806042" y="7079"/>
                  </a:lnTo>
                  <a:lnTo>
                    <a:pt x="1844163" y="26794"/>
                  </a:lnTo>
                  <a:lnTo>
                    <a:pt x="1874225" y="56856"/>
                  </a:lnTo>
                  <a:lnTo>
                    <a:pt x="1893940" y="94979"/>
                  </a:lnTo>
                  <a:lnTo>
                    <a:pt x="1901021" y="138874"/>
                  </a:lnTo>
                  <a:lnTo>
                    <a:pt x="1901021" y="1249870"/>
                  </a:lnTo>
                  <a:lnTo>
                    <a:pt x="1893940" y="1293766"/>
                  </a:lnTo>
                  <a:lnTo>
                    <a:pt x="1874225" y="1331887"/>
                  </a:lnTo>
                  <a:lnTo>
                    <a:pt x="1844163" y="1361948"/>
                  </a:lnTo>
                  <a:lnTo>
                    <a:pt x="1806042" y="1381661"/>
                  </a:lnTo>
                  <a:lnTo>
                    <a:pt x="1762151" y="1388740"/>
                  </a:lnTo>
                  <a:lnTo>
                    <a:pt x="138874" y="1388740"/>
                  </a:lnTo>
                  <a:lnTo>
                    <a:pt x="94979" y="1381661"/>
                  </a:lnTo>
                  <a:lnTo>
                    <a:pt x="56856" y="1361948"/>
                  </a:lnTo>
                  <a:lnTo>
                    <a:pt x="26794" y="1331887"/>
                  </a:lnTo>
                  <a:lnTo>
                    <a:pt x="7079" y="1293766"/>
                  </a:lnTo>
                  <a:lnTo>
                    <a:pt x="0" y="1249870"/>
                  </a:lnTo>
                  <a:lnTo>
                    <a:pt x="0" y="138874"/>
                  </a:lnTo>
                  <a:close/>
                </a:path>
              </a:pathLst>
            </a:custGeom>
            <a:ln w="12700">
              <a:solidFill>
                <a:srgbClr val="BC8642"/>
              </a:solidFill>
            </a:ln>
          </p:spPr>
          <p:txBody>
            <a:bodyPr wrap="square" lIns="0" tIns="0" rIns="0" bIns="0" rtlCol="0"/>
            <a:lstStyle/>
            <a:p>
              <a:endParaRPr/>
            </a:p>
          </p:txBody>
        </p:sp>
        <p:sp>
          <p:nvSpPr>
            <p:cNvPr id="23" name="object 23"/>
            <p:cNvSpPr/>
            <p:nvPr/>
          </p:nvSpPr>
          <p:spPr>
            <a:xfrm>
              <a:off x="5206504" y="3495712"/>
              <a:ext cx="1901189" cy="2314575"/>
            </a:xfrm>
            <a:custGeom>
              <a:avLst/>
              <a:gdLst/>
              <a:ahLst/>
              <a:cxnLst/>
              <a:rect l="l" t="t" r="r" b="b"/>
              <a:pathLst>
                <a:path w="1901190" h="2314575">
                  <a:moveTo>
                    <a:pt x="1901012" y="0"/>
                  </a:moveTo>
                  <a:lnTo>
                    <a:pt x="0" y="0"/>
                  </a:lnTo>
                  <a:lnTo>
                    <a:pt x="0" y="2114967"/>
                  </a:lnTo>
                  <a:lnTo>
                    <a:pt x="5271" y="2160735"/>
                  </a:lnTo>
                  <a:lnTo>
                    <a:pt x="20286" y="2202749"/>
                  </a:lnTo>
                  <a:lnTo>
                    <a:pt x="43848" y="2239811"/>
                  </a:lnTo>
                  <a:lnTo>
                    <a:pt x="74758" y="2270723"/>
                  </a:lnTo>
                  <a:lnTo>
                    <a:pt x="111820" y="2294286"/>
                  </a:lnTo>
                  <a:lnTo>
                    <a:pt x="153835" y="2309303"/>
                  </a:lnTo>
                  <a:lnTo>
                    <a:pt x="199605" y="2314575"/>
                  </a:lnTo>
                  <a:lnTo>
                    <a:pt x="1701406" y="2314575"/>
                  </a:lnTo>
                  <a:lnTo>
                    <a:pt x="1747173" y="2309303"/>
                  </a:lnTo>
                  <a:lnTo>
                    <a:pt x="1789186" y="2294286"/>
                  </a:lnTo>
                  <a:lnTo>
                    <a:pt x="1826248" y="2270723"/>
                  </a:lnTo>
                  <a:lnTo>
                    <a:pt x="1857159" y="2239811"/>
                  </a:lnTo>
                  <a:lnTo>
                    <a:pt x="1880723" y="2202749"/>
                  </a:lnTo>
                  <a:lnTo>
                    <a:pt x="1895740" y="2160735"/>
                  </a:lnTo>
                  <a:lnTo>
                    <a:pt x="1901012" y="2114967"/>
                  </a:lnTo>
                  <a:lnTo>
                    <a:pt x="1901012" y="0"/>
                  </a:lnTo>
                  <a:close/>
                </a:path>
              </a:pathLst>
            </a:custGeom>
            <a:solidFill>
              <a:srgbClr val="FFFFFF"/>
            </a:solidFill>
          </p:spPr>
          <p:txBody>
            <a:bodyPr wrap="square" lIns="0" tIns="0" rIns="0" bIns="0" rtlCol="0"/>
            <a:lstStyle/>
            <a:p>
              <a:endParaRPr/>
            </a:p>
          </p:txBody>
        </p:sp>
        <p:sp>
          <p:nvSpPr>
            <p:cNvPr id="24" name="object 24"/>
            <p:cNvSpPr/>
            <p:nvPr/>
          </p:nvSpPr>
          <p:spPr>
            <a:xfrm>
              <a:off x="5206495" y="3495706"/>
              <a:ext cx="1901189" cy="2314575"/>
            </a:xfrm>
            <a:custGeom>
              <a:avLst/>
              <a:gdLst/>
              <a:ahLst/>
              <a:cxnLst/>
              <a:rect l="l" t="t" r="r" b="b"/>
              <a:pathLst>
                <a:path w="1901190" h="2314575">
                  <a:moveTo>
                    <a:pt x="1701413" y="2314581"/>
                  </a:moveTo>
                  <a:lnTo>
                    <a:pt x="199610" y="2314581"/>
                  </a:lnTo>
                  <a:lnTo>
                    <a:pt x="153841" y="2309309"/>
                  </a:lnTo>
                  <a:lnTo>
                    <a:pt x="111827" y="2294293"/>
                  </a:lnTo>
                  <a:lnTo>
                    <a:pt x="74764" y="2270729"/>
                  </a:lnTo>
                  <a:lnTo>
                    <a:pt x="43852" y="2239818"/>
                  </a:lnTo>
                  <a:lnTo>
                    <a:pt x="20288" y="2202756"/>
                  </a:lnTo>
                  <a:lnTo>
                    <a:pt x="5271" y="2160742"/>
                  </a:lnTo>
                  <a:lnTo>
                    <a:pt x="0" y="2114974"/>
                  </a:lnTo>
                  <a:lnTo>
                    <a:pt x="0" y="0"/>
                  </a:lnTo>
                  <a:lnTo>
                    <a:pt x="1901021" y="0"/>
                  </a:lnTo>
                  <a:lnTo>
                    <a:pt x="1901021" y="2114974"/>
                  </a:lnTo>
                  <a:lnTo>
                    <a:pt x="1895749" y="2160742"/>
                  </a:lnTo>
                  <a:lnTo>
                    <a:pt x="1880732" y="2202756"/>
                  </a:lnTo>
                  <a:lnTo>
                    <a:pt x="1857169" y="2239818"/>
                  </a:lnTo>
                  <a:lnTo>
                    <a:pt x="1826257" y="2270729"/>
                  </a:lnTo>
                  <a:lnTo>
                    <a:pt x="1789196" y="2294293"/>
                  </a:lnTo>
                  <a:lnTo>
                    <a:pt x="1747182" y="2309309"/>
                  </a:lnTo>
                  <a:lnTo>
                    <a:pt x="1701413" y="2314581"/>
                  </a:lnTo>
                  <a:close/>
                </a:path>
              </a:pathLst>
            </a:custGeom>
            <a:ln w="12700">
              <a:solidFill>
                <a:srgbClr val="BC8642"/>
              </a:solidFill>
            </a:ln>
          </p:spPr>
          <p:txBody>
            <a:bodyPr wrap="square" lIns="0" tIns="0" rIns="0" bIns="0" rtlCol="0"/>
            <a:lstStyle/>
            <a:p>
              <a:endParaRPr/>
            </a:p>
          </p:txBody>
        </p:sp>
      </p:grpSp>
      <p:sp>
        <p:nvSpPr>
          <p:cNvPr id="25" name="object 25"/>
          <p:cNvSpPr txBox="1"/>
          <p:nvPr/>
        </p:nvSpPr>
        <p:spPr>
          <a:xfrm>
            <a:off x="5639701" y="3588003"/>
            <a:ext cx="1035050" cy="946150"/>
          </a:xfrm>
          <a:prstGeom prst="rect">
            <a:avLst/>
          </a:prstGeom>
        </p:spPr>
        <p:txBody>
          <a:bodyPr vert="horz" wrap="square" lIns="0" tIns="58419" rIns="0" bIns="0" rtlCol="0">
            <a:spAutoFit/>
          </a:bodyPr>
          <a:lstStyle/>
          <a:p>
            <a:pPr marL="50800" marR="5080" indent="-38735" algn="just">
              <a:lnSpc>
                <a:spcPts val="2300"/>
              </a:lnSpc>
              <a:spcBef>
                <a:spcPts val="459"/>
              </a:spcBef>
            </a:pPr>
            <a:r>
              <a:rPr sz="2200" dirty="0">
                <a:latin typeface="Arial MT"/>
                <a:cs typeface="Arial MT"/>
              </a:rPr>
              <a:t>Make</a:t>
            </a:r>
            <a:r>
              <a:rPr sz="2200" spc="-100" dirty="0">
                <a:latin typeface="Arial MT"/>
                <a:cs typeface="Arial MT"/>
              </a:rPr>
              <a:t> </a:t>
            </a:r>
            <a:r>
              <a:rPr sz="2200" spc="-5" dirty="0">
                <a:latin typeface="Arial MT"/>
                <a:cs typeface="Arial MT"/>
              </a:rPr>
              <a:t>1” </a:t>
            </a:r>
            <a:r>
              <a:rPr sz="2200" spc="-595" dirty="0">
                <a:latin typeface="Arial MT"/>
                <a:cs typeface="Arial MT"/>
              </a:rPr>
              <a:t> </a:t>
            </a:r>
            <a:r>
              <a:rPr sz="2200" spc="-5" dirty="0">
                <a:latin typeface="Arial MT"/>
                <a:cs typeface="Arial MT"/>
              </a:rPr>
              <a:t>vertical </a:t>
            </a:r>
            <a:r>
              <a:rPr sz="2200" dirty="0">
                <a:latin typeface="Arial MT"/>
                <a:cs typeface="Arial MT"/>
              </a:rPr>
              <a:t> </a:t>
            </a:r>
            <a:r>
              <a:rPr sz="2200" spc="-5" dirty="0">
                <a:latin typeface="Arial MT"/>
                <a:cs typeface="Arial MT"/>
              </a:rPr>
              <a:t>incision</a:t>
            </a:r>
            <a:endParaRPr sz="2200">
              <a:latin typeface="Arial MT"/>
              <a:cs typeface="Arial MT"/>
            </a:endParaRPr>
          </a:p>
        </p:txBody>
      </p:sp>
      <p:grpSp>
        <p:nvGrpSpPr>
          <p:cNvPr id="26" name="object 26"/>
          <p:cNvGrpSpPr/>
          <p:nvPr/>
        </p:nvGrpSpPr>
        <p:grpSpPr>
          <a:xfrm>
            <a:off x="7291264" y="1848116"/>
            <a:ext cx="1913889" cy="3968750"/>
            <a:chOff x="7291264" y="1848116"/>
            <a:chExt cx="1913889" cy="3968750"/>
          </a:xfrm>
        </p:grpSpPr>
        <p:pic>
          <p:nvPicPr>
            <p:cNvPr id="27" name="object 27"/>
            <p:cNvPicPr/>
            <p:nvPr/>
          </p:nvPicPr>
          <p:blipFill>
            <a:blip r:embed="rId8" cstate="print"/>
            <a:stretch>
              <a:fillRect/>
            </a:stretch>
          </p:blipFill>
          <p:spPr>
            <a:xfrm>
              <a:off x="7297623" y="1854466"/>
              <a:ext cx="1901012" cy="1388744"/>
            </a:xfrm>
            <a:prstGeom prst="rect">
              <a:avLst/>
            </a:prstGeom>
          </p:spPr>
        </p:pic>
        <p:sp>
          <p:nvSpPr>
            <p:cNvPr id="28" name="object 28"/>
            <p:cNvSpPr/>
            <p:nvPr/>
          </p:nvSpPr>
          <p:spPr>
            <a:xfrm>
              <a:off x="7297623" y="1854466"/>
              <a:ext cx="1901189" cy="1388745"/>
            </a:xfrm>
            <a:custGeom>
              <a:avLst/>
              <a:gdLst/>
              <a:ahLst/>
              <a:cxnLst/>
              <a:rect l="l" t="t" r="r" b="b"/>
              <a:pathLst>
                <a:path w="1901190" h="1388745">
                  <a:moveTo>
                    <a:pt x="0" y="138874"/>
                  </a:moveTo>
                  <a:lnTo>
                    <a:pt x="7079" y="94979"/>
                  </a:lnTo>
                  <a:lnTo>
                    <a:pt x="26794" y="56856"/>
                  </a:lnTo>
                  <a:lnTo>
                    <a:pt x="56856" y="26794"/>
                  </a:lnTo>
                  <a:lnTo>
                    <a:pt x="94979" y="7079"/>
                  </a:lnTo>
                  <a:lnTo>
                    <a:pt x="138874" y="0"/>
                  </a:lnTo>
                  <a:lnTo>
                    <a:pt x="1762151" y="0"/>
                  </a:lnTo>
                  <a:lnTo>
                    <a:pt x="1806042" y="7079"/>
                  </a:lnTo>
                  <a:lnTo>
                    <a:pt x="1844163" y="26794"/>
                  </a:lnTo>
                  <a:lnTo>
                    <a:pt x="1874225" y="56856"/>
                  </a:lnTo>
                  <a:lnTo>
                    <a:pt x="1893940" y="94979"/>
                  </a:lnTo>
                  <a:lnTo>
                    <a:pt x="1901021" y="138874"/>
                  </a:lnTo>
                  <a:lnTo>
                    <a:pt x="1901021" y="1249870"/>
                  </a:lnTo>
                  <a:lnTo>
                    <a:pt x="1893940" y="1293766"/>
                  </a:lnTo>
                  <a:lnTo>
                    <a:pt x="1874225" y="1331887"/>
                  </a:lnTo>
                  <a:lnTo>
                    <a:pt x="1844163" y="1361948"/>
                  </a:lnTo>
                  <a:lnTo>
                    <a:pt x="1806042" y="1381661"/>
                  </a:lnTo>
                  <a:lnTo>
                    <a:pt x="1762151" y="1388740"/>
                  </a:lnTo>
                  <a:lnTo>
                    <a:pt x="138874" y="1388740"/>
                  </a:lnTo>
                  <a:lnTo>
                    <a:pt x="94979" y="1381661"/>
                  </a:lnTo>
                  <a:lnTo>
                    <a:pt x="56856" y="1361948"/>
                  </a:lnTo>
                  <a:lnTo>
                    <a:pt x="26794" y="1331887"/>
                  </a:lnTo>
                  <a:lnTo>
                    <a:pt x="7079" y="1293766"/>
                  </a:lnTo>
                  <a:lnTo>
                    <a:pt x="0" y="1249870"/>
                  </a:lnTo>
                  <a:lnTo>
                    <a:pt x="0" y="138874"/>
                  </a:lnTo>
                  <a:close/>
                </a:path>
              </a:pathLst>
            </a:custGeom>
            <a:ln w="12700">
              <a:solidFill>
                <a:srgbClr val="CD9147"/>
              </a:solidFill>
            </a:ln>
          </p:spPr>
          <p:txBody>
            <a:bodyPr wrap="square" lIns="0" tIns="0" rIns="0" bIns="0" rtlCol="0"/>
            <a:lstStyle/>
            <a:p>
              <a:endParaRPr/>
            </a:p>
          </p:txBody>
        </p:sp>
        <p:sp>
          <p:nvSpPr>
            <p:cNvPr id="29" name="object 29"/>
            <p:cNvSpPr/>
            <p:nvPr/>
          </p:nvSpPr>
          <p:spPr>
            <a:xfrm>
              <a:off x="7297623" y="3495712"/>
              <a:ext cx="1901189" cy="2314575"/>
            </a:xfrm>
            <a:custGeom>
              <a:avLst/>
              <a:gdLst/>
              <a:ahLst/>
              <a:cxnLst/>
              <a:rect l="l" t="t" r="r" b="b"/>
              <a:pathLst>
                <a:path w="1901190" h="2314575">
                  <a:moveTo>
                    <a:pt x="1901012" y="0"/>
                  </a:moveTo>
                  <a:lnTo>
                    <a:pt x="0" y="0"/>
                  </a:lnTo>
                  <a:lnTo>
                    <a:pt x="0" y="2114967"/>
                  </a:lnTo>
                  <a:lnTo>
                    <a:pt x="5271" y="2160735"/>
                  </a:lnTo>
                  <a:lnTo>
                    <a:pt x="20288" y="2202749"/>
                  </a:lnTo>
                  <a:lnTo>
                    <a:pt x="43852" y="2239811"/>
                  </a:lnTo>
                  <a:lnTo>
                    <a:pt x="74763" y="2270723"/>
                  </a:lnTo>
                  <a:lnTo>
                    <a:pt x="111825" y="2294286"/>
                  </a:lnTo>
                  <a:lnTo>
                    <a:pt x="153839" y="2309303"/>
                  </a:lnTo>
                  <a:lnTo>
                    <a:pt x="199605" y="2314575"/>
                  </a:lnTo>
                  <a:lnTo>
                    <a:pt x="1701406" y="2314575"/>
                  </a:lnTo>
                  <a:lnTo>
                    <a:pt x="1747177" y="2309303"/>
                  </a:lnTo>
                  <a:lnTo>
                    <a:pt x="1789192" y="2294286"/>
                  </a:lnTo>
                  <a:lnTo>
                    <a:pt x="1826253" y="2270723"/>
                  </a:lnTo>
                  <a:lnTo>
                    <a:pt x="1857163" y="2239811"/>
                  </a:lnTo>
                  <a:lnTo>
                    <a:pt x="1880725" y="2202749"/>
                  </a:lnTo>
                  <a:lnTo>
                    <a:pt x="1895740" y="2160735"/>
                  </a:lnTo>
                  <a:lnTo>
                    <a:pt x="1901012" y="2114967"/>
                  </a:lnTo>
                  <a:lnTo>
                    <a:pt x="1901012" y="0"/>
                  </a:lnTo>
                  <a:close/>
                </a:path>
              </a:pathLst>
            </a:custGeom>
            <a:solidFill>
              <a:srgbClr val="FFFFFF"/>
            </a:solidFill>
          </p:spPr>
          <p:txBody>
            <a:bodyPr wrap="square" lIns="0" tIns="0" rIns="0" bIns="0" rtlCol="0"/>
            <a:lstStyle/>
            <a:p>
              <a:endParaRPr/>
            </a:p>
          </p:txBody>
        </p:sp>
        <p:sp>
          <p:nvSpPr>
            <p:cNvPr id="30" name="object 30"/>
            <p:cNvSpPr/>
            <p:nvPr/>
          </p:nvSpPr>
          <p:spPr>
            <a:xfrm>
              <a:off x="7297614" y="3495706"/>
              <a:ext cx="1901189" cy="2314575"/>
            </a:xfrm>
            <a:custGeom>
              <a:avLst/>
              <a:gdLst/>
              <a:ahLst/>
              <a:cxnLst/>
              <a:rect l="l" t="t" r="r" b="b"/>
              <a:pathLst>
                <a:path w="1901190" h="2314575">
                  <a:moveTo>
                    <a:pt x="1701413" y="2314581"/>
                  </a:moveTo>
                  <a:lnTo>
                    <a:pt x="199610" y="2314581"/>
                  </a:lnTo>
                  <a:lnTo>
                    <a:pt x="153841" y="2309309"/>
                  </a:lnTo>
                  <a:lnTo>
                    <a:pt x="111827" y="2294293"/>
                  </a:lnTo>
                  <a:lnTo>
                    <a:pt x="74764" y="2270729"/>
                  </a:lnTo>
                  <a:lnTo>
                    <a:pt x="43852" y="2239818"/>
                  </a:lnTo>
                  <a:lnTo>
                    <a:pt x="20288" y="2202756"/>
                  </a:lnTo>
                  <a:lnTo>
                    <a:pt x="5271" y="2160742"/>
                  </a:lnTo>
                  <a:lnTo>
                    <a:pt x="0" y="2114974"/>
                  </a:lnTo>
                  <a:lnTo>
                    <a:pt x="0" y="0"/>
                  </a:lnTo>
                  <a:lnTo>
                    <a:pt x="1901021" y="0"/>
                  </a:lnTo>
                  <a:lnTo>
                    <a:pt x="1901021" y="2114974"/>
                  </a:lnTo>
                  <a:lnTo>
                    <a:pt x="1895749" y="2160742"/>
                  </a:lnTo>
                  <a:lnTo>
                    <a:pt x="1880732" y="2202756"/>
                  </a:lnTo>
                  <a:lnTo>
                    <a:pt x="1857169" y="2239818"/>
                  </a:lnTo>
                  <a:lnTo>
                    <a:pt x="1826257" y="2270729"/>
                  </a:lnTo>
                  <a:lnTo>
                    <a:pt x="1789196" y="2294293"/>
                  </a:lnTo>
                  <a:lnTo>
                    <a:pt x="1747182" y="2309309"/>
                  </a:lnTo>
                  <a:lnTo>
                    <a:pt x="1701413" y="2314581"/>
                  </a:lnTo>
                  <a:close/>
                </a:path>
              </a:pathLst>
            </a:custGeom>
            <a:ln w="12700">
              <a:solidFill>
                <a:srgbClr val="BC8642"/>
              </a:solidFill>
            </a:ln>
          </p:spPr>
          <p:txBody>
            <a:bodyPr wrap="square" lIns="0" tIns="0" rIns="0" bIns="0" rtlCol="0"/>
            <a:lstStyle/>
            <a:p>
              <a:endParaRPr/>
            </a:p>
          </p:txBody>
        </p:sp>
      </p:grpSp>
      <p:sp>
        <p:nvSpPr>
          <p:cNvPr id="31" name="object 31"/>
          <p:cNvSpPr txBox="1"/>
          <p:nvPr/>
        </p:nvSpPr>
        <p:spPr>
          <a:xfrm>
            <a:off x="7567726" y="3588003"/>
            <a:ext cx="1361440" cy="1516380"/>
          </a:xfrm>
          <a:prstGeom prst="rect">
            <a:avLst/>
          </a:prstGeom>
        </p:spPr>
        <p:txBody>
          <a:bodyPr vert="horz" wrap="square" lIns="0" tIns="59055" rIns="0" bIns="0" rtlCol="0">
            <a:spAutoFit/>
          </a:bodyPr>
          <a:lstStyle/>
          <a:p>
            <a:pPr marL="12700" marR="5080" indent="-635" algn="ctr">
              <a:lnSpc>
                <a:spcPct val="86100"/>
              </a:lnSpc>
              <a:spcBef>
                <a:spcPts val="465"/>
              </a:spcBef>
            </a:pPr>
            <a:r>
              <a:rPr sz="2200" dirty="0">
                <a:latin typeface="Arial MT"/>
                <a:cs typeface="Arial MT"/>
              </a:rPr>
              <a:t>Make </a:t>
            </a:r>
            <a:r>
              <a:rPr sz="2200" spc="5" dirty="0">
                <a:latin typeface="Arial MT"/>
                <a:cs typeface="Arial MT"/>
              </a:rPr>
              <a:t> </a:t>
            </a:r>
            <a:r>
              <a:rPr sz="2200" spc="-5" dirty="0">
                <a:latin typeface="Arial MT"/>
                <a:cs typeface="Arial MT"/>
              </a:rPr>
              <a:t>horizontal </a:t>
            </a:r>
            <a:r>
              <a:rPr sz="2200" dirty="0">
                <a:latin typeface="Arial MT"/>
                <a:cs typeface="Arial MT"/>
              </a:rPr>
              <a:t> </a:t>
            </a:r>
            <a:r>
              <a:rPr sz="2200" spc="-5" dirty="0">
                <a:latin typeface="Arial MT"/>
                <a:cs typeface="Arial MT"/>
              </a:rPr>
              <a:t>incision </a:t>
            </a:r>
            <a:r>
              <a:rPr sz="2200" dirty="0">
                <a:latin typeface="Arial MT"/>
                <a:cs typeface="Arial MT"/>
              </a:rPr>
              <a:t> </a:t>
            </a:r>
            <a:r>
              <a:rPr sz="2200" spc="-5" dirty="0">
                <a:latin typeface="Arial MT"/>
                <a:cs typeface="Arial MT"/>
              </a:rPr>
              <a:t>through </a:t>
            </a:r>
            <a:r>
              <a:rPr sz="2200" dirty="0">
                <a:latin typeface="Arial MT"/>
                <a:cs typeface="Arial MT"/>
              </a:rPr>
              <a:t> membra</a:t>
            </a:r>
            <a:r>
              <a:rPr sz="2200" spc="-5" dirty="0">
                <a:latin typeface="Arial MT"/>
                <a:cs typeface="Arial MT"/>
              </a:rPr>
              <a:t>n</a:t>
            </a:r>
            <a:r>
              <a:rPr sz="2200" dirty="0">
                <a:latin typeface="Arial MT"/>
                <a:cs typeface="Arial MT"/>
              </a:rPr>
              <a:t>e</a:t>
            </a:r>
            <a:endParaRPr sz="2200">
              <a:latin typeface="Arial MT"/>
              <a:cs typeface="Arial MT"/>
            </a:endParaRPr>
          </a:p>
        </p:txBody>
      </p:sp>
      <p:grpSp>
        <p:nvGrpSpPr>
          <p:cNvPr id="32" name="object 32"/>
          <p:cNvGrpSpPr/>
          <p:nvPr/>
        </p:nvGrpSpPr>
        <p:grpSpPr>
          <a:xfrm>
            <a:off x="9382391" y="1848116"/>
            <a:ext cx="1913889" cy="3968750"/>
            <a:chOff x="9382391" y="1848116"/>
            <a:chExt cx="1913889" cy="3968750"/>
          </a:xfrm>
        </p:grpSpPr>
        <p:pic>
          <p:nvPicPr>
            <p:cNvPr id="33" name="object 33"/>
            <p:cNvPicPr/>
            <p:nvPr/>
          </p:nvPicPr>
          <p:blipFill>
            <a:blip r:embed="rId9" cstate="print"/>
            <a:stretch>
              <a:fillRect/>
            </a:stretch>
          </p:blipFill>
          <p:spPr>
            <a:xfrm>
              <a:off x="9388741" y="1854466"/>
              <a:ext cx="1901024" cy="1388744"/>
            </a:xfrm>
            <a:prstGeom prst="rect">
              <a:avLst/>
            </a:prstGeom>
          </p:spPr>
        </p:pic>
        <p:sp>
          <p:nvSpPr>
            <p:cNvPr id="34" name="object 34"/>
            <p:cNvSpPr/>
            <p:nvPr/>
          </p:nvSpPr>
          <p:spPr>
            <a:xfrm>
              <a:off x="9388741" y="1854466"/>
              <a:ext cx="1901189" cy="1388745"/>
            </a:xfrm>
            <a:custGeom>
              <a:avLst/>
              <a:gdLst/>
              <a:ahLst/>
              <a:cxnLst/>
              <a:rect l="l" t="t" r="r" b="b"/>
              <a:pathLst>
                <a:path w="1901190" h="1388745">
                  <a:moveTo>
                    <a:pt x="0" y="138874"/>
                  </a:moveTo>
                  <a:lnTo>
                    <a:pt x="7079" y="94979"/>
                  </a:lnTo>
                  <a:lnTo>
                    <a:pt x="26794" y="56856"/>
                  </a:lnTo>
                  <a:lnTo>
                    <a:pt x="56856" y="26794"/>
                  </a:lnTo>
                  <a:lnTo>
                    <a:pt x="94979" y="7079"/>
                  </a:lnTo>
                  <a:lnTo>
                    <a:pt x="138874" y="0"/>
                  </a:lnTo>
                  <a:lnTo>
                    <a:pt x="1762151" y="0"/>
                  </a:lnTo>
                  <a:lnTo>
                    <a:pt x="1806042" y="7079"/>
                  </a:lnTo>
                  <a:lnTo>
                    <a:pt x="1844163" y="26794"/>
                  </a:lnTo>
                  <a:lnTo>
                    <a:pt x="1874225" y="56856"/>
                  </a:lnTo>
                  <a:lnTo>
                    <a:pt x="1893940" y="94979"/>
                  </a:lnTo>
                  <a:lnTo>
                    <a:pt x="1901021" y="138874"/>
                  </a:lnTo>
                  <a:lnTo>
                    <a:pt x="1901021" y="1249870"/>
                  </a:lnTo>
                  <a:lnTo>
                    <a:pt x="1893940" y="1293766"/>
                  </a:lnTo>
                  <a:lnTo>
                    <a:pt x="1874225" y="1331887"/>
                  </a:lnTo>
                  <a:lnTo>
                    <a:pt x="1844163" y="1361948"/>
                  </a:lnTo>
                  <a:lnTo>
                    <a:pt x="1806042" y="1381661"/>
                  </a:lnTo>
                  <a:lnTo>
                    <a:pt x="1762151" y="1388740"/>
                  </a:lnTo>
                  <a:lnTo>
                    <a:pt x="138874" y="1388740"/>
                  </a:lnTo>
                  <a:lnTo>
                    <a:pt x="94979" y="1381661"/>
                  </a:lnTo>
                  <a:lnTo>
                    <a:pt x="56856" y="1361948"/>
                  </a:lnTo>
                  <a:lnTo>
                    <a:pt x="26794" y="1331887"/>
                  </a:lnTo>
                  <a:lnTo>
                    <a:pt x="7079" y="1293766"/>
                  </a:lnTo>
                  <a:lnTo>
                    <a:pt x="0" y="1249870"/>
                  </a:lnTo>
                  <a:lnTo>
                    <a:pt x="0" y="138874"/>
                  </a:lnTo>
                  <a:close/>
                </a:path>
              </a:pathLst>
            </a:custGeom>
            <a:ln w="12700">
              <a:solidFill>
                <a:srgbClr val="BC8642"/>
              </a:solidFill>
            </a:ln>
          </p:spPr>
          <p:txBody>
            <a:bodyPr wrap="square" lIns="0" tIns="0" rIns="0" bIns="0" rtlCol="0"/>
            <a:lstStyle/>
            <a:p>
              <a:endParaRPr/>
            </a:p>
          </p:txBody>
        </p:sp>
        <p:sp>
          <p:nvSpPr>
            <p:cNvPr id="35" name="object 35"/>
            <p:cNvSpPr/>
            <p:nvPr/>
          </p:nvSpPr>
          <p:spPr>
            <a:xfrm>
              <a:off x="9388741" y="3495712"/>
              <a:ext cx="1901189" cy="2314575"/>
            </a:xfrm>
            <a:custGeom>
              <a:avLst/>
              <a:gdLst/>
              <a:ahLst/>
              <a:cxnLst/>
              <a:rect l="l" t="t" r="r" b="b"/>
              <a:pathLst>
                <a:path w="1901190" h="2314575">
                  <a:moveTo>
                    <a:pt x="1901024" y="0"/>
                  </a:moveTo>
                  <a:lnTo>
                    <a:pt x="0" y="0"/>
                  </a:lnTo>
                  <a:lnTo>
                    <a:pt x="0" y="2114967"/>
                  </a:lnTo>
                  <a:lnTo>
                    <a:pt x="5271" y="2160735"/>
                  </a:lnTo>
                  <a:lnTo>
                    <a:pt x="20288" y="2202749"/>
                  </a:lnTo>
                  <a:lnTo>
                    <a:pt x="43852" y="2239811"/>
                  </a:lnTo>
                  <a:lnTo>
                    <a:pt x="74763" y="2270723"/>
                  </a:lnTo>
                  <a:lnTo>
                    <a:pt x="111825" y="2294286"/>
                  </a:lnTo>
                  <a:lnTo>
                    <a:pt x="153839" y="2309303"/>
                  </a:lnTo>
                  <a:lnTo>
                    <a:pt x="199605" y="2314575"/>
                  </a:lnTo>
                  <a:lnTo>
                    <a:pt x="1701419" y="2314575"/>
                  </a:lnTo>
                  <a:lnTo>
                    <a:pt x="1747185" y="2309303"/>
                  </a:lnTo>
                  <a:lnTo>
                    <a:pt x="1789199" y="2294286"/>
                  </a:lnTo>
                  <a:lnTo>
                    <a:pt x="1826260" y="2270723"/>
                  </a:lnTo>
                  <a:lnTo>
                    <a:pt x="1857172" y="2239811"/>
                  </a:lnTo>
                  <a:lnTo>
                    <a:pt x="1880736" y="2202749"/>
                  </a:lnTo>
                  <a:lnTo>
                    <a:pt x="1895752" y="2160735"/>
                  </a:lnTo>
                  <a:lnTo>
                    <a:pt x="1901024" y="2114967"/>
                  </a:lnTo>
                  <a:lnTo>
                    <a:pt x="1901024" y="0"/>
                  </a:lnTo>
                  <a:close/>
                </a:path>
              </a:pathLst>
            </a:custGeom>
            <a:solidFill>
              <a:srgbClr val="FFFFFF"/>
            </a:solidFill>
          </p:spPr>
          <p:txBody>
            <a:bodyPr wrap="square" lIns="0" tIns="0" rIns="0" bIns="0" rtlCol="0"/>
            <a:lstStyle/>
            <a:p>
              <a:endParaRPr/>
            </a:p>
          </p:txBody>
        </p:sp>
        <p:sp>
          <p:nvSpPr>
            <p:cNvPr id="36" name="object 36"/>
            <p:cNvSpPr/>
            <p:nvPr/>
          </p:nvSpPr>
          <p:spPr>
            <a:xfrm>
              <a:off x="9388745" y="3495706"/>
              <a:ext cx="1901189" cy="2314575"/>
            </a:xfrm>
            <a:custGeom>
              <a:avLst/>
              <a:gdLst/>
              <a:ahLst/>
              <a:cxnLst/>
              <a:rect l="l" t="t" r="r" b="b"/>
              <a:pathLst>
                <a:path w="1901190" h="2314575">
                  <a:moveTo>
                    <a:pt x="1701413" y="2314581"/>
                  </a:moveTo>
                  <a:lnTo>
                    <a:pt x="199610" y="2314581"/>
                  </a:lnTo>
                  <a:lnTo>
                    <a:pt x="153841" y="2309309"/>
                  </a:lnTo>
                  <a:lnTo>
                    <a:pt x="111827" y="2294293"/>
                  </a:lnTo>
                  <a:lnTo>
                    <a:pt x="74764" y="2270729"/>
                  </a:lnTo>
                  <a:lnTo>
                    <a:pt x="43852" y="2239818"/>
                  </a:lnTo>
                  <a:lnTo>
                    <a:pt x="20288" y="2202756"/>
                  </a:lnTo>
                  <a:lnTo>
                    <a:pt x="5271" y="2160742"/>
                  </a:lnTo>
                  <a:lnTo>
                    <a:pt x="0" y="2114974"/>
                  </a:lnTo>
                  <a:lnTo>
                    <a:pt x="0" y="0"/>
                  </a:lnTo>
                  <a:lnTo>
                    <a:pt x="1901021" y="0"/>
                  </a:lnTo>
                  <a:lnTo>
                    <a:pt x="1901021" y="2114974"/>
                  </a:lnTo>
                  <a:lnTo>
                    <a:pt x="1895749" y="2160742"/>
                  </a:lnTo>
                  <a:lnTo>
                    <a:pt x="1880732" y="2202756"/>
                  </a:lnTo>
                  <a:lnTo>
                    <a:pt x="1857169" y="2239818"/>
                  </a:lnTo>
                  <a:lnTo>
                    <a:pt x="1826257" y="2270729"/>
                  </a:lnTo>
                  <a:lnTo>
                    <a:pt x="1789196" y="2294293"/>
                  </a:lnTo>
                  <a:lnTo>
                    <a:pt x="1747182" y="2309309"/>
                  </a:lnTo>
                  <a:lnTo>
                    <a:pt x="1701413" y="2314581"/>
                  </a:lnTo>
                  <a:close/>
                </a:path>
              </a:pathLst>
            </a:custGeom>
            <a:ln w="12700">
              <a:solidFill>
                <a:srgbClr val="BC8642"/>
              </a:solidFill>
            </a:ln>
          </p:spPr>
          <p:txBody>
            <a:bodyPr wrap="square" lIns="0" tIns="0" rIns="0" bIns="0" rtlCol="0"/>
            <a:lstStyle/>
            <a:p>
              <a:endParaRPr/>
            </a:p>
          </p:txBody>
        </p:sp>
      </p:grpSp>
      <p:sp>
        <p:nvSpPr>
          <p:cNvPr id="37" name="object 37"/>
          <p:cNvSpPr txBox="1"/>
          <p:nvPr/>
        </p:nvSpPr>
        <p:spPr>
          <a:xfrm>
            <a:off x="9549942" y="3588003"/>
            <a:ext cx="1578610" cy="1808480"/>
          </a:xfrm>
          <a:prstGeom prst="rect">
            <a:avLst/>
          </a:prstGeom>
        </p:spPr>
        <p:txBody>
          <a:bodyPr vert="horz" wrap="square" lIns="0" tIns="58419" rIns="0" bIns="0" rtlCol="0">
            <a:spAutoFit/>
          </a:bodyPr>
          <a:lstStyle/>
          <a:p>
            <a:pPr marL="12700" marR="5080" algn="ctr">
              <a:lnSpc>
                <a:spcPct val="86400"/>
              </a:lnSpc>
              <a:spcBef>
                <a:spcPts val="459"/>
              </a:spcBef>
            </a:pPr>
            <a:r>
              <a:rPr sz="2200" spc="-5" dirty="0">
                <a:latin typeface="Arial MT"/>
                <a:cs typeface="Arial MT"/>
              </a:rPr>
              <a:t>Hook </a:t>
            </a:r>
            <a:r>
              <a:rPr sz="2200" dirty="0">
                <a:latin typeface="Arial MT"/>
                <a:cs typeface="Arial MT"/>
              </a:rPr>
              <a:t> </a:t>
            </a:r>
            <a:r>
              <a:rPr sz="2200" spc="-5" dirty="0">
                <a:latin typeface="Arial MT"/>
                <a:cs typeface="Arial MT"/>
              </a:rPr>
              <a:t>cartilage </a:t>
            </a:r>
            <a:r>
              <a:rPr sz="2200" dirty="0">
                <a:latin typeface="Arial MT"/>
                <a:cs typeface="Arial MT"/>
              </a:rPr>
              <a:t> </a:t>
            </a:r>
            <a:r>
              <a:rPr sz="2200" spc="-5" dirty="0">
                <a:latin typeface="Arial MT"/>
                <a:cs typeface="Arial MT"/>
              </a:rPr>
              <a:t>and lift </a:t>
            </a:r>
            <a:r>
              <a:rPr sz="2200" dirty="0">
                <a:latin typeface="Arial MT"/>
                <a:cs typeface="Arial MT"/>
              </a:rPr>
              <a:t>to </a:t>
            </a:r>
            <a:r>
              <a:rPr sz="2200" spc="5" dirty="0">
                <a:latin typeface="Arial MT"/>
                <a:cs typeface="Arial MT"/>
              </a:rPr>
              <a:t> </a:t>
            </a:r>
            <a:r>
              <a:rPr sz="2200" spc="-5" dirty="0">
                <a:latin typeface="Arial MT"/>
                <a:cs typeface="Arial MT"/>
              </a:rPr>
              <a:t>stabilize</a:t>
            </a:r>
            <a:r>
              <a:rPr sz="2200" spc="-70" dirty="0">
                <a:latin typeface="Arial MT"/>
                <a:cs typeface="Arial MT"/>
              </a:rPr>
              <a:t> </a:t>
            </a:r>
            <a:r>
              <a:rPr sz="2200" spc="-5" dirty="0">
                <a:latin typeface="Arial MT"/>
                <a:cs typeface="Arial MT"/>
              </a:rPr>
              <a:t>and </a:t>
            </a:r>
            <a:r>
              <a:rPr sz="2200" spc="-595" dirty="0">
                <a:latin typeface="Arial MT"/>
                <a:cs typeface="Arial MT"/>
              </a:rPr>
              <a:t> </a:t>
            </a:r>
            <a:r>
              <a:rPr sz="2200" spc="-5" dirty="0">
                <a:latin typeface="Arial MT"/>
                <a:cs typeface="Arial MT"/>
              </a:rPr>
              <a:t>maintain the </a:t>
            </a:r>
            <a:r>
              <a:rPr sz="2200" spc="-600" dirty="0">
                <a:latin typeface="Arial MT"/>
                <a:cs typeface="Arial MT"/>
              </a:rPr>
              <a:t> </a:t>
            </a:r>
            <a:r>
              <a:rPr sz="2200" spc="-5" dirty="0">
                <a:latin typeface="Arial MT"/>
                <a:cs typeface="Arial MT"/>
              </a:rPr>
              <a:t>opening</a:t>
            </a:r>
            <a:endParaRPr sz="2200">
              <a:latin typeface="Arial MT"/>
              <a:cs typeface="Arial MT"/>
            </a:endParaRPr>
          </a:p>
        </p:txBody>
      </p:sp>
      <p:sp>
        <p:nvSpPr>
          <p:cNvPr id="38" name="object 38"/>
          <p:cNvSpPr txBox="1"/>
          <p:nvPr/>
        </p:nvSpPr>
        <p:spPr>
          <a:xfrm>
            <a:off x="5626353" y="5992638"/>
            <a:ext cx="341630"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FFFFFF"/>
                </a:solidFill>
                <a:latin typeface="Arial Black"/>
                <a:cs typeface="Arial Black"/>
              </a:rPr>
              <a:t>A</a:t>
            </a:r>
            <a:endParaRPr sz="3200">
              <a:latin typeface="Arial Black"/>
              <a:cs typeface="Arial Black"/>
            </a:endParaRPr>
          </a:p>
        </p:txBody>
      </p:sp>
      <p:sp>
        <p:nvSpPr>
          <p:cNvPr id="39" name="object 39"/>
          <p:cNvSpPr txBox="1"/>
          <p:nvPr/>
        </p:nvSpPr>
        <p:spPr>
          <a:xfrm>
            <a:off x="6234303" y="5998735"/>
            <a:ext cx="1238885"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40" name="object 40"/>
          <p:cNvSpPr txBox="1"/>
          <p:nvPr/>
        </p:nvSpPr>
        <p:spPr>
          <a:xfrm>
            <a:off x="4978996" y="6013975"/>
            <a:ext cx="409575"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2E3334"/>
                </a:solidFill>
                <a:latin typeface="Arial Black"/>
                <a:cs typeface="Arial Black"/>
              </a:rPr>
              <a:t>M</a:t>
            </a:r>
            <a:endParaRPr sz="3200">
              <a:latin typeface="Arial Black"/>
              <a:cs typeface="Arial Black"/>
            </a:endParaRPr>
          </a:p>
        </p:txBody>
      </p:sp>
      <p:sp>
        <p:nvSpPr>
          <p:cNvPr id="41" name="object 4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42" name="object 42"/>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27</a:t>
            </a:fld>
            <a:endParaRPr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069" y="255193"/>
            <a:ext cx="1173007" cy="656424"/>
          </a:xfrm>
          <a:prstGeom prst="rect">
            <a:avLst/>
          </a:prstGeom>
        </p:spPr>
      </p:pic>
      <p:sp>
        <p:nvSpPr>
          <p:cNvPr id="4" name="object 4"/>
          <p:cNvSpPr txBox="1">
            <a:spLocks noGrp="1"/>
          </p:cNvSpPr>
          <p:nvPr>
            <p:ph type="title"/>
          </p:nvPr>
        </p:nvSpPr>
        <p:spPr>
          <a:xfrm>
            <a:off x="2933700" y="804164"/>
            <a:ext cx="6325870" cy="1071245"/>
          </a:xfrm>
          <a:prstGeom prst="rect">
            <a:avLst/>
          </a:prstGeom>
        </p:spPr>
        <p:txBody>
          <a:bodyPr vert="horz" wrap="square" lIns="0" tIns="72390" rIns="0" bIns="0" rtlCol="0">
            <a:spAutoFit/>
          </a:bodyPr>
          <a:lstStyle/>
          <a:p>
            <a:pPr marL="346710" marR="5080" indent="-334645">
              <a:lnSpc>
                <a:spcPts val="3910"/>
              </a:lnSpc>
              <a:spcBef>
                <a:spcPts val="570"/>
              </a:spcBef>
            </a:pPr>
            <a:r>
              <a:rPr dirty="0">
                <a:solidFill>
                  <a:srgbClr val="BC8642"/>
                </a:solidFill>
              </a:rPr>
              <a:t>LIDOCAINE</a:t>
            </a:r>
            <a:r>
              <a:rPr spc="-30" dirty="0">
                <a:solidFill>
                  <a:srgbClr val="BC8642"/>
                </a:solidFill>
              </a:rPr>
              <a:t> </a:t>
            </a:r>
            <a:r>
              <a:rPr spc="-5" dirty="0"/>
              <a:t>USAGE</a:t>
            </a:r>
            <a:r>
              <a:rPr spc="-25" dirty="0"/>
              <a:t> </a:t>
            </a:r>
            <a:r>
              <a:rPr dirty="0"/>
              <a:t>IN</a:t>
            </a:r>
            <a:r>
              <a:rPr spc="-20" dirty="0"/>
              <a:t> </a:t>
            </a:r>
            <a:r>
              <a:rPr spc="-5" dirty="0"/>
              <a:t>FIELD </a:t>
            </a:r>
            <a:r>
              <a:rPr spc="-985" dirty="0"/>
              <a:t> </a:t>
            </a:r>
            <a:r>
              <a:rPr spc="-5" dirty="0"/>
              <a:t>CRICOTHYROIDOTOMIES</a:t>
            </a:r>
          </a:p>
        </p:txBody>
      </p:sp>
      <p:sp>
        <p:nvSpPr>
          <p:cNvPr id="5" name="object 5"/>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6" name="object 6"/>
          <p:cNvSpPr txBox="1"/>
          <p:nvPr/>
        </p:nvSpPr>
        <p:spPr>
          <a:xfrm>
            <a:off x="3300907" y="2175764"/>
            <a:ext cx="3704590" cy="1863725"/>
          </a:xfrm>
          <a:prstGeom prst="rect">
            <a:avLst/>
          </a:prstGeom>
        </p:spPr>
        <p:txBody>
          <a:bodyPr vert="horz" wrap="square" lIns="0" tIns="9525" rIns="0" bIns="0" rtlCol="0">
            <a:spAutoFit/>
          </a:bodyPr>
          <a:lstStyle/>
          <a:p>
            <a:pPr marL="12700" marR="295910">
              <a:lnSpc>
                <a:spcPct val="100800"/>
              </a:lnSpc>
              <a:spcBef>
                <a:spcPts val="75"/>
              </a:spcBef>
            </a:pPr>
            <a:r>
              <a:rPr sz="2400" dirty="0">
                <a:latin typeface="Arial MT"/>
                <a:cs typeface="Arial MT"/>
              </a:rPr>
              <a:t>Consider</a:t>
            </a:r>
            <a:r>
              <a:rPr sz="2400" spc="665" dirty="0">
                <a:latin typeface="Arial MT"/>
                <a:cs typeface="Arial MT"/>
              </a:rPr>
              <a:t> </a:t>
            </a:r>
            <a:r>
              <a:rPr sz="2400" b="1" dirty="0">
                <a:solidFill>
                  <a:srgbClr val="BC8642"/>
                </a:solidFill>
                <a:latin typeface="Arial"/>
                <a:cs typeface="Arial"/>
              </a:rPr>
              <a:t>LIDOCAINE </a:t>
            </a:r>
            <a:r>
              <a:rPr sz="2400" b="1" spc="5" dirty="0">
                <a:solidFill>
                  <a:srgbClr val="BC8642"/>
                </a:solidFill>
                <a:latin typeface="Arial"/>
                <a:cs typeface="Arial"/>
              </a:rPr>
              <a:t> </a:t>
            </a:r>
            <a:r>
              <a:rPr sz="2400" spc="-5" dirty="0">
                <a:latin typeface="Arial MT"/>
                <a:cs typeface="Arial MT"/>
              </a:rPr>
              <a:t>for </a:t>
            </a:r>
            <a:r>
              <a:rPr sz="2400" b="1" spc="-5" dirty="0">
                <a:latin typeface="Arial"/>
                <a:cs typeface="Arial"/>
              </a:rPr>
              <a:t>conscious </a:t>
            </a:r>
            <a:r>
              <a:rPr sz="2400" dirty="0">
                <a:latin typeface="Arial MT"/>
                <a:cs typeface="Arial MT"/>
              </a:rPr>
              <a:t>or </a:t>
            </a:r>
            <a:r>
              <a:rPr sz="2400" b="1" spc="-5" dirty="0">
                <a:latin typeface="Arial"/>
                <a:cs typeface="Arial"/>
              </a:rPr>
              <a:t>semi- </a:t>
            </a:r>
            <a:r>
              <a:rPr sz="2400" b="1" dirty="0">
                <a:latin typeface="Arial"/>
                <a:cs typeface="Arial"/>
              </a:rPr>
              <a:t> </a:t>
            </a:r>
            <a:r>
              <a:rPr sz="2400" b="1" spc="-5" dirty="0">
                <a:latin typeface="Arial"/>
                <a:cs typeface="Arial"/>
              </a:rPr>
              <a:t>conscious</a:t>
            </a:r>
            <a:r>
              <a:rPr sz="2400" b="1" spc="-15" dirty="0">
                <a:latin typeface="Arial"/>
                <a:cs typeface="Arial"/>
              </a:rPr>
              <a:t> </a:t>
            </a:r>
            <a:r>
              <a:rPr sz="2400" spc="-5" dirty="0">
                <a:latin typeface="Arial MT"/>
                <a:cs typeface="Arial MT"/>
              </a:rPr>
              <a:t>casualties,</a:t>
            </a:r>
            <a:r>
              <a:rPr sz="2400" spc="-25" dirty="0">
                <a:latin typeface="Arial MT"/>
                <a:cs typeface="Arial MT"/>
              </a:rPr>
              <a:t> </a:t>
            </a:r>
            <a:r>
              <a:rPr sz="2400" dirty="0">
                <a:latin typeface="Arial MT"/>
                <a:cs typeface="Arial MT"/>
              </a:rPr>
              <a:t>or</a:t>
            </a:r>
            <a:endParaRPr sz="2400">
              <a:latin typeface="Arial MT"/>
              <a:cs typeface="Arial MT"/>
            </a:endParaRPr>
          </a:p>
          <a:p>
            <a:pPr marL="12700" marR="5080">
              <a:lnSpc>
                <a:spcPct val="100000"/>
              </a:lnSpc>
              <a:spcBef>
                <a:spcPts val="25"/>
              </a:spcBef>
            </a:pPr>
            <a:r>
              <a:rPr sz="2400" spc="-5" dirty="0">
                <a:latin typeface="Arial MT"/>
                <a:cs typeface="Arial MT"/>
              </a:rPr>
              <a:t>casualties with </a:t>
            </a:r>
            <a:r>
              <a:rPr sz="2400" dirty="0">
                <a:latin typeface="Arial MT"/>
                <a:cs typeface="Arial MT"/>
              </a:rPr>
              <a:t>a </a:t>
            </a:r>
            <a:r>
              <a:rPr sz="2400" b="1" spc="-5" dirty="0">
                <a:latin typeface="Arial"/>
                <a:cs typeface="Arial"/>
              </a:rPr>
              <a:t>response </a:t>
            </a:r>
            <a:r>
              <a:rPr sz="2400" b="1" spc="-655" dirty="0">
                <a:latin typeface="Arial"/>
                <a:cs typeface="Arial"/>
              </a:rPr>
              <a:t> </a:t>
            </a:r>
            <a:r>
              <a:rPr sz="2400" b="1" dirty="0">
                <a:latin typeface="Arial"/>
                <a:cs typeface="Arial"/>
              </a:rPr>
              <a:t>to</a:t>
            </a:r>
            <a:r>
              <a:rPr sz="2400" b="1" spc="-15" dirty="0">
                <a:latin typeface="Arial"/>
                <a:cs typeface="Arial"/>
              </a:rPr>
              <a:t> </a:t>
            </a:r>
            <a:r>
              <a:rPr sz="2400" b="1" spc="-5" dirty="0">
                <a:latin typeface="Arial"/>
                <a:cs typeface="Arial"/>
              </a:rPr>
              <a:t>painful</a:t>
            </a:r>
            <a:r>
              <a:rPr sz="2400" b="1" spc="-15" dirty="0">
                <a:latin typeface="Arial"/>
                <a:cs typeface="Arial"/>
              </a:rPr>
              <a:t> </a:t>
            </a:r>
            <a:r>
              <a:rPr sz="2400" b="1" spc="-5" dirty="0">
                <a:latin typeface="Arial"/>
                <a:cs typeface="Arial"/>
              </a:rPr>
              <a:t>stimuli</a:t>
            </a:r>
            <a:endParaRPr sz="2400">
              <a:latin typeface="Arial"/>
              <a:cs typeface="Arial"/>
            </a:endParaRPr>
          </a:p>
        </p:txBody>
      </p:sp>
      <p:sp>
        <p:nvSpPr>
          <p:cNvPr id="7" name="object 7"/>
          <p:cNvSpPr txBox="1"/>
          <p:nvPr/>
        </p:nvSpPr>
        <p:spPr>
          <a:xfrm>
            <a:off x="7547749" y="2131059"/>
            <a:ext cx="3931285" cy="2189480"/>
          </a:xfrm>
          <a:prstGeom prst="rect">
            <a:avLst/>
          </a:prstGeom>
        </p:spPr>
        <p:txBody>
          <a:bodyPr vert="horz" wrap="square" lIns="0" tIns="3175" rIns="0" bIns="0" rtlCol="0">
            <a:spAutoFit/>
          </a:bodyPr>
          <a:lstStyle/>
          <a:p>
            <a:pPr marL="12700" marR="211454">
              <a:lnSpc>
                <a:spcPct val="102699"/>
              </a:lnSpc>
              <a:spcBef>
                <a:spcPts val="25"/>
              </a:spcBef>
            </a:pPr>
            <a:r>
              <a:rPr sz="2200" spc="-5" dirty="0">
                <a:latin typeface="Arial MT"/>
                <a:cs typeface="Arial MT"/>
              </a:rPr>
              <a:t>Use lidocaine </a:t>
            </a:r>
            <a:r>
              <a:rPr sz="2200" b="1" dirty="0">
                <a:solidFill>
                  <a:srgbClr val="BC8642"/>
                </a:solidFill>
                <a:latin typeface="Arial"/>
                <a:cs typeface="Arial"/>
              </a:rPr>
              <a:t>after </a:t>
            </a:r>
            <a:r>
              <a:rPr sz="2200" spc="-5" dirty="0">
                <a:solidFill>
                  <a:srgbClr val="BC8642"/>
                </a:solidFill>
                <a:latin typeface="Arial MT"/>
                <a:cs typeface="Arial MT"/>
              </a:rPr>
              <a:t>identifying </a:t>
            </a:r>
            <a:r>
              <a:rPr sz="2200" spc="-600" dirty="0">
                <a:solidFill>
                  <a:srgbClr val="BC8642"/>
                </a:solidFill>
                <a:latin typeface="Arial MT"/>
                <a:cs typeface="Arial MT"/>
              </a:rPr>
              <a:t> </a:t>
            </a:r>
            <a:r>
              <a:rPr sz="2200" spc="-5" dirty="0">
                <a:latin typeface="Arial MT"/>
                <a:cs typeface="Arial MT"/>
              </a:rPr>
              <a:t>anatomical</a:t>
            </a:r>
            <a:r>
              <a:rPr sz="2200" spc="-10" dirty="0">
                <a:latin typeface="Arial MT"/>
                <a:cs typeface="Arial MT"/>
              </a:rPr>
              <a:t> </a:t>
            </a:r>
            <a:r>
              <a:rPr sz="2200" b="1" spc="-5" dirty="0">
                <a:latin typeface="Arial"/>
                <a:cs typeface="Arial"/>
              </a:rPr>
              <a:t>landmarks</a:t>
            </a:r>
            <a:endParaRPr sz="2200">
              <a:latin typeface="Arial"/>
              <a:cs typeface="Arial"/>
            </a:endParaRPr>
          </a:p>
          <a:p>
            <a:pPr marL="12700" marR="5080">
              <a:lnSpc>
                <a:spcPct val="100499"/>
              </a:lnSpc>
              <a:spcBef>
                <a:spcPts val="1140"/>
              </a:spcBef>
            </a:pPr>
            <a:r>
              <a:rPr sz="2200" spc="-5" dirty="0">
                <a:latin typeface="Arial MT"/>
                <a:cs typeface="Arial MT"/>
              </a:rPr>
              <a:t>Anesthetize </a:t>
            </a:r>
            <a:r>
              <a:rPr sz="2200" dirty="0">
                <a:latin typeface="Arial MT"/>
                <a:cs typeface="Arial MT"/>
              </a:rPr>
              <a:t>subcutaneous </a:t>
            </a:r>
            <a:r>
              <a:rPr sz="2200" spc="5" dirty="0">
                <a:latin typeface="Arial MT"/>
                <a:cs typeface="Arial MT"/>
              </a:rPr>
              <a:t> </a:t>
            </a:r>
            <a:r>
              <a:rPr sz="2200" dirty="0">
                <a:latin typeface="Arial MT"/>
                <a:cs typeface="Arial MT"/>
              </a:rPr>
              <a:t>structures</a:t>
            </a:r>
            <a:r>
              <a:rPr sz="2200" spc="-40" dirty="0">
                <a:latin typeface="Arial MT"/>
                <a:cs typeface="Arial MT"/>
              </a:rPr>
              <a:t> </a:t>
            </a:r>
            <a:r>
              <a:rPr sz="2200" b="1" dirty="0">
                <a:latin typeface="Arial"/>
                <a:cs typeface="Arial"/>
              </a:rPr>
              <a:t>without</a:t>
            </a:r>
            <a:r>
              <a:rPr sz="2200" b="1" spc="-35" dirty="0">
                <a:latin typeface="Arial"/>
                <a:cs typeface="Arial"/>
              </a:rPr>
              <a:t> </a:t>
            </a:r>
            <a:r>
              <a:rPr sz="2200" b="1" dirty="0">
                <a:latin typeface="Arial"/>
                <a:cs typeface="Arial"/>
              </a:rPr>
              <a:t>penetrating </a:t>
            </a:r>
            <a:r>
              <a:rPr sz="2200" b="1" spc="-595" dirty="0">
                <a:latin typeface="Arial"/>
                <a:cs typeface="Arial"/>
              </a:rPr>
              <a:t> </a:t>
            </a:r>
            <a:r>
              <a:rPr sz="2200" dirty="0">
                <a:latin typeface="Arial MT"/>
                <a:cs typeface="Arial MT"/>
              </a:rPr>
              <a:t>the</a:t>
            </a:r>
            <a:r>
              <a:rPr sz="2200" spc="-5" dirty="0">
                <a:latin typeface="Arial MT"/>
                <a:cs typeface="Arial MT"/>
              </a:rPr>
              <a:t> cricothyroid </a:t>
            </a:r>
            <a:r>
              <a:rPr sz="2200" b="1" spc="-5" dirty="0">
                <a:latin typeface="Arial"/>
                <a:cs typeface="Arial"/>
              </a:rPr>
              <a:t>membrane</a:t>
            </a:r>
            <a:endParaRPr sz="2200">
              <a:latin typeface="Arial"/>
              <a:cs typeface="Arial"/>
            </a:endParaRPr>
          </a:p>
          <a:p>
            <a:pPr marL="12700">
              <a:lnSpc>
                <a:spcPts val="2590"/>
              </a:lnSpc>
            </a:pPr>
            <a:r>
              <a:rPr sz="2200" dirty="0">
                <a:latin typeface="Arial MT"/>
                <a:cs typeface="Arial MT"/>
              </a:rPr>
              <a:t>or</a:t>
            </a:r>
            <a:r>
              <a:rPr sz="2200" spc="-30" dirty="0">
                <a:latin typeface="Arial MT"/>
                <a:cs typeface="Arial MT"/>
              </a:rPr>
              <a:t> </a:t>
            </a:r>
            <a:r>
              <a:rPr sz="2200" b="1" spc="-5" dirty="0">
                <a:latin typeface="Arial"/>
                <a:cs typeface="Arial"/>
              </a:rPr>
              <a:t>trachea</a:t>
            </a:r>
            <a:endParaRPr sz="2200">
              <a:latin typeface="Arial"/>
              <a:cs typeface="Arial"/>
            </a:endParaRPr>
          </a:p>
        </p:txBody>
      </p:sp>
      <p:sp>
        <p:nvSpPr>
          <p:cNvPr id="8" name="object 8"/>
          <p:cNvSpPr/>
          <p:nvPr/>
        </p:nvSpPr>
        <p:spPr>
          <a:xfrm>
            <a:off x="499516" y="4828527"/>
            <a:ext cx="6671945" cy="936625"/>
          </a:xfrm>
          <a:custGeom>
            <a:avLst/>
            <a:gdLst/>
            <a:ahLst/>
            <a:cxnLst/>
            <a:rect l="l" t="t" r="r" b="b"/>
            <a:pathLst>
              <a:path w="6671945" h="936625">
                <a:moveTo>
                  <a:pt x="6610540" y="0"/>
                </a:moveTo>
                <a:lnTo>
                  <a:pt x="61267" y="0"/>
                </a:lnTo>
                <a:lnTo>
                  <a:pt x="37418" y="4813"/>
                </a:lnTo>
                <a:lnTo>
                  <a:pt x="17944" y="17940"/>
                </a:lnTo>
                <a:lnTo>
                  <a:pt x="4814" y="37413"/>
                </a:lnTo>
                <a:lnTo>
                  <a:pt x="0" y="61264"/>
                </a:lnTo>
                <a:lnTo>
                  <a:pt x="0" y="874798"/>
                </a:lnTo>
                <a:lnTo>
                  <a:pt x="4814" y="898646"/>
                </a:lnTo>
                <a:lnTo>
                  <a:pt x="17944" y="918121"/>
                </a:lnTo>
                <a:lnTo>
                  <a:pt x="37418" y="931251"/>
                </a:lnTo>
                <a:lnTo>
                  <a:pt x="61267" y="936066"/>
                </a:lnTo>
                <a:lnTo>
                  <a:pt x="6610540" y="936066"/>
                </a:lnTo>
                <a:lnTo>
                  <a:pt x="6634386" y="931251"/>
                </a:lnTo>
                <a:lnTo>
                  <a:pt x="6653860" y="918121"/>
                </a:lnTo>
                <a:lnTo>
                  <a:pt x="6666990" y="898646"/>
                </a:lnTo>
                <a:lnTo>
                  <a:pt x="6671805" y="874798"/>
                </a:lnTo>
                <a:lnTo>
                  <a:pt x="6671805" y="61264"/>
                </a:lnTo>
                <a:lnTo>
                  <a:pt x="6666990" y="37413"/>
                </a:lnTo>
                <a:lnTo>
                  <a:pt x="6653860" y="17940"/>
                </a:lnTo>
                <a:lnTo>
                  <a:pt x="6634386" y="4813"/>
                </a:lnTo>
                <a:lnTo>
                  <a:pt x="6610540" y="0"/>
                </a:lnTo>
                <a:close/>
              </a:path>
            </a:pathLst>
          </a:custGeom>
          <a:solidFill>
            <a:srgbClr val="FFF4D2"/>
          </a:solidFill>
        </p:spPr>
        <p:txBody>
          <a:bodyPr wrap="square" lIns="0" tIns="0" rIns="0" bIns="0" rtlCol="0"/>
          <a:lstStyle/>
          <a:p>
            <a:endParaRPr/>
          </a:p>
        </p:txBody>
      </p:sp>
      <p:sp>
        <p:nvSpPr>
          <p:cNvPr id="9" name="object 9"/>
          <p:cNvSpPr txBox="1"/>
          <p:nvPr/>
        </p:nvSpPr>
        <p:spPr>
          <a:xfrm>
            <a:off x="1489621" y="4995672"/>
            <a:ext cx="5486400" cy="541020"/>
          </a:xfrm>
          <a:prstGeom prst="rect">
            <a:avLst/>
          </a:prstGeom>
        </p:spPr>
        <p:txBody>
          <a:bodyPr vert="horz" wrap="square" lIns="0" tIns="22860" rIns="0" bIns="0" rtlCol="0">
            <a:spAutoFit/>
          </a:bodyPr>
          <a:lstStyle/>
          <a:p>
            <a:pPr marL="12700" marR="5080">
              <a:lnSpc>
                <a:spcPts val="2020"/>
              </a:lnSpc>
              <a:spcBef>
                <a:spcPts val="180"/>
              </a:spcBef>
            </a:pPr>
            <a:r>
              <a:rPr sz="1700" spc="-5" dirty="0">
                <a:latin typeface="Arial MT"/>
                <a:cs typeface="Arial MT"/>
              </a:rPr>
              <a:t>The</a:t>
            </a:r>
            <a:r>
              <a:rPr sz="1700" spc="10" dirty="0">
                <a:latin typeface="Arial MT"/>
                <a:cs typeface="Arial MT"/>
              </a:rPr>
              <a:t> </a:t>
            </a:r>
            <a:r>
              <a:rPr sz="1700" spc="-5" dirty="0">
                <a:latin typeface="Arial MT"/>
                <a:cs typeface="Arial MT"/>
              </a:rPr>
              <a:t>clinical</a:t>
            </a:r>
            <a:r>
              <a:rPr sz="1700" spc="10" dirty="0">
                <a:latin typeface="Arial MT"/>
                <a:cs typeface="Arial MT"/>
              </a:rPr>
              <a:t> </a:t>
            </a:r>
            <a:r>
              <a:rPr sz="1700" dirty="0">
                <a:latin typeface="Arial MT"/>
                <a:cs typeface="Arial MT"/>
              </a:rPr>
              <a:t>or</a:t>
            </a:r>
            <a:r>
              <a:rPr sz="1700" spc="5" dirty="0">
                <a:latin typeface="Arial MT"/>
                <a:cs typeface="Arial MT"/>
              </a:rPr>
              <a:t> </a:t>
            </a:r>
            <a:r>
              <a:rPr sz="1700" spc="-5" dirty="0">
                <a:latin typeface="Arial MT"/>
                <a:cs typeface="Arial MT"/>
              </a:rPr>
              <a:t>tactical</a:t>
            </a:r>
            <a:r>
              <a:rPr sz="1700" spc="10" dirty="0">
                <a:latin typeface="Arial MT"/>
                <a:cs typeface="Arial MT"/>
              </a:rPr>
              <a:t> </a:t>
            </a:r>
            <a:r>
              <a:rPr sz="1700" spc="-5" dirty="0">
                <a:latin typeface="Arial MT"/>
                <a:cs typeface="Arial MT"/>
              </a:rPr>
              <a:t>situation</a:t>
            </a:r>
            <a:r>
              <a:rPr sz="1700" spc="10" dirty="0">
                <a:latin typeface="Arial MT"/>
                <a:cs typeface="Arial MT"/>
              </a:rPr>
              <a:t> </a:t>
            </a:r>
            <a:r>
              <a:rPr sz="1700" spc="-5" dirty="0">
                <a:latin typeface="Arial MT"/>
                <a:cs typeface="Arial MT"/>
              </a:rPr>
              <a:t>may</a:t>
            </a:r>
            <a:r>
              <a:rPr sz="1700" spc="10" dirty="0">
                <a:latin typeface="Arial MT"/>
                <a:cs typeface="Arial MT"/>
              </a:rPr>
              <a:t> </a:t>
            </a:r>
            <a:r>
              <a:rPr sz="1700" dirty="0">
                <a:latin typeface="Arial MT"/>
                <a:cs typeface="Arial MT"/>
              </a:rPr>
              <a:t>be</a:t>
            </a:r>
            <a:r>
              <a:rPr sz="1700" spc="15" dirty="0">
                <a:latin typeface="Arial MT"/>
                <a:cs typeface="Arial MT"/>
              </a:rPr>
              <a:t> </a:t>
            </a:r>
            <a:r>
              <a:rPr sz="1700" dirty="0">
                <a:latin typeface="Arial MT"/>
                <a:cs typeface="Arial MT"/>
              </a:rPr>
              <a:t>a</a:t>
            </a:r>
            <a:r>
              <a:rPr sz="1700" spc="15" dirty="0">
                <a:latin typeface="Arial MT"/>
                <a:cs typeface="Arial MT"/>
              </a:rPr>
              <a:t> </a:t>
            </a:r>
            <a:r>
              <a:rPr sz="1700" spc="-5" dirty="0">
                <a:latin typeface="Arial MT"/>
                <a:cs typeface="Arial MT"/>
              </a:rPr>
              <a:t>contraindication </a:t>
            </a:r>
            <a:r>
              <a:rPr sz="1700" spc="-459" dirty="0">
                <a:latin typeface="Arial MT"/>
                <a:cs typeface="Arial MT"/>
              </a:rPr>
              <a:t> </a:t>
            </a:r>
            <a:r>
              <a:rPr sz="1700" dirty="0">
                <a:latin typeface="Arial MT"/>
                <a:cs typeface="Arial MT"/>
              </a:rPr>
              <a:t>to </a:t>
            </a:r>
            <a:r>
              <a:rPr sz="1700" spc="-5" dirty="0">
                <a:latin typeface="Arial MT"/>
                <a:cs typeface="Arial MT"/>
              </a:rPr>
              <a:t>lidocaine</a:t>
            </a:r>
            <a:r>
              <a:rPr sz="1700" spc="5" dirty="0">
                <a:latin typeface="Arial MT"/>
                <a:cs typeface="Arial MT"/>
              </a:rPr>
              <a:t> </a:t>
            </a:r>
            <a:r>
              <a:rPr sz="1700" dirty="0">
                <a:latin typeface="Arial MT"/>
                <a:cs typeface="Arial MT"/>
              </a:rPr>
              <a:t>usage</a:t>
            </a:r>
            <a:r>
              <a:rPr sz="1700" spc="5" dirty="0">
                <a:latin typeface="Arial MT"/>
                <a:cs typeface="Arial MT"/>
              </a:rPr>
              <a:t> </a:t>
            </a:r>
            <a:r>
              <a:rPr sz="1700" spc="-5" dirty="0">
                <a:latin typeface="Arial MT"/>
                <a:cs typeface="Arial MT"/>
              </a:rPr>
              <a:t>prior </a:t>
            </a:r>
            <a:r>
              <a:rPr sz="1700" dirty="0">
                <a:latin typeface="Arial MT"/>
                <a:cs typeface="Arial MT"/>
              </a:rPr>
              <a:t>to</a:t>
            </a:r>
            <a:r>
              <a:rPr sz="1700" spc="5" dirty="0">
                <a:latin typeface="Arial MT"/>
                <a:cs typeface="Arial MT"/>
              </a:rPr>
              <a:t> </a:t>
            </a:r>
            <a:r>
              <a:rPr sz="1700" spc="-5" dirty="0">
                <a:latin typeface="Arial MT"/>
                <a:cs typeface="Arial MT"/>
              </a:rPr>
              <a:t>placing</a:t>
            </a:r>
            <a:r>
              <a:rPr sz="1700" spc="5" dirty="0">
                <a:latin typeface="Arial MT"/>
                <a:cs typeface="Arial MT"/>
              </a:rPr>
              <a:t> </a:t>
            </a:r>
            <a:r>
              <a:rPr sz="1700" dirty="0">
                <a:latin typeface="Arial MT"/>
                <a:cs typeface="Arial MT"/>
              </a:rPr>
              <a:t>the</a:t>
            </a:r>
            <a:r>
              <a:rPr sz="1700" spc="5" dirty="0">
                <a:latin typeface="Arial MT"/>
                <a:cs typeface="Arial MT"/>
              </a:rPr>
              <a:t> </a:t>
            </a:r>
            <a:r>
              <a:rPr sz="1700" spc="-5" dirty="0">
                <a:latin typeface="Arial MT"/>
                <a:cs typeface="Arial MT"/>
              </a:rPr>
              <a:t>airway</a:t>
            </a:r>
            <a:endParaRPr sz="1700">
              <a:latin typeface="Arial MT"/>
              <a:cs typeface="Arial MT"/>
            </a:endParaRPr>
          </a:p>
        </p:txBody>
      </p:sp>
      <p:pic>
        <p:nvPicPr>
          <p:cNvPr id="10" name="object 10"/>
          <p:cNvPicPr/>
          <p:nvPr/>
        </p:nvPicPr>
        <p:blipFill>
          <a:blip r:embed="rId4" cstate="print"/>
          <a:stretch>
            <a:fillRect/>
          </a:stretch>
        </p:blipFill>
        <p:spPr>
          <a:xfrm>
            <a:off x="723331" y="4976812"/>
            <a:ext cx="584476" cy="508838"/>
          </a:xfrm>
          <a:prstGeom prst="rect">
            <a:avLst/>
          </a:prstGeom>
        </p:spPr>
      </p:pic>
      <p:pic>
        <p:nvPicPr>
          <p:cNvPr id="11" name="object 11"/>
          <p:cNvPicPr/>
          <p:nvPr/>
        </p:nvPicPr>
        <p:blipFill>
          <a:blip r:embed="rId5" cstate="print"/>
          <a:stretch>
            <a:fillRect/>
          </a:stretch>
        </p:blipFill>
        <p:spPr>
          <a:xfrm>
            <a:off x="499516" y="2051545"/>
            <a:ext cx="2562999" cy="2562987"/>
          </a:xfrm>
          <a:prstGeom prst="rect">
            <a:avLst/>
          </a:prstGeom>
        </p:spPr>
      </p:pic>
      <p:sp>
        <p:nvSpPr>
          <p:cNvPr id="12" name="object 12"/>
          <p:cNvSpPr/>
          <p:nvPr/>
        </p:nvSpPr>
        <p:spPr>
          <a:xfrm>
            <a:off x="7392213" y="2198458"/>
            <a:ext cx="0" cy="534035"/>
          </a:xfrm>
          <a:custGeom>
            <a:avLst/>
            <a:gdLst/>
            <a:ahLst/>
            <a:cxnLst/>
            <a:rect l="l" t="t" r="r" b="b"/>
            <a:pathLst>
              <a:path h="534035">
                <a:moveTo>
                  <a:pt x="0" y="0"/>
                </a:moveTo>
                <a:lnTo>
                  <a:pt x="1" y="533695"/>
                </a:lnTo>
              </a:path>
            </a:pathLst>
          </a:custGeom>
          <a:ln w="101600">
            <a:solidFill>
              <a:srgbClr val="CD9147"/>
            </a:solidFill>
          </a:ln>
        </p:spPr>
        <p:txBody>
          <a:bodyPr wrap="square" lIns="0" tIns="0" rIns="0" bIns="0" rtlCol="0"/>
          <a:lstStyle/>
          <a:p>
            <a:endParaRPr/>
          </a:p>
        </p:txBody>
      </p:sp>
      <p:grpSp>
        <p:nvGrpSpPr>
          <p:cNvPr id="13" name="object 13"/>
          <p:cNvGrpSpPr/>
          <p:nvPr/>
        </p:nvGrpSpPr>
        <p:grpSpPr>
          <a:xfrm>
            <a:off x="7326007" y="3013240"/>
            <a:ext cx="4392295" cy="2943225"/>
            <a:chOff x="7326007" y="3013240"/>
            <a:chExt cx="4392295" cy="2943225"/>
          </a:xfrm>
        </p:grpSpPr>
        <p:sp>
          <p:nvSpPr>
            <p:cNvPr id="14" name="object 14"/>
            <p:cNvSpPr/>
            <p:nvPr/>
          </p:nvSpPr>
          <p:spPr>
            <a:xfrm>
              <a:off x="7405116" y="3013240"/>
              <a:ext cx="0" cy="1275080"/>
            </a:xfrm>
            <a:custGeom>
              <a:avLst/>
              <a:gdLst/>
              <a:ahLst/>
              <a:cxnLst/>
              <a:rect l="l" t="t" r="r" b="b"/>
              <a:pathLst>
                <a:path h="1275079">
                  <a:moveTo>
                    <a:pt x="0" y="0"/>
                  </a:moveTo>
                  <a:lnTo>
                    <a:pt x="1" y="1274990"/>
                  </a:lnTo>
                </a:path>
              </a:pathLst>
            </a:custGeom>
            <a:ln w="101600">
              <a:solidFill>
                <a:srgbClr val="CD9147"/>
              </a:solidFill>
            </a:ln>
          </p:spPr>
          <p:txBody>
            <a:bodyPr wrap="square" lIns="0" tIns="0" rIns="0" bIns="0" rtlCol="0"/>
            <a:lstStyle/>
            <a:p>
              <a:endParaRPr/>
            </a:p>
          </p:txBody>
        </p:sp>
        <p:pic>
          <p:nvPicPr>
            <p:cNvPr id="15" name="object 15"/>
            <p:cNvPicPr/>
            <p:nvPr/>
          </p:nvPicPr>
          <p:blipFill>
            <a:blip r:embed="rId6" cstate="print"/>
            <a:stretch>
              <a:fillRect/>
            </a:stretch>
          </p:blipFill>
          <p:spPr>
            <a:xfrm>
              <a:off x="7326007" y="3972102"/>
              <a:ext cx="4391850" cy="1984358"/>
            </a:xfrm>
            <a:prstGeom prst="rect">
              <a:avLst/>
            </a:prstGeom>
          </p:spPr>
        </p:pic>
      </p:grpSp>
      <p:sp>
        <p:nvSpPr>
          <p:cNvPr id="16" name="object 16"/>
          <p:cNvSpPr txBox="1"/>
          <p:nvPr/>
        </p:nvSpPr>
        <p:spPr>
          <a:xfrm>
            <a:off x="5626353" y="5992638"/>
            <a:ext cx="341630"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FFFFFF"/>
                </a:solidFill>
                <a:latin typeface="Arial Black"/>
                <a:cs typeface="Arial Black"/>
              </a:rPr>
              <a:t>A</a:t>
            </a:r>
            <a:endParaRPr sz="3200">
              <a:latin typeface="Arial Black"/>
              <a:cs typeface="Arial Black"/>
            </a:endParaRPr>
          </a:p>
        </p:txBody>
      </p:sp>
      <p:sp>
        <p:nvSpPr>
          <p:cNvPr id="17" name="object 17"/>
          <p:cNvSpPr txBox="1"/>
          <p:nvPr/>
        </p:nvSpPr>
        <p:spPr>
          <a:xfrm>
            <a:off x="6234303" y="5998735"/>
            <a:ext cx="1238885"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18" name="object 18"/>
          <p:cNvSpPr txBox="1"/>
          <p:nvPr/>
        </p:nvSpPr>
        <p:spPr>
          <a:xfrm>
            <a:off x="4978996" y="6013975"/>
            <a:ext cx="409575" cy="598805"/>
          </a:xfrm>
          <a:prstGeom prst="rect">
            <a:avLst/>
          </a:prstGeom>
        </p:spPr>
        <p:txBody>
          <a:bodyPr vert="horz" wrap="square" lIns="0" tIns="53340" rIns="0" bIns="0" rtlCol="0">
            <a:spAutoFit/>
          </a:bodyPr>
          <a:lstStyle/>
          <a:p>
            <a:pPr marL="12700">
              <a:lnSpc>
                <a:spcPct val="100000"/>
              </a:lnSpc>
              <a:spcBef>
                <a:spcPts val="420"/>
              </a:spcBef>
            </a:pPr>
            <a:r>
              <a:rPr sz="3200" dirty="0">
                <a:solidFill>
                  <a:srgbClr val="2E3334"/>
                </a:solidFill>
                <a:latin typeface="Arial Black"/>
                <a:cs typeface="Arial Black"/>
              </a:rPr>
              <a:t>M</a:t>
            </a:r>
            <a:endParaRPr sz="3200">
              <a:latin typeface="Arial Black"/>
              <a:cs typeface="Arial Black"/>
            </a:endParaRPr>
          </a:p>
        </p:txBody>
      </p:sp>
      <p:sp>
        <p:nvSpPr>
          <p:cNvPr id="19" name="object 19"/>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20" name="object 20"/>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28</a:t>
            </a:fld>
            <a:endParaRPr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5" cstate="print"/>
          <a:stretch>
            <a:fillRect/>
          </a:stretch>
        </p:blipFill>
        <p:spPr>
          <a:xfrm>
            <a:off x="309069" y="255193"/>
            <a:ext cx="1173007" cy="656424"/>
          </a:xfrm>
          <a:prstGeom prst="rect">
            <a:avLst/>
          </a:prstGeom>
        </p:spPr>
      </p:pic>
      <p:sp>
        <p:nvSpPr>
          <p:cNvPr id="4" name="object 4"/>
          <p:cNvSpPr txBox="1"/>
          <p:nvPr/>
        </p:nvSpPr>
        <p:spPr>
          <a:xfrm>
            <a:off x="2363406" y="947420"/>
            <a:ext cx="7552690" cy="573234"/>
          </a:xfrm>
          <a:prstGeom prst="rect">
            <a:avLst/>
          </a:prstGeom>
        </p:spPr>
        <p:txBody>
          <a:bodyPr vert="horz" wrap="square" lIns="0" tIns="72390" rIns="0" bIns="0" rtlCol="0">
            <a:spAutoFit/>
          </a:bodyPr>
          <a:lstStyle/>
          <a:p>
            <a:pPr marL="3060700" marR="5080" indent="-3048635">
              <a:lnSpc>
                <a:spcPts val="3910"/>
              </a:lnSpc>
              <a:spcBef>
                <a:spcPts val="570"/>
              </a:spcBef>
            </a:pPr>
            <a:r>
              <a:rPr sz="3600" b="1" spc="-5" dirty="0">
                <a:solidFill>
                  <a:srgbClr val="FFFFFF"/>
                </a:solidFill>
                <a:latin typeface="Arial"/>
                <a:cs typeface="Arial"/>
              </a:rPr>
              <a:t>CRIC-KEY</a:t>
            </a:r>
            <a:r>
              <a:rPr sz="3600" b="1" spc="-120" dirty="0">
                <a:solidFill>
                  <a:srgbClr val="FFFFFF"/>
                </a:solidFill>
                <a:latin typeface="Arial"/>
                <a:cs typeface="Arial"/>
              </a:rPr>
              <a:t> </a:t>
            </a:r>
            <a:r>
              <a:rPr sz="3600" b="1" spc="-5" dirty="0">
                <a:solidFill>
                  <a:srgbClr val="FFFFFF"/>
                </a:solidFill>
                <a:latin typeface="Arial"/>
                <a:cs typeface="Arial"/>
              </a:rPr>
              <a:t>CRICOTHYROIDOTOMY</a:t>
            </a:r>
            <a:endParaRPr sz="3600" dirty="0">
              <a:latin typeface="Arial"/>
              <a:cs typeface="Arial"/>
            </a:endParaRPr>
          </a:p>
        </p:txBody>
      </p:sp>
      <p:grpSp>
        <p:nvGrpSpPr>
          <p:cNvPr id="5" name="object 5"/>
          <p:cNvGrpSpPr/>
          <p:nvPr/>
        </p:nvGrpSpPr>
        <p:grpSpPr>
          <a:xfrm>
            <a:off x="2935884" y="2250351"/>
            <a:ext cx="6320790" cy="3580765"/>
            <a:chOff x="2935884" y="2250351"/>
            <a:chExt cx="6320790" cy="3580765"/>
          </a:xfrm>
        </p:grpSpPr>
        <p:sp>
          <p:nvSpPr>
            <p:cNvPr id="6" name="object 6"/>
            <p:cNvSpPr/>
            <p:nvPr/>
          </p:nvSpPr>
          <p:spPr>
            <a:xfrm>
              <a:off x="2945409" y="2259876"/>
              <a:ext cx="6301740" cy="3561715"/>
            </a:xfrm>
            <a:custGeom>
              <a:avLst/>
              <a:gdLst/>
              <a:ahLst/>
              <a:cxnLst/>
              <a:rect l="l" t="t" r="r" b="b"/>
              <a:pathLst>
                <a:path w="6301740" h="3561715">
                  <a:moveTo>
                    <a:pt x="0" y="0"/>
                  </a:moveTo>
                  <a:lnTo>
                    <a:pt x="6301183" y="0"/>
                  </a:lnTo>
                  <a:lnTo>
                    <a:pt x="6301183" y="3561132"/>
                  </a:lnTo>
                  <a:lnTo>
                    <a:pt x="0" y="3561132"/>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41" y="3445382"/>
              <a:ext cx="1190625" cy="1190625"/>
            </a:xfrm>
            <a:custGeom>
              <a:avLst/>
              <a:gdLst/>
              <a:ahLst/>
              <a:cxnLst/>
              <a:rect l="l" t="t" r="r" b="b"/>
              <a:pathLst>
                <a:path w="1190625" h="1190625">
                  <a:moveTo>
                    <a:pt x="595058" y="0"/>
                  </a:moveTo>
                  <a:lnTo>
                    <a:pt x="546253" y="1972"/>
                  </a:lnTo>
                  <a:lnTo>
                    <a:pt x="498534" y="7788"/>
                  </a:lnTo>
                  <a:lnTo>
                    <a:pt x="452056" y="17294"/>
                  </a:lnTo>
                  <a:lnTo>
                    <a:pt x="406970" y="30336"/>
                  </a:lnTo>
                  <a:lnTo>
                    <a:pt x="363431" y="46763"/>
                  </a:lnTo>
                  <a:lnTo>
                    <a:pt x="321590" y="66420"/>
                  </a:lnTo>
                  <a:lnTo>
                    <a:pt x="281603" y="89154"/>
                  </a:lnTo>
                  <a:lnTo>
                    <a:pt x="243620" y="114812"/>
                  </a:lnTo>
                  <a:lnTo>
                    <a:pt x="207797" y="143242"/>
                  </a:lnTo>
                  <a:lnTo>
                    <a:pt x="174285" y="174290"/>
                  </a:lnTo>
                  <a:lnTo>
                    <a:pt x="143238" y="207802"/>
                  </a:lnTo>
                  <a:lnTo>
                    <a:pt x="114809" y="243626"/>
                  </a:lnTo>
                  <a:lnTo>
                    <a:pt x="89151" y="281608"/>
                  </a:lnTo>
                  <a:lnTo>
                    <a:pt x="66417" y="321596"/>
                  </a:lnTo>
                  <a:lnTo>
                    <a:pt x="46761" y="363436"/>
                  </a:lnTo>
                  <a:lnTo>
                    <a:pt x="30335" y="406975"/>
                  </a:lnTo>
                  <a:lnTo>
                    <a:pt x="17293" y="452060"/>
                  </a:lnTo>
                  <a:lnTo>
                    <a:pt x="7788" y="498537"/>
                  </a:lnTo>
                  <a:lnTo>
                    <a:pt x="1972" y="546254"/>
                  </a:lnTo>
                  <a:lnTo>
                    <a:pt x="0" y="595058"/>
                  </a:lnTo>
                  <a:lnTo>
                    <a:pt x="1972" y="643862"/>
                  </a:lnTo>
                  <a:lnTo>
                    <a:pt x="7788" y="691579"/>
                  </a:lnTo>
                  <a:lnTo>
                    <a:pt x="17293" y="738056"/>
                  </a:lnTo>
                  <a:lnTo>
                    <a:pt x="30335" y="783141"/>
                  </a:lnTo>
                  <a:lnTo>
                    <a:pt x="46761" y="826680"/>
                  </a:lnTo>
                  <a:lnTo>
                    <a:pt x="66417" y="868520"/>
                  </a:lnTo>
                  <a:lnTo>
                    <a:pt x="89151" y="908508"/>
                  </a:lnTo>
                  <a:lnTo>
                    <a:pt x="114809" y="946490"/>
                  </a:lnTo>
                  <a:lnTo>
                    <a:pt x="143238" y="982314"/>
                  </a:lnTo>
                  <a:lnTo>
                    <a:pt x="174285" y="1015826"/>
                  </a:lnTo>
                  <a:lnTo>
                    <a:pt x="207797" y="1046874"/>
                  </a:lnTo>
                  <a:lnTo>
                    <a:pt x="243620" y="1075304"/>
                  </a:lnTo>
                  <a:lnTo>
                    <a:pt x="281603" y="1100962"/>
                  </a:lnTo>
                  <a:lnTo>
                    <a:pt x="321590" y="1123696"/>
                  </a:lnTo>
                  <a:lnTo>
                    <a:pt x="363431" y="1143353"/>
                  </a:lnTo>
                  <a:lnTo>
                    <a:pt x="406970" y="1159780"/>
                  </a:lnTo>
                  <a:lnTo>
                    <a:pt x="452056" y="1172822"/>
                  </a:lnTo>
                  <a:lnTo>
                    <a:pt x="498534" y="1182328"/>
                  </a:lnTo>
                  <a:lnTo>
                    <a:pt x="546253" y="1188144"/>
                  </a:lnTo>
                  <a:lnTo>
                    <a:pt x="595058" y="1190116"/>
                  </a:lnTo>
                  <a:lnTo>
                    <a:pt x="643862" y="1188144"/>
                  </a:lnTo>
                  <a:lnTo>
                    <a:pt x="691579" y="1182328"/>
                  </a:lnTo>
                  <a:lnTo>
                    <a:pt x="738056" y="1172822"/>
                  </a:lnTo>
                  <a:lnTo>
                    <a:pt x="783141" y="1159780"/>
                  </a:lnTo>
                  <a:lnTo>
                    <a:pt x="826680" y="1143353"/>
                  </a:lnTo>
                  <a:lnTo>
                    <a:pt x="868520" y="1123696"/>
                  </a:lnTo>
                  <a:lnTo>
                    <a:pt x="908508" y="1100962"/>
                  </a:lnTo>
                  <a:lnTo>
                    <a:pt x="946490" y="1075304"/>
                  </a:lnTo>
                  <a:lnTo>
                    <a:pt x="982314" y="1046874"/>
                  </a:lnTo>
                  <a:lnTo>
                    <a:pt x="1015826" y="1015826"/>
                  </a:lnTo>
                  <a:lnTo>
                    <a:pt x="1046874" y="982314"/>
                  </a:lnTo>
                  <a:lnTo>
                    <a:pt x="1075304" y="946490"/>
                  </a:lnTo>
                  <a:lnTo>
                    <a:pt x="1100962" y="908508"/>
                  </a:lnTo>
                  <a:lnTo>
                    <a:pt x="1123696" y="868520"/>
                  </a:lnTo>
                  <a:lnTo>
                    <a:pt x="1143353" y="826680"/>
                  </a:lnTo>
                  <a:lnTo>
                    <a:pt x="1159780" y="783141"/>
                  </a:lnTo>
                  <a:lnTo>
                    <a:pt x="1172822" y="738056"/>
                  </a:lnTo>
                  <a:lnTo>
                    <a:pt x="1182328" y="691579"/>
                  </a:lnTo>
                  <a:lnTo>
                    <a:pt x="1188144" y="643862"/>
                  </a:lnTo>
                  <a:lnTo>
                    <a:pt x="1190117" y="595058"/>
                  </a:lnTo>
                  <a:lnTo>
                    <a:pt x="1188144" y="546254"/>
                  </a:lnTo>
                  <a:lnTo>
                    <a:pt x="1182328" y="498537"/>
                  </a:lnTo>
                  <a:lnTo>
                    <a:pt x="1172822" y="452060"/>
                  </a:lnTo>
                  <a:lnTo>
                    <a:pt x="1159780" y="406975"/>
                  </a:lnTo>
                  <a:lnTo>
                    <a:pt x="1143353" y="363436"/>
                  </a:lnTo>
                  <a:lnTo>
                    <a:pt x="1123696" y="321596"/>
                  </a:lnTo>
                  <a:lnTo>
                    <a:pt x="1100962" y="281608"/>
                  </a:lnTo>
                  <a:lnTo>
                    <a:pt x="1075304" y="243626"/>
                  </a:lnTo>
                  <a:lnTo>
                    <a:pt x="1046874" y="207802"/>
                  </a:lnTo>
                  <a:lnTo>
                    <a:pt x="1015826" y="174290"/>
                  </a:lnTo>
                  <a:lnTo>
                    <a:pt x="982314" y="143242"/>
                  </a:lnTo>
                  <a:lnTo>
                    <a:pt x="946490" y="114812"/>
                  </a:lnTo>
                  <a:lnTo>
                    <a:pt x="908508" y="89154"/>
                  </a:lnTo>
                  <a:lnTo>
                    <a:pt x="868520" y="66420"/>
                  </a:lnTo>
                  <a:lnTo>
                    <a:pt x="826680" y="46763"/>
                  </a:lnTo>
                  <a:lnTo>
                    <a:pt x="783141" y="30336"/>
                  </a:lnTo>
                  <a:lnTo>
                    <a:pt x="738056" y="17294"/>
                  </a:lnTo>
                  <a:lnTo>
                    <a:pt x="691579" y="7788"/>
                  </a:lnTo>
                  <a:lnTo>
                    <a:pt x="643862" y="1972"/>
                  </a:lnTo>
                  <a:lnTo>
                    <a:pt x="595058" y="0"/>
                  </a:lnTo>
                  <a:close/>
                </a:path>
              </a:pathLst>
            </a:custGeom>
            <a:solidFill>
              <a:srgbClr val="616667"/>
            </a:solidFill>
          </p:spPr>
          <p:txBody>
            <a:bodyPr wrap="square" lIns="0" tIns="0" rIns="0" bIns="0" rtlCol="0"/>
            <a:lstStyle/>
            <a:p>
              <a:endParaRPr/>
            </a:p>
          </p:txBody>
        </p:sp>
        <p:sp>
          <p:nvSpPr>
            <p:cNvPr id="8" name="object 8"/>
            <p:cNvSpPr/>
            <p:nvPr/>
          </p:nvSpPr>
          <p:spPr>
            <a:xfrm>
              <a:off x="5898121" y="3735997"/>
              <a:ext cx="525145" cy="608965"/>
            </a:xfrm>
            <a:custGeom>
              <a:avLst/>
              <a:gdLst/>
              <a:ahLst/>
              <a:cxnLst/>
              <a:rect l="l" t="t" r="r" b="b"/>
              <a:pathLst>
                <a:path w="525145" h="608964">
                  <a:moveTo>
                    <a:pt x="0" y="0"/>
                  </a:moveTo>
                  <a:lnTo>
                    <a:pt x="0" y="608888"/>
                  </a:lnTo>
                  <a:lnTo>
                    <a:pt x="524916" y="304444"/>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69" y="6059234"/>
            <a:ext cx="4707890" cy="281305"/>
          </a:xfrm>
          <a:prstGeom prst="rect">
            <a:avLst/>
          </a:prstGeom>
        </p:spPr>
        <p:txBody>
          <a:bodyPr vert="horz" wrap="square" lIns="0" tIns="0" rIns="0" bIns="0" rtlCol="0">
            <a:spAutoFit/>
          </a:bodyPr>
          <a:lstStyle/>
          <a:p>
            <a:pPr marL="12700">
              <a:lnSpc>
                <a:spcPts val="2090"/>
              </a:lnSpc>
            </a:pPr>
            <a:r>
              <a:rPr sz="1800" i="1" spc="-10" dirty="0">
                <a:solidFill>
                  <a:srgbClr val="8A8C8C"/>
                </a:solidFill>
                <a:latin typeface="Arial"/>
                <a:cs typeface="Arial"/>
              </a:rPr>
              <a:t>Video</a:t>
            </a:r>
            <a:r>
              <a:rPr sz="1800" i="1" spc="-15"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solidFill>
                  <a:srgbClr val="767171"/>
                </a:solidFill>
              </a:rPr>
              <a:t>29</a:t>
            </a:fld>
            <a:endParaRPr dirty="0">
              <a:solidFill>
                <a:srgbClr val="767171"/>
              </a:solidFill>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solidFill>
                  <a:srgbClr val="767171"/>
                </a:solidFill>
              </a:rPr>
              <a:t>#</a:t>
            </a:r>
            <a:r>
              <a:rPr spc="-40" dirty="0">
                <a:solidFill>
                  <a:srgbClr val="767171"/>
                </a:solidFill>
              </a:rPr>
              <a:t>T</a:t>
            </a:r>
            <a:r>
              <a:rPr spc="-35" dirty="0">
                <a:solidFill>
                  <a:srgbClr val="767171"/>
                </a:solidFill>
              </a:rPr>
              <a:t>CCC</a:t>
            </a:r>
            <a:r>
              <a:rPr spc="-20" dirty="0">
                <a:solidFill>
                  <a:srgbClr val="767171"/>
                </a:solidFill>
              </a:rPr>
              <a:t>-</a:t>
            </a:r>
            <a:r>
              <a:rPr spc="-35" dirty="0">
                <a:solidFill>
                  <a:srgbClr val="767171"/>
                </a:solidFill>
              </a:rPr>
              <a:t>CPP</a:t>
            </a:r>
            <a:r>
              <a:rPr spc="-20" dirty="0">
                <a:solidFill>
                  <a:srgbClr val="767171"/>
                </a:solidFill>
              </a:rPr>
              <a:t>-</a:t>
            </a:r>
            <a:r>
              <a:rPr spc="-35" dirty="0">
                <a:solidFill>
                  <a:srgbClr val="767171"/>
                </a:solidFill>
              </a:rPr>
              <a:t>PPT</a:t>
            </a:r>
            <a:r>
              <a:rPr spc="-20" dirty="0">
                <a:solidFill>
                  <a:srgbClr val="767171"/>
                </a:solidFill>
              </a:rPr>
              <a:t>-</a:t>
            </a:r>
            <a:r>
              <a:rPr spc="-25" dirty="0">
                <a:solidFill>
                  <a:srgbClr val="767171"/>
                </a:solidFill>
              </a:rPr>
              <a:t>0</a:t>
            </a:r>
            <a:r>
              <a:rPr dirty="0">
                <a:solidFill>
                  <a:srgbClr val="767171"/>
                </a:solidFill>
              </a:rPr>
              <a:t>7 </a:t>
            </a:r>
            <a:r>
              <a:rPr spc="-65" dirty="0">
                <a:solidFill>
                  <a:srgbClr val="767171"/>
                </a:solidFill>
              </a:rPr>
              <a:t> </a:t>
            </a:r>
            <a:r>
              <a:rPr spc="-25" dirty="0">
                <a:solidFill>
                  <a:srgbClr val="767171"/>
                </a:solidFill>
              </a:rPr>
              <a:t>0</a:t>
            </a:r>
            <a:r>
              <a:rPr dirty="0">
                <a:solidFill>
                  <a:srgbClr val="767171"/>
                </a:solidFill>
              </a:rPr>
              <a:t>2</a:t>
            </a:r>
            <a:r>
              <a:rPr spc="-45" dirty="0">
                <a:solidFill>
                  <a:srgbClr val="767171"/>
                </a:solidFill>
              </a:rPr>
              <a:t> </a:t>
            </a:r>
            <a:r>
              <a:rPr spc="-30" dirty="0">
                <a:solidFill>
                  <a:srgbClr val="767171"/>
                </a:solidFill>
              </a:rPr>
              <a:t>J</a:t>
            </a:r>
            <a:r>
              <a:rPr spc="-35" dirty="0">
                <a:solidFill>
                  <a:srgbClr val="767171"/>
                </a:solidFill>
              </a:rPr>
              <a:t>A</a:t>
            </a:r>
            <a:r>
              <a:rPr dirty="0">
                <a:solidFill>
                  <a:srgbClr val="767171"/>
                </a:solidFill>
              </a:rPr>
              <a:t>N</a:t>
            </a:r>
            <a:r>
              <a:rPr spc="-55" dirty="0">
                <a:solidFill>
                  <a:srgbClr val="767171"/>
                </a:solidFill>
              </a:rPr>
              <a:t> </a:t>
            </a:r>
            <a:r>
              <a:rPr spc="-25" dirty="0">
                <a:solidFill>
                  <a:srgbClr val="767171"/>
                </a:solidFill>
              </a:rPr>
              <a:t>22</a:t>
            </a:r>
          </a:p>
        </p:txBody>
      </p:sp>
      <p:pic>
        <p:nvPicPr>
          <p:cNvPr id="12" name="07g. Cric-Key Open Cricothyroidotomy">
            <a:hlinkClick r:id="" action="ppaction://media"/>
            <a:extLst>
              <a:ext uri="{FF2B5EF4-FFF2-40B4-BE49-F238E27FC236}">
                <a16:creationId xmlns:a16="http://schemas.microsoft.com/office/drawing/2014/main" id="{C7D64EA7-125B-B0A9-E604-D24A8FCEE0A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546" y="1646291"/>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377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5" cstate="print"/>
          <a:stretch>
            <a:fillRect/>
          </a:stretch>
        </p:blipFill>
        <p:spPr>
          <a:xfrm>
            <a:off x="309069" y="255193"/>
            <a:ext cx="1173007" cy="656424"/>
          </a:xfrm>
          <a:prstGeom prst="rect">
            <a:avLst/>
          </a:prstGeom>
        </p:spPr>
      </p:pic>
      <p:sp>
        <p:nvSpPr>
          <p:cNvPr id="4" name="object 4"/>
          <p:cNvSpPr txBox="1"/>
          <p:nvPr/>
        </p:nvSpPr>
        <p:spPr>
          <a:xfrm>
            <a:off x="64693" y="889167"/>
            <a:ext cx="12192000" cy="573234"/>
          </a:xfrm>
          <a:prstGeom prst="rect">
            <a:avLst/>
          </a:prstGeom>
        </p:spPr>
        <p:txBody>
          <a:bodyPr vert="horz" wrap="square" lIns="0" tIns="72390" rIns="0" bIns="0" rtlCol="0">
            <a:spAutoFit/>
          </a:bodyPr>
          <a:lstStyle/>
          <a:p>
            <a:pPr marL="12700" marR="5080" indent="1680845">
              <a:lnSpc>
                <a:spcPts val="3910"/>
              </a:lnSpc>
              <a:spcBef>
                <a:spcPts val="570"/>
              </a:spcBef>
            </a:pPr>
            <a:r>
              <a:rPr sz="3600" b="1" spc="-5" dirty="0">
                <a:solidFill>
                  <a:srgbClr val="FFFFFF"/>
                </a:solidFill>
                <a:latin typeface="Arial"/>
                <a:cs typeface="Arial"/>
              </a:rPr>
              <a:t>BOUGIE-AIDED CRICOTHYROIDOTOMY</a:t>
            </a:r>
            <a:endParaRPr sz="3600" dirty="0">
              <a:latin typeface="Arial"/>
              <a:cs typeface="Arial"/>
            </a:endParaRPr>
          </a:p>
        </p:txBody>
      </p:sp>
      <p:grpSp>
        <p:nvGrpSpPr>
          <p:cNvPr id="5" name="object 5"/>
          <p:cNvGrpSpPr/>
          <p:nvPr/>
        </p:nvGrpSpPr>
        <p:grpSpPr>
          <a:xfrm>
            <a:off x="2935884" y="2250351"/>
            <a:ext cx="6320790" cy="3580765"/>
            <a:chOff x="2935884" y="2250351"/>
            <a:chExt cx="6320790" cy="3580765"/>
          </a:xfrm>
        </p:grpSpPr>
        <p:sp>
          <p:nvSpPr>
            <p:cNvPr id="6" name="object 6"/>
            <p:cNvSpPr/>
            <p:nvPr/>
          </p:nvSpPr>
          <p:spPr>
            <a:xfrm>
              <a:off x="2945409" y="2259876"/>
              <a:ext cx="6301740" cy="3561715"/>
            </a:xfrm>
            <a:custGeom>
              <a:avLst/>
              <a:gdLst/>
              <a:ahLst/>
              <a:cxnLst/>
              <a:rect l="l" t="t" r="r" b="b"/>
              <a:pathLst>
                <a:path w="6301740" h="3561715">
                  <a:moveTo>
                    <a:pt x="0" y="0"/>
                  </a:moveTo>
                  <a:lnTo>
                    <a:pt x="6301183" y="0"/>
                  </a:lnTo>
                  <a:lnTo>
                    <a:pt x="6301183" y="3561132"/>
                  </a:lnTo>
                  <a:lnTo>
                    <a:pt x="0" y="3561132"/>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41" y="3445382"/>
              <a:ext cx="1190625" cy="1190625"/>
            </a:xfrm>
            <a:custGeom>
              <a:avLst/>
              <a:gdLst/>
              <a:ahLst/>
              <a:cxnLst/>
              <a:rect l="l" t="t" r="r" b="b"/>
              <a:pathLst>
                <a:path w="1190625" h="1190625">
                  <a:moveTo>
                    <a:pt x="595058" y="0"/>
                  </a:moveTo>
                  <a:lnTo>
                    <a:pt x="546253" y="1972"/>
                  </a:lnTo>
                  <a:lnTo>
                    <a:pt x="498534" y="7788"/>
                  </a:lnTo>
                  <a:lnTo>
                    <a:pt x="452056" y="17294"/>
                  </a:lnTo>
                  <a:lnTo>
                    <a:pt x="406970" y="30336"/>
                  </a:lnTo>
                  <a:lnTo>
                    <a:pt x="363431" y="46763"/>
                  </a:lnTo>
                  <a:lnTo>
                    <a:pt x="321590" y="66420"/>
                  </a:lnTo>
                  <a:lnTo>
                    <a:pt x="281603" y="89154"/>
                  </a:lnTo>
                  <a:lnTo>
                    <a:pt x="243620" y="114812"/>
                  </a:lnTo>
                  <a:lnTo>
                    <a:pt x="207797" y="143242"/>
                  </a:lnTo>
                  <a:lnTo>
                    <a:pt x="174285" y="174290"/>
                  </a:lnTo>
                  <a:lnTo>
                    <a:pt x="143238" y="207802"/>
                  </a:lnTo>
                  <a:lnTo>
                    <a:pt x="114809" y="243626"/>
                  </a:lnTo>
                  <a:lnTo>
                    <a:pt x="89151" y="281608"/>
                  </a:lnTo>
                  <a:lnTo>
                    <a:pt x="66417" y="321596"/>
                  </a:lnTo>
                  <a:lnTo>
                    <a:pt x="46761" y="363436"/>
                  </a:lnTo>
                  <a:lnTo>
                    <a:pt x="30335" y="406975"/>
                  </a:lnTo>
                  <a:lnTo>
                    <a:pt x="17293" y="452060"/>
                  </a:lnTo>
                  <a:lnTo>
                    <a:pt x="7788" y="498537"/>
                  </a:lnTo>
                  <a:lnTo>
                    <a:pt x="1972" y="546254"/>
                  </a:lnTo>
                  <a:lnTo>
                    <a:pt x="0" y="595058"/>
                  </a:lnTo>
                  <a:lnTo>
                    <a:pt x="1972" y="643862"/>
                  </a:lnTo>
                  <a:lnTo>
                    <a:pt x="7788" y="691579"/>
                  </a:lnTo>
                  <a:lnTo>
                    <a:pt x="17293" y="738056"/>
                  </a:lnTo>
                  <a:lnTo>
                    <a:pt x="30335" y="783141"/>
                  </a:lnTo>
                  <a:lnTo>
                    <a:pt x="46761" y="826680"/>
                  </a:lnTo>
                  <a:lnTo>
                    <a:pt x="66417" y="868520"/>
                  </a:lnTo>
                  <a:lnTo>
                    <a:pt x="89151" y="908508"/>
                  </a:lnTo>
                  <a:lnTo>
                    <a:pt x="114809" y="946490"/>
                  </a:lnTo>
                  <a:lnTo>
                    <a:pt x="143238" y="982314"/>
                  </a:lnTo>
                  <a:lnTo>
                    <a:pt x="174285" y="1015826"/>
                  </a:lnTo>
                  <a:lnTo>
                    <a:pt x="207797" y="1046874"/>
                  </a:lnTo>
                  <a:lnTo>
                    <a:pt x="243620" y="1075304"/>
                  </a:lnTo>
                  <a:lnTo>
                    <a:pt x="281603" y="1100962"/>
                  </a:lnTo>
                  <a:lnTo>
                    <a:pt x="321590" y="1123696"/>
                  </a:lnTo>
                  <a:lnTo>
                    <a:pt x="363431" y="1143353"/>
                  </a:lnTo>
                  <a:lnTo>
                    <a:pt x="406970" y="1159780"/>
                  </a:lnTo>
                  <a:lnTo>
                    <a:pt x="452056" y="1172822"/>
                  </a:lnTo>
                  <a:lnTo>
                    <a:pt x="498534" y="1182328"/>
                  </a:lnTo>
                  <a:lnTo>
                    <a:pt x="546253" y="1188144"/>
                  </a:lnTo>
                  <a:lnTo>
                    <a:pt x="595058" y="1190116"/>
                  </a:lnTo>
                  <a:lnTo>
                    <a:pt x="643862" y="1188144"/>
                  </a:lnTo>
                  <a:lnTo>
                    <a:pt x="691579" y="1182328"/>
                  </a:lnTo>
                  <a:lnTo>
                    <a:pt x="738056" y="1172822"/>
                  </a:lnTo>
                  <a:lnTo>
                    <a:pt x="783141" y="1159780"/>
                  </a:lnTo>
                  <a:lnTo>
                    <a:pt x="826680" y="1143353"/>
                  </a:lnTo>
                  <a:lnTo>
                    <a:pt x="868520" y="1123696"/>
                  </a:lnTo>
                  <a:lnTo>
                    <a:pt x="908508" y="1100962"/>
                  </a:lnTo>
                  <a:lnTo>
                    <a:pt x="946490" y="1075304"/>
                  </a:lnTo>
                  <a:lnTo>
                    <a:pt x="982314" y="1046874"/>
                  </a:lnTo>
                  <a:lnTo>
                    <a:pt x="1015826" y="1015826"/>
                  </a:lnTo>
                  <a:lnTo>
                    <a:pt x="1046874" y="982314"/>
                  </a:lnTo>
                  <a:lnTo>
                    <a:pt x="1075304" y="946490"/>
                  </a:lnTo>
                  <a:lnTo>
                    <a:pt x="1100962" y="908508"/>
                  </a:lnTo>
                  <a:lnTo>
                    <a:pt x="1123696" y="868520"/>
                  </a:lnTo>
                  <a:lnTo>
                    <a:pt x="1143353" y="826680"/>
                  </a:lnTo>
                  <a:lnTo>
                    <a:pt x="1159780" y="783141"/>
                  </a:lnTo>
                  <a:lnTo>
                    <a:pt x="1172822" y="738056"/>
                  </a:lnTo>
                  <a:lnTo>
                    <a:pt x="1182328" y="691579"/>
                  </a:lnTo>
                  <a:lnTo>
                    <a:pt x="1188144" y="643862"/>
                  </a:lnTo>
                  <a:lnTo>
                    <a:pt x="1190117" y="595058"/>
                  </a:lnTo>
                  <a:lnTo>
                    <a:pt x="1188144" y="546254"/>
                  </a:lnTo>
                  <a:lnTo>
                    <a:pt x="1182328" y="498537"/>
                  </a:lnTo>
                  <a:lnTo>
                    <a:pt x="1172822" y="452060"/>
                  </a:lnTo>
                  <a:lnTo>
                    <a:pt x="1159780" y="406975"/>
                  </a:lnTo>
                  <a:lnTo>
                    <a:pt x="1143353" y="363436"/>
                  </a:lnTo>
                  <a:lnTo>
                    <a:pt x="1123696" y="321596"/>
                  </a:lnTo>
                  <a:lnTo>
                    <a:pt x="1100962" y="281608"/>
                  </a:lnTo>
                  <a:lnTo>
                    <a:pt x="1075304" y="243626"/>
                  </a:lnTo>
                  <a:lnTo>
                    <a:pt x="1046874" y="207802"/>
                  </a:lnTo>
                  <a:lnTo>
                    <a:pt x="1015826" y="174290"/>
                  </a:lnTo>
                  <a:lnTo>
                    <a:pt x="982314" y="143242"/>
                  </a:lnTo>
                  <a:lnTo>
                    <a:pt x="946490" y="114812"/>
                  </a:lnTo>
                  <a:lnTo>
                    <a:pt x="908508" y="89154"/>
                  </a:lnTo>
                  <a:lnTo>
                    <a:pt x="868520" y="66420"/>
                  </a:lnTo>
                  <a:lnTo>
                    <a:pt x="826680" y="46763"/>
                  </a:lnTo>
                  <a:lnTo>
                    <a:pt x="783141" y="30336"/>
                  </a:lnTo>
                  <a:lnTo>
                    <a:pt x="738056" y="17294"/>
                  </a:lnTo>
                  <a:lnTo>
                    <a:pt x="691579" y="7788"/>
                  </a:lnTo>
                  <a:lnTo>
                    <a:pt x="643862" y="1972"/>
                  </a:lnTo>
                  <a:lnTo>
                    <a:pt x="595058" y="0"/>
                  </a:lnTo>
                  <a:close/>
                </a:path>
              </a:pathLst>
            </a:custGeom>
            <a:solidFill>
              <a:srgbClr val="616667"/>
            </a:solidFill>
          </p:spPr>
          <p:txBody>
            <a:bodyPr wrap="square" lIns="0" tIns="0" rIns="0" bIns="0" rtlCol="0"/>
            <a:lstStyle/>
            <a:p>
              <a:endParaRPr/>
            </a:p>
          </p:txBody>
        </p:sp>
        <p:sp>
          <p:nvSpPr>
            <p:cNvPr id="8" name="object 8"/>
            <p:cNvSpPr/>
            <p:nvPr/>
          </p:nvSpPr>
          <p:spPr>
            <a:xfrm>
              <a:off x="5898121" y="3735997"/>
              <a:ext cx="525145" cy="608965"/>
            </a:xfrm>
            <a:custGeom>
              <a:avLst/>
              <a:gdLst/>
              <a:ahLst/>
              <a:cxnLst/>
              <a:rect l="l" t="t" r="r" b="b"/>
              <a:pathLst>
                <a:path w="525145" h="608964">
                  <a:moveTo>
                    <a:pt x="0" y="0"/>
                  </a:moveTo>
                  <a:lnTo>
                    <a:pt x="0" y="608888"/>
                  </a:lnTo>
                  <a:lnTo>
                    <a:pt x="524916" y="304444"/>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69" y="6059234"/>
            <a:ext cx="4707890" cy="281305"/>
          </a:xfrm>
          <a:prstGeom prst="rect">
            <a:avLst/>
          </a:prstGeom>
        </p:spPr>
        <p:txBody>
          <a:bodyPr vert="horz" wrap="square" lIns="0" tIns="0" rIns="0" bIns="0" rtlCol="0">
            <a:spAutoFit/>
          </a:bodyPr>
          <a:lstStyle/>
          <a:p>
            <a:pPr marL="12700">
              <a:lnSpc>
                <a:spcPts val="2090"/>
              </a:lnSpc>
            </a:pPr>
            <a:r>
              <a:rPr sz="1800" i="1" spc="-10" dirty="0">
                <a:solidFill>
                  <a:srgbClr val="8A8C8C"/>
                </a:solidFill>
                <a:latin typeface="Arial"/>
                <a:cs typeface="Arial"/>
              </a:rPr>
              <a:t>Video</a:t>
            </a:r>
            <a:r>
              <a:rPr sz="1800" i="1" spc="-15"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solidFill>
                  <a:srgbClr val="767171"/>
                </a:solidFill>
              </a:rPr>
              <a:t>30</a:t>
            </a:fld>
            <a:endParaRPr dirty="0">
              <a:solidFill>
                <a:srgbClr val="767171"/>
              </a:solidFill>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solidFill>
                  <a:srgbClr val="767171"/>
                </a:solidFill>
              </a:rPr>
              <a:t>#</a:t>
            </a:r>
            <a:r>
              <a:rPr spc="-40" dirty="0">
                <a:solidFill>
                  <a:srgbClr val="767171"/>
                </a:solidFill>
              </a:rPr>
              <a:t>T</a:t>
            </a:r>
            <a:r>
              <a:rPr spc="-35" dirty="0">
                <a:solidFill>
                  <a:srgbClr val="767171"/>
                </a:solidFill>
              </a:rPr>
              <a:t>CCC</a:t>
            </a:r>
            <a:r>
              <a:rPr spc="-20" dirty="0">
                <a:solidFill>
                  <a:srgbClr val="767171"/>
                </a:solidFill>
              </a:rPr>
              <a:t>-</a:t>
            </a:r>
            <a:r>
              <a:rPr spc="-35" dirty="0">
                <a:solidFill>
                  <a:srgbClr val="767171"/>
                </a:solidFill>
              </a:rPr>
              <a:t>CPP</a:t>
            </a:r>
            <a:r>
              <a:rPr spc="-20" dirty="0">
                <a:solidFill>
                  <a:srgbClr val="767171"/>
                </a:solidFill>
              </a:rPr>
              <a:t>-</a:t>
            </a:r>
            <a:r>
              <a:rPr spc="-35" dirty="0">
                <a:solidFill>
                  <a:srgbClr val="767171"/>
                </a:solidFill>
              </a:rPr>
              <a:t>PPT</a:t>
            </a:r>
            <a:r>
              <a:rPr spc="-20" dirty="0">
                <a:solidFill>
                  <a:srgbClr val="767171"/>
                </a:solidFill>
              </a:rPr>
              <a:t>-</a:t>
            </a:r>
            <a:r>
              <a:rPr spc="-25" dirty="0">
                <a:solidFill>
                  <a:srgbClr val="767171"/>
                </a:solidFill>
              </a:rPr>
              <a:t>0</a:t>
            </a:r>
            <a:r>
              <a:rPr dirty="0">
                <a:solidFill>
                  <a:srgbClr val="767171"/>
                </a:solidFill>
              </a:rPr>
              <a:t>7 </a:t>
            </a:r>
            <a:r>
              <a:rPr spc="-65" dirty="0">
                <a:solidFill>
                  <a:srgbClr val="767171"/>
                </a:solidFill>
              </a:rPr>
              <a:t> </a:t>
            </a:r>
            <a:r>
              <a:rPr spc="-25" dirty="0">
                <a:solidFill>
                  <a:srgbClr val="767171"/>
                </a:solidFill>
              </a:rPr>
              <a:t>0</a:t>
            </a:r>
            <a:r>
              <a:rPr dirty="0">
                <a:solidFill>
                  <a:srgbClr val="767171"/>
                </a:solidFill>
              </a:rPr>
              <a:t>2</a:t>
            </a:r>
            <a:r>
              <a:rPr spc="-45" dirty="0">
                <a:solidFill>
                  <a:srgbClr val="767171"/>
                </a:solidFill>
              </a:rPr>
              <a:t> </a:t>
            </a:r>
            <a:r>
              <a:rPr spc="-30" dirty="0">
                <a:solidFill>
                  <a:srgbClr val="767171"/>
                </a:solidFill>
              </a:rPr>
              <a:t>J</a:t>
            </a:r>
            <a:r>
              <a:rPr spc="-35" dirty="0">
                <a:solidFill>
                  <a:srgbClr val="767171"/>
                </a:solidFill>
              </a:rPr>
              <a:t>A</a:t>
            </a:r>
            <a:r>
              <a:rPr dirty="0">
                <a:solidFill>
                  <a:srgbClr val="767171"/>
                </a:solidFill>
              </a:rPr>
              <a:t>N</a:t>
            </a:r>
            <a:r>
              <a:rPr spc="-55" dirty="0">
                <a:solidFill>
                  <a:srgbClr val="767171"/>
                </a:solidFill>
              </a:rPr>
              <a:t> </a:t>
            </a:r>
            <a:r>
              <a:rPr spc="-25" dirty="0">
                <a:solidFill>
                  <a:srgbClr val="767171"/>
                </a:solidFill>
              </a:rPr>
              <a:t>22</a:t>
            </a:r>
          </a:p>
        </p:txBody>
      </p:sp>
      <p:pic>
        <p:nvPicPr>
          <p:cNvPr id="12" name="07h. Bougie-Aided Open Cricothyroidotomy">
            <a:hlinkClick r:id="" action="ppaction://media"/>
            <a:extLst>
              <a:ext uri="{FF2B5EF4-FFF2-40B4-BE49-F238E27FC236}">
                <a16:creationId xmlns:a16="http://schemas.microsoft.com/office/drawing/2014/main" id="{A768A0C9-ED69-B5F0-3316-176E41C1306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546" y="1644751"/>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219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5" cstate="print"/>
          <a:stretch>
            <a:fillRect/>
          </a:stretch>
        </p:blipFill>
        <p:spPr>
          <a:xfrm>
            <a:off x="309069" y="255193"/>
            <a:ext cx="1173007" cy="656424"/>
          </a:xfrm>
          <a:prstGeom prst="rect">
            <a:avLst/>
          </a:prstGeom>
        </p:spPr>
      </p:pic>
      <p:sp>
        <p:nvSpPr>
          <p:cNvPr id="4" name="object 4"/>
          <p:cNvSpPr txBox="1"/>
          <p:nvPr/>
        </p:nvSpPr>
        <p:spPr>
          <a:xfrm>
            <a:off x="2816479" y="947420"/>
            <a:ext cx="6645275" cy="573234"/>
          </a:xfrm>
          <a:prstGeom prst="rect">
            <a:avLst/>
          </a:prstGeom>
        </p:spPr>
        <p:txBody>
          <a:bodyPr vert="horz" wrap="square" lIns="0" tIns="72390" rIns="0" bIns="0" rtlCol="0">
            <a:spAutoFit/>
          </a:bodyPr>
          <a:lstStyle/>
          <a:p>
            <a:pPr marL="2607945" marR="5080" indent="-2595245">
              <a:lnSpc>
                <a:spcPts val="3910"/>
              </a:lnSpc>
              <a:spcBef>
                <a:spcPts val="570"/>
              </a:spcBef>
            </a:pPr>
            <a:r>
              <a:rPr sz="3600" b="1" dirty="0">
                <a:solidFill>
                  <a:srgbClr val="FFFFFF"/>
                </a:solidFill>
                <a:latin typeface="Arial"/>
                <a:cs typeface="Arial"/>
              </a:rPr>
              <a:t>OPEN</a:t>
            </a:r>
            <a:r>
              <a:rPr sz="3600" b="1" spc="-70" dirty="0">
                <a:solidFill>
                  <a:srgbClr val="FFFFFF"/>
                </a:solidFill>
                <a:latin typeface="Arial"/>
                <a:cs typeface="Arial"/>
              </a:rPr>
              <a:t> </a:t>
            </a:r>
            <a:r>
              <a:rPr sz="3600" b="1" spc="-10" dirty="0">
                <a:solidFill>
                  <a:srgbClr val="FFFFFF"/>
                </a:solidFill>
                <a:latin typeface="Arial"/>
                <a:cs typeface="Arial"/>
              </a:rPr>
              <a:t>CRICOTHYROIDOTOMY</a:t>
            </a:r>
            <a:endParaRPr sz="3600" dirty="0">
              <a:latin typeface="Arial"/>
              <a:cs typeface="Arial"/>
            </a:endParaRPr>
          </a:p>
        </p:txBody>
      </p:sp>
      <p:grpSp>
        <p:nvGrpSpPr>
          <p:cNvPr id="5" name="object 5"/>
          <p:cNvGrpSpPr/>
          <p:nvPr/>
        </p:nvGrpSpPr>
        <p:grpSpPr>
          <a:xfrm>
            <a:off x="2935884" y="2250351"/>
            <a:ext cx="6320790" cy="3580765"/>
            <a:chOff x="2935884" y="2250351"/>
            <a:chExt cx="6320790" cy="3580765"/>
          </a:xfrm>
        </p:grpSpPr>
        <p:sp>
          <p:nvSpPr>
            <p:cNvPr id="6" name="object 6"/>
            <p:cNvSpPr/>
            <p:nvPr/>
          </p:nvSpPr>
          <p:spPr>
            <a:xfrm>
              <a:off x="2945409" y="2259876"/>
              <a:ext cx="6301740" cy="3561715"/>
            </a:xfrm>
            <a:custGeom>
              <a:avLst/>
              <a:gdLst/>
              <a:ahLst/>
              <a:cxnLst/>
              <a:rect l="l" t="t" r="r" b="b"/>
              <a:pathLst>
                <a:path w="6301740" h="3561715">
                  <a:moveTo>
                    <a:pt x="0" y="0"/>
                  </a:moveTo>
                  <a:lnTo>
                    <a:pt x="6301183" y="0"/>
                  </a:lnTo>
                  <a:lnTo>
                    <a:pt x="6301183" y="3561132"/>
                  </a:lnTo>
                  <a:lnTo>
                    <a:pt x="0" y="3561132"/>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41" y="3445382"/>
              <a:ext cx="1190625" cy="1190625"/>
            </a:xfrm>
            <a:custGeom>
              <a:avLst/>
              <a:gdLst/>
              <a:ahLst/>
              <a:cxnLst/>
              <a:rect l="l" t="t" r="r" b="b"/>
              <a:pathLst>
                <a:path w="1190625" h="1190625">
                  <a:moveTo>
                    <a:pt x="595058" y="0"/>
                  </a:moveTo>
                  <a:lnTo>
                    <a:pt x="546253" y="1972"/>
                  </a:lnTo>
                  <a:lnTo>
                    <a:pt x="498534" y="7788"/>
                  </a:lnTo>
                  <a:lnTo>
                    <a:pt x="452056" y="17294"/>
                  </a:lnTo>
                  <a:lnTo>
                    <a:pt x="406970" y="30336"/>
                  </a:lnTo>
                  <a:lnTo>
                    <a:pt x="363431" y="46763"/>
                  </a:lnTo>
                  <a:lnTo>
                    <a:pt x="321590" y="66420"/>
                  </a:lnTo>
                  <a:lnTo>
                    <a:pt x="281603" y="89154"/>
                  </a:lnTo>
                  <a:lnTo>
                    <a:pt x="243620" y="114812"/>
                  </a:lnTo>
                  <a:lnTo>
                    <a:pt x="207797" y="143242"/>
                  </a:lnTo>
                  <a:lnTo>
                    <a:pt x="174285" y="174290"/>
                  </a:lnTo>
                  <a:lnTo>
                    <a:pt x="143238" y="207802"/>
                  </a:lnTo>
                  <a:lnTo>
                    <a:pt x="114809" y="243626"/>
                  </a:lnTo>
                  <a:lnTo>
                    <a:pt x="89151" y="281608"/>
                  </a:lnTo>
                  <a:lnTo>
                    <a:pt x="66417" y="321596"/>
                  </a:lnTo>
                  <a:lnTo>
                    <a:pt x="46761" y="363436"/>
                  </a:lnTo>
                  <a:lnTo>
                    <a:pt x="30335" y="406975"/>
                  </a:lnTo>
                  <a:lnTo>
                    <a:pt x="17293" y="452060"/>
                  </a:lnTo>
                  <a:lnTo>
                    <a:pt x="7788" y="498537"/>
                  </a:lnTo>
                  <a:lnTo>
                    <a:pt x="1972" y="546254"/>
                  </a:lnTo>
                  <a:lnTo>
                    <a:pt x="0" y="595058"/>
                  </a:lnTo>
                  <a:lnTo>
                    <a:pt x="1972" y="643862"/>
                  </a:lnTo>
                  <a:lnTo>
                    <a:pt x="7788" y="691579"/>
                  </a:lnTo>
                  <a:lnTo>
                    <a:pt x="17293" y="738056"/>
                  </a:lnTo>
                  <a:lnTo>
                    <a:pt x="30335" y="783141"/>
                  </a:lnTo>
                  <a:lnTo>
                    <a:pt x="46761" y="826680"/>
                  </a:lnTo>
                  <a:lnTo>
                    <a:pt x="66417" y="868520"/>
                  </a:lnTo>
                  <a:lnTo>
                    <a:pt x="89151" y="908508"/>
                  </a:lnTo>
                  <a:lnTo>
                    <a:pt x="114809" y="946490"/>
                  </a:lnTo>
                  <a:lnTo>
                    <a:pt x="143238" y="982314"/>
                  </a:lnTo>
                  <a:lnTo>
                    <a:pt x="174285" y="1015826"/>
                  </a:lnTo>
                  <a:lnTo>
                    <a:pt x="207797" y="1046874"/>
                  </a:lnTo>
                  <a:lnTo>
                    <a:pt x="243620" y="1075304"/>
                  </a:lnTo>
                  <a:lnTo>
                    <a:pt x="281603" y="1100962"/>
                  </a:lnTo>
                  <a:lnTo>
                    <a:pt x="321590" y="1123696"/>
                  </a:lnTo>
                  <a:lnTo>
                    <a:pt x="363431" y="1143353"/>
                  </a:lnTo>
                  <a:lnTo>
                    <a:pt x="406970" y="1159780"/>
                  </a:lnTo>
                  <a:lnTo>
                    <a:pt x="452056" y="1172822"/>
                  </a:lnTo>
                  <a:lnTo>
                    <a:pt x="498534" y="1182328"/>
                  </a:lnTo>
                  <a:lnTo>
                    <a:pt x="546253" y="1188144"/>
                  </a:lnTo>
                  <a:lnTo>
                    <a:pt x="595058" y="1190116"/>
                  </a:lnTo>
                  <a:lnTo>
                    <a:pt x="643862" y="1188144"/>
                  </a:lnTo>
                  <a:lnTo>
                    <a:pt x="691579" y="1182328"/>
                  </a:lnTo>
                  <a:lnTo>
                    <a:pt x="738056" y="1172822"/>
                  </a:lnTo>
                  <a:lnTo>
                    <a:pt x="783141" y="1159780"/>
                  </a:lnTo>
                  <a:lnTo>
                    <a:pt x="826680" y="1143353"/>
                  </a:lnTo>
                  <a:lnTo>
                    <a:pt x="868520" y="1123696"/>
                  </a:lnTo>
                  <a:lnTo>
                    <a:pt x="908508" y="1100962"/>
                  </a:lnTo>
                  <a:lnTo>
                    <a:pt x="946490" y="1075304"/>
                  </a:lnTo>
                  <a:lnTo>
                    <a:pt x="982314" y="1046874"/>
                  </a:lnTo>
                  <a:lnTo>
                    <a:pt x="1015826" y="1015826"/>
                  </a:lnTo>
                  <a:lnTo>
                    <a:pt x="1046874" y="982314"/>
                  </a:lnTo>
                  <a:lnTo>
                    <a:pt x="1075304" y="946490"/>
                  </a:lnTo>
                  <a:lnTo>
                    <a:pt x="1100962" y="908508"/>
                  </a:lnTo>
                  <a:lnTo>
                    <a:pt x="1123696" y="868520"/>
                  </a:lnTo>
                  <a:lnTo>
                    <a:pt x="1143353" y="826680"/>
                  </a:lnTo>
                  <a:lnTo>
                    <a:pt x="1159780" y="783141"/>
                  </a:lnTo>
                  <a:lnTo>
                    <a:pt x="1172822" y="738056"/>
                  </a:lnTo>
                  <a:lnTo>
                    <a:pt x="1182328" y="691579"/>
                  </a:lnTo>
                  <a:lnTo>
                    <a:pt x="1188144" y="643862"/>
                  </a:lnTo>
                  <a:lnTo>
                    <a:pt x="1190117" y="595058"/>
                  </a:lnTo>
                  <a:lnTo>
                    <a:pt x="1188144" y="546254"/>
                  </a:lnTo>
                  <a:lnTo>
                    <a:pt x="1182328" y="498537"/>
                  </a:lnTo>
                  <a:lnTo>
                    <a:pt x="1172822" y="452060"/>
                  </a:lnTo>
                  <a:lnTo>
                    <a:pt x="1159780" y="406975"/>
                  </a:lnTo>
                  <a:lnTo>
                    <a:pt x="1143353" y="363436"/>
                  </a:lnTo>
                  <a:lnTo>
                    <a:pt x="1123696" y="321596"/>
                  </a:lnTo>
                  <a:lnTo>
                    <a:pt x="1100962" y="281608"/>
                  </a:lnTo>
                  <a:lnTo>
                    <a:pt x="1075304" y="243626"/>
                  </a:lnTo>
                  <a:lnTo>
                    <a:pt x="1046874" y="207802"/>
                  </a:lnTo>
                  <a:lnTo>
                    <a:pt x="1015826" y="174290"/>
                  </a:lnTo>
                  <a:lnTo>
                    <a:pt x="982314" y="143242"/>
                  </a:lnTo>
                  <a:lnTo>
                    <a:pt x="946490" y="114812"/>
                  </a:lnTo>
                  <a:lnTo>
                    <a:pt x="908508" y="89154"/>
                  </a:lnTo>
                  <a:lnTo>
                    <a:pt x="868520" y="66420"/>
                  </a:lnTo>
                  <a:lnTo>
                    <a:pt x="826680" y="46763"/>
                  </a:lnTo>
                  <a:lnTo>
                    <a:pt x="783141" y="30336"/>
                  </a:lnTo>
                  <a:lnTo>
                    <a:pt x="738056" y="17294"/>
                  </a:lnTo>
                  <a:lnTo>
                    <a:pt x="691579" y="7788"/>
                  </a:lnTo>
                  <a:lnTo>
                    <a:pt x="643862" y="1972"/>
                  </a:lnTo>
                  <a:lnTo>
                    <a:pt x="595058" y="0"/>
                  </a:lnTo>
                  <a:close/>
                </a:path>
              </a:pathLst>
            </a:custGeom>
            <a:solidFill>
              <a:srgbClr val="616667"/>
            </a:solidFill>
          </p:spPr>
          <p:txBody>
            <a:bodyPr wrap="square" lIns="0" tIns="0" rIns="0" bIns="0" rtlCol="0"/>
            <a:lstStyle/>
            <a:p>
              <a:endParaRPr/>
            </a:p>
          </p:txBody>
        </p:sp>
        <p:sp>
          <p:nvSpPr>
            <p:cNvPr id="8" name="object 8"/>
            <p:cNvSpPr/>
            <p:nvPr/>
          </p:nvSpPr>
          <p:spPr>
            <a:xfrm>
              <a:off x="5898121" y="3735997"/>
              <a:ext cx="525145" cy="608965"/>
            </a:xfrm>
            <a:custGeom>
              <a:avLst/>
              <a:gdLst/>
              <a:ahLst/>
              <a:cxnLst/>
              <a:rect l="l" t="t" r="r" b="b"/>
              <a:pathLst>
                <a:path w="525145" h="608964">
                  <a:moveTo>
                    <a:pt x="0" y="0"/>
                  </a:moveTo>
                  <a:lnTo>
                    <a:pt x="0" y="608888"/>
                  </a:lnTo>
                  <a:lnTo>
                    <a:pt x="524916" y="304444"/>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69" y="6059234"/>
            <a:ext cx="4707890" cy="281305"/>
          </a:xfrm>
          <a:prstGeom prst="rect">
            <a:avLst/>
          </a:prstGeom>
        </p:spPr>
        <p:txBody>
          <a:bodyPr vert="horz" wrap="square" lIns="0" tIns="0" rIns="0" bIns="0" rtlCol="0">
            <a:spAutoFit/>
          </a:bodyPr>
          <a:lstStyle/>
          <a:p>
            <a:pPr marL="12700">
              <a:lnSpc>
                <a:spcPts val="2090"/>
              </a:lnSpc>
            </a:pPr>
            <a:r>
              <a:rPr sz="1800" i="1" spc="-10" dirty="0">
                <a:solidFill>
                  <a:srgbClr val="8A8C8C"/>
                </a:solidFill>
                <a:latin typeface="Arial"/>
                <a:cs typeface="Arial"/>
              </a:rPr>
              <a:t>Video</a:t>
            </a:r>
            <a:r>
              <a:rPr sz="1800" i="1" spc="-15"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solidFill>
                  <a:srgbClr val="767171"/>
                </a:solidFill>
              </a:rPr>
              <a:t>31</a:t>
            </a:fld>
            <a:endParaRPr dirty="0">
              <a:solidFill>
                <a:srgbClr val="767171"/>
              </a:solidFill>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solidFill>
                  <a:srgbClr val="767171"/>
                </a:solidFill>
              </a:rPr>
              <a:t>#</a:t>
            </a:r>
            <a:r>
              <a:rPr spc="-40" dirty="0">
                <a:solidFill>
                  <a:srgbClr val="767171"/>
                </a:solidFill>
              </a:rPr>
              <a:t>T</a:t>
            </a:r>
            <a:r>
              <a:rPr spc="-35" dirty="0">
                <a:solidFill>
                  <a:srgbClr val="767171"/>
                </a:solidFill>
              </a:rPr>
              <a:t>CCC</a:t>
            </a:r>
            <a:r>
              <a:rPr spc="-20" dirty="0">
                <a:solidFill>
                  <a:srgbClr val="767171"/>
                </a:solidFill>
              </a:rPr>
              <a:t>-</a:t>
            </a:r>
            <a:r>
              <a:rPr spc="-35" dirty="0">
                <a:solidFill>
                  <a:srgbClr val="767171"/>
                </a:solidFill>
              </a:rPr>
              <a:t>CPP</a:t>
            </a:r>
            <a:r>
              <a:rPr spc="-20" dirty="0">
                <a:solidFill>
                  <a:srgbClr val="767171"/>
                </a:solidFill>
              </a:rPr>
              <a:t>-</a:t>
            </a:r>
            <a:r>
              <a:rPr spc="-35" dirty="0">
                <a:solidFill>
                  <a:srgbClr val="767171"/>
                </a:solidFill>
              </a:rPr>
              <a:t>PPT</a:t>
            </a:r>
            <a:r>
              <a:rPr spc="-20" dirty="0">
                <a:solidFill>
                  <a:srgbClr val="767171"/>
                </a:solidFill>
              </a:rPr>
              <a:t>-</a:t>
            </a:r>
            <a:r>
              <a:rPr spc="-25" dirty="0">
                <a:solidFill>
                  <a:srgbClr val="767171"/>
                </a:solidFill>
              </a:rPr>
              <a:t>0</a:t>
            </a:r>
            <a:r>
              <a:rPr dirty="0">
                <a:solidFill>
                  <a:srgbClr val="767171"/>
                </a:solidFill>
              </a:rPr>
              <a:t>7 </a:t>
            </a:r>
            <a:r>
              <a:rPr spc="-65" dirty="0">
                <a:solidFill>
                  <a:srgbClr val="767171"/>
                </a:solidFill>
              </a:rPr>
              <a:t> </a:t>
            </a:r>
            <a:r>
              <a:rPr spc="-25" dirty="0">
                <a:solidFill>
                  <a:srgbClr val="767171"/>
                </a:solidFill>
              </a:rPr>
              <a:t>0</a:t>
            </a:r>
            <a:r>
              <a:rPr dirty="0">
                <a:solidFill>
                  <a:srgbClr val="767171"/>
                </a:solidFill>
              </a:rPr>
              <a:t>2</a:t>
            </a:r>
            <a:r>
              <a:rPr spc="-45" dirty="0">
                <a:solidFill>
                  <a:srgbClr val="767171"/>
                </a:solidFill>
              </a:rPr>
              <a:t> </a:t>
            </a:r>
            <a:r>
              <a:rPr spc="-30" dirty="0">
                <a:solidFill>
                  <a:srgbClr val="767171"/>
                </a:solidFill>
              </a:rPr>
              <a:t>J</a:t>
            </a:r>
            <a:r>
              <a:rPr spc="-35" dirty="0">
                <a:solidFill>
                  <a:srgbClr val="767171"/>
                </a:solidFill>
              </a:rPr>
              <a:t>A</a:t>
            </a:r>
            <a:r>
              <a:rPr dirty="0">
                <a:solidFill>
                  <a:srgbClr val="767171"/>
                </a:solidFill>
              </a:rPr>
              <a:t>N</a:t>
            </a:r>
            <a:r>
              <a:rPr spc="-55" dirty="0">
                <a:solidFill>
                  <a:srgbClr val="767171"/>
                </a:solidFill>
              </a:rPr>
              <a:t> </a:t>
            </a:r>
            <a:r>
              <a:rPr spc="-25" dirty="0">
                <a:solidFill>
                  <a:srgbClr val="767171"/>
                </a:solidFill>
              </a:rPr>
              <a:t>22</a:t>
            </a:r>
          </a:p>
        </p:txBody>
      </p:sp>
      <p:pic>
        <p:nvPicPr>
          <p:cNvPr id="12" name="07i. Standard Open Cricothyroidotomy">
            <a:hlinkClick r:id="" action="ppaction://media"/>
            <a:extLst>
              <a:ext uri="{FF2B5EF4-FFF2-40B4-BE49-F238E27FC236}">
                <a16:creationId xmlns:a16="http://schemas.microsoft.com/office/drawing/2014/main" id="{35EE732D-6B92-9E3F-D911-6247BD868C06}"/>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546" y="1644751"/>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682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069" y="255193"/>
            <a:ext cx="1173007" cy="656424"/>
          </a:xfrm>
          <a:prstGeom prst="rect">
            <a:avLst/>
          </a:prstGeom>
        </p:spPr>
      </p:pic>
      <p:sp>
        <p:nvSpPr>
          <p:cNvPr id="4" name="object 4"/>
          <p:cNvSpPr txBox="1">
            <a:spLocks noGrp="1"/>
          </p:cNvSpPr>
          <p:nvPr>
            <p:ph type="title"/>
          </p:nvPr>
        </p:nvSpPr>
        <p:spPr>
          <a:prstGeom prst="rect">
            <a:avLst/>
          </a:prstGeom>
        </p:spPr>
        <p:txBody>
          <a:bodyPr vert="horz" wrap="square" lIns="0" tIns="526640" rIns="0" bIns="0" rtlCol="0">
            <a:spAutoFit/>
          </a:bodyPr>
          <a:lstStyle/>
          <a:p>
            <a:pPr marL="120014" marR="5080" indent="50800">
              <a:lnSpc>
                <a:spcPts val="3890"/>
              </a:lnSpc>
              <a:spcBef>
                <a:spcPts val="585"/>
              </a:spcBef>
            </a:pPr>
            <a:r>
              <a:rPr spc="-30" dirty="0"/>
              <a:t>INDICATIONS </a:t>
            </a:r>
            <a:r>
              <a:rPr spc="-5" dirty="0"/>
              <a:t>AND </a:t>
            </a:r>
            <a:r>
              <a:rPr spc="-55" dirty="0"/>
              <a:t>LIMITATIONS </a:t>
            </a:r>
            <a:r>
              <a:rPr dirty="0"/>
              <a:t>OF </a:t>
            </a:r>
            <a:r>
              <a:rPr spc="-990" dirty="0"/>
              <a:t> </a:t>
            </a:r>
            <a:r>
              <a:rPr spc="-5" dirty="0">
                <a:solidFill>
                  <a:srgbClr val="BC8642"/>
                </a:solidFill>
              </a:rPr>
              <a:t>ENDOTRACHEAL</a:t>
            </a:r>
            <a:r>
              <a:rPr spc="-85" dirty="0">
                <a:solidFill>
                  <a:srgbClr val="BC8642"/>
                </a:solidFill>
              </a:rPr>
              <a:t> </a:t>
            </a:r>
            <a:r>
              <a:rPr spc="-35" dirty="0">
                <a:solidFill>
                  <a:srgbClr val="BC8642"/>
                </a:solidFill>
              </a:rPr>
              <a:t>INTUBATION</a:t>
            </a:r>
            <a:r>
              <a:rPr dirty="0">
                <a:solidFill>
                  <a:srgbClr val="BC8642"/>
                </a:solidFill>
              </a:rPr>
              <a:t> </a:t>
            </a:r>
            <a:r>
              <a:rPr spc="-5" dirty="0">
                <a:solidFill>
                  <a:srgbClr val="BC8642"/>
                </a:solidFill>
              </a:rPr>
              <a:t>(ETI)</a:t>
            </a:r>
          </a:p>
        </p:txBody>
      </p:sp>
      <p:sp>
        <p:nvSpPr>
          <p:cNvPr id="5" name="object 5"/>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6" name="object 6"/>
          <p:cNvSpPr txBox="1"/>
          <p:nvPr/>
        </p:nvSpPr>
        <p:spPr>
          <a:xfrm>
            <a:off x="4978996" y="6039613"/>
            <a:ext cx="2494280" cy="513080"/>
          </a:xfrm>
          <a:prstGeom prst="rect">
            <a:avLst/>
          </a:prstGeom>
        </p:spPr>
        <p:txBody>
          <a:bodyPr vert="horz" wrap="square" lIns="0" tIns="12700" rIns="0" bIns="0" rtlCol="0">
            <a:spAutoFit/>
          </a:bodyPr>
          <a:lstStyle/>
          <a:p>
            <a:pPr marL="12700">
              <a:lnSpc>
                <a:spcPct val="100000"/>
              </a:lnSpc>
              <a:spcBef>
                <a:spcPts val="100"/>
              </a:spcBef>
              <a:tabLst>
                <a:tab pos="659765" algn="l"/>
                <a:tab pos="1267460" algn="l"/>
              </a:tabLst>
            </a:pPr>
            <a:r>
              <a:rPr sz="4800" baseline="-1736" dirty="0">
                <a:solidFill>
                  <a:srgbClr val="2E3334"/>
                </a:solidFill>
                <a:latin typeface="Arial Black"/>
                <a:cs typeface="Arial Black"/>
              </a:rPr>
              <a:t>M	</a:t>
            </a:r>
            <a:r>
              <a:rPr sz="3200" dirty="0">
                <a:solidFill>
                  <a:srgbClr val="FFFFFF"/>
                </a:solidFill>
                <a:latin typeface="Arial Black"/>
                <a:cs typeface="Arial Black"/>
              </a:rPr>
              <a:t>A	</a:t>
            </a: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7" name="object 7"/>
          <p:cNvSpPr/>
          <p:nvPr/>
        </p:nvSpPr>
        <p:spPr>
          <a:xfrm>
            <a:off x="252031" y="6022803"/>
            <a:ext cx="4572000" cy="621030"/>
          </a:xfrm>
          <a:custGeom>
            <a:avLst/>
            <a:gdLst/>
            <a:ahLst/>
            <a:cxnLst/>
            <a:rect l="l" t="t" r="r" b="b"/>
            <a:pathLst>
              <a:path w="4572000" h="621029">
                <a:moveTo>
                  <a:pt x="4500511" y="0"/>
                </a:moveTo>
                <a:lnTo>
                  <a:pt x="71240" y="0"/>
                </a:lnTo>
                <a:lnTo>
                  <a:pt x="43510" y="5598"/>
                </a:lnTo>
                <a:lnTo>
                  <a:pt x="20865" y="20866"/>
                </a:lnTo>
                <a:lnTo>
                  <a:pt x="5598" y="43511"/>
                </a:lnTo>
                <a:lnTo>
                  <a:pt x="0" y="71241"/>
                </a:lnTo>
                <a:lnTo>
                  <a:pt x="0" y="549267"/>
                </a:lnTo>
                <a:lnTo>
                  <a:pt x="5598" y="576997"/>
                </a:lnTo>
                <a:lnTo>
                  <a:pt x="20865" y="599641"/>
                </a:lnTo>
                <a:lnTo>
                  <a:pt x="43510" y="614909"/>
                </a:lnTo>
                <a:lnTo>
                  <a:pt x="71240" y="620508"/>
                </a:lnTo>
                <a:lnTo>
                  <a:pt x="4500511" y="620508"/>
                </a:lnTo>
                <a:lnTo>
                  <a:pt x="4528240" y="614909"/>
                </a:lnTo>
                <a:lnTo>
                  <a:pt x="4550883" y="599641"/>
                </a:lnTo>
                <a:lnTo>
                  <a:pt x="4566148" y="576997"/>
                </a:lnTo>
                <a:lnTo>
                  <a:pt x="4571746" y="549267"/>
                </a:lnTo>
                <a:lnTo>
                  <a:pt x="4571746" y="71241"/>
                </a:lnTo>
                <a:lnTo>
                  <a:pt x="4566148" y="43511"/>
                </a:lnTo>
                <a:lnTo>
                  <a:pt x="4550883" y="20866"/>
                </a:lnTo>
                <a:lnTo>
                  <a:pt x="4528240" y="5598"/>
                </a:lnTo>
                <a:lnTo>
                  <a:pt x="4500511" y="0"/>
                </a:lnTo>
                <a:close/>
              </a:path>
            </a:pathLst>
          </a:custGeom>
          <a:solidFill>
            <a:srgbClr val="DEEBF7">
              <a:alpha val="74899"/>
            </a:srgbClr>
          </a:solidFill>
        </p:spPr>
        <p:txBody>
          <a:bodyPr wrap="square" lIns="0" tIns="0" rIns="0" bIns="0" rtlCol="0"/>
          <a:lstStyle/>
          <a:p>
            <a:endParaRPr/>
          </a:p>
        </p:txBody>
      </p:sp>
      <p:sp>
        <p:nvSpPr>
          <p:cNvPr id="8" name="object 8"/>
          <p:cNvSpPr txBox="1"/>
          <p:nvPr/>
        </p:nvSpPr>
        <p:spPr>
          <a:xfrm>
            <a:off x="987606" y="6187947"/>
            <a:ext cx="1684020" cy="269240"/>
          </a:xfrm>
          <a:prstGeom prst="rect">
            <a:avLst/>
          </a:prstGeom>
        </p:spPr>
        <p:txBody>
          <a:bodyPr vert="horz" wrap="square" lIns="0" tIns="12700" rIns="0" bIns="0" rtlCol="0">
            <a:spAutoFit/>
          </a:bodyPr>
          <a:lstStyle/>
          <a:p>
            <a:pPr marL="12700">
              <a:lnSpc>
                <a:spcPct val="100000"/>
              </a:lnSpc>
              <a:spcBef>
                <a:spcPts val="100"/>
              </a:spcBef>
            </a:pPr>
            <a:r>
              <a:rPr sz="1600" spc="-5" dirty="0">
                <a:latin typeface="Arial MT"/>
                <a:cs typeface="Arial MT"/>
              </a:rPr>
              <a:t>Level</a:t>
            </a:r>
            <a:r>
              <a:rPr sz="1600" spc="-35" dirty="0">
                <a:latin typeface="Arial MT"/>
                <a:cs typeface="Arial MT"/>
              </a:rPr>
              <a:t> </a:t>
            </a:r>
            <a:r>
              <a:rPr sz="1600" spc="-5" dirty="0">
                <a:latin typeface="Arial MT"/>
                <a:cs typeface="Arial MT"/>
              </a:rPr>
              <a:t>of</a:t>
            </a:r>
            <a:r>
              <a:rPr sz="1600" spc="-25" dirty="0">
                <a:latin typeface="Arial MT"/>
                <a:cs typeface="Arial MT"/>
              </a:rPr>
              <a:t> </a:t>
            </a:r>
            <a:r>
              <a:rPr sz="1600" spc="-5" dirty="0">
                <a:latin typeface="Arial MT"/>
                <a:cs typeface="Arial MT"/>
              </a:rPr>
              <a:t>Evidence:</a:t>
            </a:r>
            <a:endParaRPr sz="1600">
              <a:latin typeface="Arial MT"/>
              <a:cs typeface="Arial MT"/>
            </a:endParaRPr>
          </a:p>
        </p:txBody>
      </p:sp>
      <p:pic>
        <p:nvPicPr>
          <p:cNvPr id="9" name="object 9"/>
          <p:cNvPicPr/>
          <p:nvPr/>
        </p:nvPicPr>
        <p:blipFill>
          <a:blip r:embed="rId4" cstate="print"/>
          <a:stretch>
            <a:fillRect/>
          </a:stretch>
        </p:blipFill>
        <p:spPr>
          <a:xfrm>
            <a:off x="454151" y="6172200"/>
            <a:ext cx="380999" cy="393192"/>
          </a:xfrm>
          <a:prstGeom prst="rect">
            <a:avLst/>
          </a:prstGeom>
        </p:spPr>
      </p:pic>
      <p:pic>
        <p:nvPicPr>
          <p:cNvPr id="10" name="object 10"/>
          <p:cNvPicPr/>
          <p:nvPr/>
        </p:nvPicPr>
        <p:blipFill>
          <a:blip r:embed="rId5" cstate="print"/>
          <a:stretch>
            <a:fillRect/>
          </a:stretch>
        </p:blipFill>
        <p:spPr>
          <a:xfrm>
            <a:off x="347472" y="2179320"/>
            <a:ext cx="3938016" cy="3160776"/>
          </a:xfrm>
          <a:prstGeom prst="rect">
            <a:avLst/>
          </a:prstGeom>
        </p:spPr>
      </p:pic>
      <p:graphicFrame>
        <p:nvGraphicFramePr>
          <p:cNvPr id="11" name="object 11"/>
          <p:cNvGraphicFramePr>
            <a:graphicFrameLocks noGrp="1"/>
          </p:cNvGraphicFramePr>
          <p:nvPr/>
        </p:nvGraphicFramePr>
        <p:xfrm>
          <a:off x="449930" y="2275243"/>
          <a:ext cx="3712845" cy="2951770"/>
        </p:xfrm>
        <a:graphic>
          <a:graphicData uri="http://schemas.openxmlformats.org/drawingml/2006/table">
            <a:tbl>
              <a:tblPr firstRow="1" bandRow="1">
                <a:tableStyleId>{2D5ABB26-0587-4C30-8999-92F81FD0307C}</a:tableStyleId>
              </a:tblPr>
              <a:tblGrid>
                <a:gridCol w="3712845">
                  <a:extLst>
                    <a:ext uri="{9D8B030D-6E8A-4147-A177-3AD203B41FA5}">
                      <a16:colId xmlns:a16="http://schemas.microsoft.com/office/drawing/2014/main" val="20000"/>
                    </a:ext>
                  </a:extLst>
                </a:gridCol>
              </a:tblGrid>
              <a:tr h="457200">
                <a:tc>
                  <a:txBody>
                    <a:bodyPr/>
                    <a:lstStyle/>
                    <a:p>
                      <a:pPr marL="91440">
                        <a:lnSpc>
                          <a:spcPct val="100000"/>
                        </a:lnSpc>
                        <a:spcBef>
                          <a:spcPts val="250"/>
                        </a:spcBef>
                      </a:pPr>
                      <a:r>
                        <a:rPr sz="2400" b="1" spc="-5" dirty="0">
                          <a:latin typeface="Arial"/>
                          <a:cs typeface="Arial"/>
                        </a:rPr>
                        <a:t>ETI</a:t>
                      </a:r>
                      <a:r>
                        <a:rPr sz="2400" b="1" spc="-55" dirty="0">
                          <a:latin typeface="Arial"/>
                          <a:cs typeface="Arial"/>
                        </a:rPr>
                        <a:t> </a:t>
                      </a:r>
                      <a:r>
                        <a:rPr sz="2400" b="1" spc="-5" dirty="0">
                          <a:latin typeface="Arial"/>
                          <a:cs typeface="Arial"/>
                        </a:rPr>
                        <a:t>limitations:</a:t>
                      </a:r>
                      <a:endParaRPr sz="2400">
                        <a:latin typeface="Arial"/>
                        <a:cs typeface="Arial"/>
                      </a:endParaRPr>
                    </a:p>
                  </a:txBody>
                  <a:tcPr marL="0" marR="0" marT="31750" marB="0">
                    <a:lnL w="19050">
                      <a:solidFill>
                        <a:srgbClr val="BC8642"/>
                      </a:solidFill>
                      <a:prstDash val="solid"/>
                    </a:lnL>
                    <a:lnR w="19050">
                      <a:solidFill>
                        <a:srgbClr val="BC8642"/>
                      </a:solidFill>
                      <a:prstDash val="solid"/>
                    </a:lnR>
                    <a:lnT w="19050">
                      <a:solidFill>
                        <a:srgbClr val="BC8642"/>
                      </a:solidFill>
                      <a:prstDash val="solid"/>
                    </a:lnT>
                    <a:lnB w="19050">
                      <a:solidFill>
                        <a:srgbClr val="BC8642"/>
                      </a:solidFill>
                      <a:prstDash val="solid"/>
                    </a:lnB>
                  </a:tcPr>
                </a:tc>
                <a:extLst>
                  <a:ext uri="{0D108BD9-81ED-4DB2-BD59-A6C34878D82A}">
                    <a16:rowId xmlns:a16="http://schemas.microsoft.com/office/drawing/2014/main" val="10000"/>
                  </a:ext>
                </a:extLst>
              </a:tr>
              <a:tr h="789740">
                <a:tc>
                  <a:txBody>
                    <a:bodyPr/>
                    <a:lstStyle/>
                    <a:p>
                      <a:pPr marL="91440" marR="793750">
                        <a:lnSpc>
                          <a:spcPts val="2090"/>
                        </a:lnSpc>
                        <a:spcBef>
                          <a:spcPts val="495"/>
                        </a:spcBef>
                      </a:pPr>
                      <a:r>
                        <a:rPr sz="1800" spc="-5" dirty="0">
                          <a:latin typeface="Arial MT"/>
                          <a:cs typeface="Arial MT"/>
                        </a:rPr>
                        <a:t>Low ETI experience even </a:t>
                      </a:r>
                      <a:r>
                        <a:rPr sz="1800" dirty="0">
                          <a:latin typeface="Arial MT"/>
                          <a:cs typeface="Arial MT"/>
                        </a:rPr>
                        <a:t>in </a:t>
                      </a:r>
                      <a:r>
                        <a:rPr sz="1800" spc="-490" dirty="0">
                          <a:latin typeface="Arial MT"/>
                          <a:cs typeface="Arial MT"/>
                        </a:rPr>
                        <a:t> </a:t>
                      </a:r>
                      <a:r>
                        <a:rPr sz="1800" spc="-5" dirty="0">
                          <a:latin typeface="Arial MT"/>
                          <a:cs typeface="Arial MT"/>
                        </a:rPr>
                        <a:t>seasoned</a:t>
                      </a:r>
                      <a:r>
                        <a:rPr sz="1800" spc="-10" dirty="0">
                          <a:latin typeface="Arial MT"/>
                          <a:cs typeface="Arial MT"/>
                        </a:rPr>
                        <a:t> </a:t>
                      </a:r>
                      <a:r>
                        <a:rPr sz="1800" spc="-5" dirty="0">
                          <a:latin typeface="Arial MT"/>
                          <a:cs typeface="Arial MT"/>
                        </a:rPr>
                        <a:t>medics</a:t>
                      </a:r>
                      <a:endParaRPr sz="1800">
                        <a:latin typeface="Arial MT"/>
                        <a:cs typeface="Arial MT"/>
                      </a:endParaRPr>
                    </a:p>
                  </a:txBody>
                  <a:tcPr marL="0" marR="0" marT="62865" marB="0">
                    <a:lnL w="19050">
                      <a:solidFill>
                        <a:srgbClr val="BC8642"/>
                      </a:solidFill>
                      <a:prstDash val="solid"/>
                    </a:lnL>
                    <a:lnR w="19050">
                      <a:solidFill>
                        <a:srgbClr val="BC8642"/>
                      </a:solidFill>
                      <a:prstDash val="solid"/>
                    </a:lnR>
                    <a:lnT w="19050">
                      <a:solidFill>
                        <a:srgbClr val="BC8642"/>
                      </a:solidFill>
                      <a:prstDash val="solid"/>
                    </a:lnT>
                    <a:lnB w="19050">
                      <a:solidFill>
                        <a:srgbClr val="BC8642"/>
                      </a:solidFill>
                      <a:prstDash val="solid"/>
                    </a:lnB>
                    <a:solidFill>
                      <a:srgbClr val="FEF2CC"/>
                    </a:solidFill>
                  </a:tcPr>
                </a:tc>
                <a:extLst>
                  <a:ext uri="{0D108BD9-81ED-4DB2-BD59-A6C34878D82A}">
                    <a16:rowId xmlns:a16="http://schemas.microsoft.com/office/drawing/2014/main" val="10001"/>
                  </a:ext>
                </a:extLst>
              </a:tr>
              <a:tr h="457550">
                <a:tc>
                  <a:txBody>
                    <a:bodyPr/>
                    <a:lstStyle/>
                    <a:p>
                      <a:pPr marL="91440">
                        <a:lnSpc>
                          <a:spcPct val="100000"/>
                        </a:lnSpc>
                        <a:spcBef>
                          <a:spcPts val="245"/>
                        </a:spcBef>
                      </a:pPr>
                      <a:r>
                        <a:rPr sz="1800" spc="-5" dirty="0">
                          <a:latin typeface="Arial MT"/>
                          <a:cs typeface="Arial MT"/>
                        </a:rPr>
                        <a:t>White</a:t>
                      </a:r>
                      <a:r>
                        <a:rPr sz="1800" spc="-20" dirty="0">
                          <a:latin typeface="Arial MT"/>
                          <a:cs typeface="Arial MT"/>
                        </a:rPr>
                        <a:t> </a:t>
                      </a:r>
                      <a:r>
                        <a:rPr sz="1800" spc="-5" dirty="0">
                          <a:latin typeface="Arial MT"/>
                          <a:cs typeface="Arial MT"/>
                        </a:rPr>
                        <a:t>light</a:t>
                      </a:r>
                      <a:r>
                        <a:rPr sz="1800" spc="-20" dirty="0">
                          <a:latin typeface="Arial MT"/>
                          <a:cs typeface="Arial MT"/>
                        </a:rPr>
                        <a:t> </a:t>
                      </a:r>
                      <a:r>
                        <a:rPr sz="1800" spc="-5" dirty="0">
                          <a:latin typeface="Arial MT"/>
                          <a:cs typeface="Arial MT"/>
                        </a:rPr>
                        <a:t>requirements</a:t>
                      </a:r>
                      <a:endParaRPr sz="1800">
                        <a:latin typeface="Arial MT"/>
                        <a:cs typeface="Arial MT"/>
                      </a:endParaRPr>
                    </a:p>
                  </a:txBody>
                  <a:tcPr marL="0" marR="0" marT="31115" marB="0">
                    <a:lnL w="19050">
                      <a:solidFill>
                        <a:srgbClr val="BC8642"/>
                      </a:solidFill>
                      <a:prstDash val="solid"/>
                    </a:lnL>
                    <a:lnR w="19050">
                      <a:solidFill>
                        <a:srgbClr val="BC8642"/>
                      </a:solidFill>
                      <a:prstDash val="solid"/>
                    </a:lnR>
                    <a:lnT w="19050">
                      <a:solidFill>
                        <a:srgbClr val="BC8642"/>
                      </a:solidFill>
                      <a:prstDash val="solid"/>
                    </a:lnT>
                    <a:lnB w="19050">
                      <a:solidFill>
                        <a:srgbClr val="BC8642"/>
                      </a:solidFill>
                      <a:prstDash val="solid"/>
                    </a:lnB>
                  </a:tcPr>
                </a:tc>
                <a:extLst>
                  <a:ext uri="{0D108BD9-81ED-4DB2-BD59-A6C34878D82A}">
                    <a16:rowId xmlns:a16="http://schemas.microsoft.com/office/drawing/2014/main" val="10002"/>
                  </a:ext>
                </a:extLst>
              </a:tr>
              <a:tr h="457540">
                <a:tc>
                  <a:txBody>
                    <a:bodyPr/>
                    <a:lstStyle/>
                    <a:p>
                      <a:pPr marL="91440">
                        <a:lnSpc>
                          <a:spcPct val="100000"/>
                        </a:lnSpc>
                        <a:spcBef>
                          <a:spcPts val="270"/>
                        </a:spcBef>
                      </a:pPr>
                      <a:r>
                        <a:rPr sz="1800" spc="-5" dirty="0">
                          <a:latin typeface="Arial MT"/>
                          <a:cs typeface="Arial MT"/>
                        </a:rPr>
                        <a:t>Maxillofacial</a:t>
                      </a:r>
                      <a:r>
                        <a:rPr sz="1800" spc="-20" dirty="0">
                          <a:latin typeface="Arial MT"/>
                          <a:cs typeface="Arial MT"/>
                        </a:rPr>
                        <a:t> </a:t>
                      </a:r>
                      <a:r>
                        <a:rPr sz="1800" spc="-5" dirty="0">
                          <a:latin typeface="Arial MT"/>
                          <a:cs typeface="Arial MT"/>
                        </a:rPr>
                        <a:t>injuries</a:t>
                      </a:r>
                      <a:endParaRPr sz="1800">
                        <a:latin typeface="Arial MT"/>
                        <a:cs typeface="Arial MT"/>
                      </a:endParaRPr>
                    </a:p>
                  </a:txBody>
                  <a:tcPr marL="0" marR="0" marT="34290" marB="0">
                    <a:lnL w="19050">
                      <a:solidFill>
                        <a:srgbClr val="BC8642"/>
                      </a:solidFill>
                      <a:prstDash val="solid"/>
                    </a:lnL>
                    <a:lnR w="19050">
                      <a:solidFill>
                        <a:srgbClr val="BC8642"/>
                      </a:solidFill>
                      <a:prstDash val="solid"/>
                    </a:lnR>
                    <a:lnT w="19050">
                      <a:solidFill>
                        <a:srgbClr val="BC8642"/>
                      </a:solidFill>
                      <a:prstDash val="solid"/>
                    </a:lnT>
                    <a:lnB w="19050">
                      <a:solidFill>
                        <a:srgbClr val="BC8642"/>
                      </a:solidFill>
                      <a:prstDash val="solid"/>
                    </a:lnB>
                    <a:solidFill>
                      <a:srgbClr val="FEF2CC"/>
                    </a:solidFill>
                  </a:tcPr>
                </a:tc>
                <a:extLst>
                  <a:ext uri="{0D108BD9-81ED-4DB2-BD59-A6C34878D82A}">
                    <a16:rowId xmlns:a16="http://schemas.microsoft.com/office/drawing/2014/main" val="10003"/>
                  </a:ext>
                </a:extLst>
              </a:tr>
              <a:tr h="789740">
                <a:tc>
                  <a:txBody>
                    <a:bodyPr/>
                    <a:lstStyle/>
                    <a:p>
                      <a:pPr marL="91440" marR="277495">
                        <a:lnSpc>
                          <a:spcPts val="2090"/>
                        </a:lnSpc>
                        <a:spcBef>
                          <a:spcPts val="490"/>
                        </a:spcBef>
                      </a:pPr>
                      <a:r>
                        <a:rPr sz="1800" spc="-5" dirty="0">
                          <a:latin typeface="Arial MT"/>
                          <a:cs typeface="Arial MT"/>
                        </a:rPr>
                        <a:t>Difficulty recognizing esophageal </a:t>
                      </a:r>
                      <a:r>
                        <a:rPr sz="1800" spc="-490" dirty="0">
                          <a:latin typeface="Arial MT"/>
                          <a:cs typeface="Arial MT"/>
                        </a:rPr>
                        <a:t> </a:t>
                      </a:r>
                      <a:r>
                        <a:rPr sz="1800" spc="-5" dirty="0">
                          <a:latin typeface="Arial MT"/>
                          <a:cs typeface="Arial MT"/>
                        </a:rPr>
                        <a:t>intubations</a:t>
                      </a:r>
                      <a:endParaRPr sz="1800">
                        <a:latin typeface="Arial MT"/>
                        <a:cs typeface="Arial MT"/>
                      </a:endParaRPr>
                    </a:p>
                  </a:txBody>
                  <a:tcPr marL="0" marR="0" marT="62230" marB="0">
                    <a:lnL w="19050">
                      <a:solidFill>
                        <a:srgbClr val="BC8642"/>
                      </a:solidFill>
                      <a:prstDash val="solid"/>
                    </a:lnL>
                    <a:lnR w="19050">
                      <a:solidFill>
                        <a:srgbClr val="BC8642"/>
                      </a:solidFill>
                      <a:prstDash val="solid"/>
                    </a:lnR>
                    <a:lnT w="19050">
                      <a:solidFill>
                        <a:srgbClr val="BC8642"/>
                      </a:solidFill>
                      <a:prstDash val="solid"/>
                    </a:lnT>
                    <a:lnB w="19050">
                      <a:solidFill>
                        <a:srgbClr val="BC8642"/>
                      </a:solidFill>
                      <a:prstDash val="solid"/>
                    </a:lnB>
                  </a:tcPr>
                </a:tc>
                <a:extLst>
                  <a:ext uri="{0D108BD9-81ED-4DB2-BD59-A6C34878D82A}">
                    <a16:rowId xmlns:a16="http://schemas.microsoft.com/office/drawing/2014/main" val="10004"/>
                  </a:ext>
                </a:extLst>
              </a:tr>
            </a:tbl>
          </a:graphicData>
        </a:graphic>
      </p:graphicFrame>
      <p:pic>
        <p:nvPicPr>
          <p:cNvPr id="12" name="object 12"/>
          <p:cNvPicPr/>
          <p:nvPr/>
        </p:nvPicPr>
        <p:blipFill>
          <a:blip r:embed="rId6" cstate="print"/>
          <a:stretch>
            <a:fillRect/>
          </a:stretch>
        </p:blipFill>
        <p:spPr>
          <a:xfrm>
            <a:off x="7790688" y="2191511"/>
            <a:ext cx="3849624" cy="3069336"/>
          </a:xfrm>
          <a:prstGeom prst="rect">
            <a:avLst/>
          </a:prstGeom>
        </p:spPr>
      </p:pic>
      <p:graphicFrame>
        <p:nvGraphicFramePr>
          <p:cNvPr id="13" name="object 13"/>
          <p:cNvGraphicFramePr>
            <a:graphicFrameLocks noGrp="1"/>
          </p:cNvGraphicFramePr>
          <p:nvPr/>
        </p:nvGraphicFramePr>
        <p:xfrm>
          <a:off x="7893392" y="2286838"/>
          <a:ext cx="3626485" cy="2861740"/>
        </p:xfrm>
        <a:graphic>
          <a:graphicData uri="http://schemas.openxmlformats.org/drawingml/2006/table">
            <a:tbl>
              <a:tblPr firstRow="1" bandRow="1">
                <a:tableStyleId>{2D5ABB26-0587-4C30-8999-92F81FD0307C}</a:tableStyleId>
              </a:tblPr>
              <a:tblGrid>
                <a:gridCol w="3626485">
                  <a:extLst>
                    <a:ext uri="{9D8B030D-6E8A-4147-A177-3AD203B41FA5}">
                      <a16:colId xmlns:a16="http://schemas.microsoft.com/office/drawing/2014/main" val="20000"/>
                    </a:ext>
                  </a:extLst>
                </a:gridCol>
              </a:tblGrid>
              <a:tr h="457200">
                <a:tc>
                  <a:txBody>
                    <a:bodyPr/>
                    <a:lstStyle/>
                    <a:p>
                      <a:pPr marL="90805">
                        <a:lnSpc>
                          <a:spcPct val="100000"/>
                        </a:lnSpc>
                        <a:spcBef>
                          <a:spcPts val="254"/>
                        </a:spcBef>
                      </a:pPr>
                      <a:r>
                        <a:rPr sz="2400" b="1" spc="-5" dirty="0">
                          <a:latin typeface="Arial"/>
                          <a:cs typeface="Arial"/>
                        </a:rPr>
                        <a:t>ETI</a:t>
                      </a:r>
                      <a:r>
                        <a:rPr sz="2400" b="1" spc="-55" dirty="0">
                          <a:latin typeface="Arial"/>
                          <a:cs typeface="Arial"/>
                        </a:rPr>
                        <a:t> </a:t>
                      </a:r>
                      <a:r>
                        <a:rPr sz="2400" b="1" spc="-5" dirty="0">
                          <a:latin typeface="Arial"/>
                          <a:cs typeface="Arial"/>
                        </a:rPr>
                        <a:t>indications:</a:t>
                      </a:r>
                      <a:endParaRPr sz="2400">
                        <a:latin typeface="Arial"/>
                        <a:cs typeface="Arial"/>
                      </a:endParaRPr>
                    </a:p>
                  </a:txBody>
                  <a:tcPr marL="0" marR="0" marT="32384" marB="0">
                    <a:lnL w="19050">
                      <a:solidFill>
                        <a:srgbClr val="BC8642"/>
                      </a:solidFill>
                      <a:prstDash val="solid"/>
                    </a:lnL>
                    <a:lnR w="19050">
                      <a:solidFill>
                        <a:srgbClr val="BC8642"/>
                      </a:solidFill>
                      <a:prstDash val="solid"/>
                    </a:lnR>
                    <a:lnT w="19050">
                      <a:solidFill>
                        <a:srgbClr val="BC8642"/>
                      </a:solidFill>
                      <a:prstDash val="solid"/>
                    </a:lnT>
                    <a:lnB w="19050">
                      <a:solidFill>
                        <a:srgbClr val="BC8642"/>
                      </a:solidFill>
                      <a:prstDash val="solid"/>
                    </a:lnB>
                  </a:tcPr>
                </a:tc>
                <a:extLst>
                  <a:ext uri="{0D108BD9-81ED-4DB2-BD59-A6C34878D82A}">
                    <a16:rowId xmlns:a16="http://schemas.microsoft.com/office/drawing/2014/main" val="10000"/>
                  </a:ext>
                </a:extLst>
              </a:tr>
              <a:tr h="772330">
                <a:tc>
                  <a:txBody>
                    <a:bodyPr/>
                    <a:lstStyle/>
                    <a:p>
                      <a:pPr marL="90805" marR="1443990">
                        <a:lnSpc>
                          <a:spcPts val="2110"/>
                        </a:lnSpc>
                        <a:spcBef>
                          <a:spcPts val="459"/>
                        </a:spcBef>
                      </a:pPr>
                      <a:r>
                        <a:rPr sz="1800" spc="-5" dirty="0">
                          <a:latin typeface="Arial MT"/>
                          <a:cs typeface="Arial MT"/>
                        </a:rPr>
                        <a:t>Unsuccessful</a:t>
                      </a:r>
                      <a:r>
                        <a:rPr sz="1800" spc="-45" dirty="0">
                          <a:latin typeface="Arial MT"/>
                          <a:cs typeface="Arial MT"/>
                        </a:rPr>
                        <a:t> </a:t>
                      </a:r>
                      <a:r>
                        <a:rPr sz="1800" spc="-5" dirty="0">
                          <a:latin typeface="Arial MT"/>
                          <a:cs typeface="Arial MT"/>
                        </a:rPr>
                        <a:t>airway </a:t>
                      </a:r>
                      <a:r>
                        <a:rPr sz="1800" spc="-484" dirty="0">
                          <a:latin typeface="Arial MT"/>
                          <a:cs typeface="Arial MT"/>
                        </a:rPr>
                        <a:t> </a:t>
                      </a:r>
                      <a:r>
                        <a:rPr sz="1800" spc="-5" dirty="0">
                          <a:latin typeface="Arial MT"/>
                          <a:cs typeface="Arial MT"/>
                        </a:rPr>
                        <a:t>management</a:t>
                      </a:r>
                      <a:r>
                        <a:rPr sz="1800" spc="-25" dirty="0">
                          <a:latin typeface="Arial MT"/>
                          <a:cs typeface="Arial MT"/>
                        </a:rPr>
                        <a:t> </a:t>
                      </a:r>
                      <a:r>
                        <a:rPr sz="1800" spc="-5" dirty="0">
                          <a:latin typeface="Arial MT"/>
                          <a:cs typeface="Arial MT"/>
                        </a:rPr>
                        <a:t>with:</a:t>
                      </a:r>
                      <a:endParaRPr sz="1800">
                        <a:latin typeface="Arial MT"/>
                        <a:cs typeface="Arial MT"/>
                      </a:endParaRPr>
                    </a:p>
                  </a:txBody>
                  <a:tcPr marL="0" marR="0" marT="58419" marB="0">
                    <a:lnL w="19050">
                      <a:solidFill>
                        <a:srgbClr val="BC8642"/>
                      </a:solidFill>
                      <a:prstDash val="solid"/>
                    </a:lnL>
                    <a:lnR w="19050">
                      <a:solidFill>
                        <a:srgbClr val="BC8642"/>
                      </a:solidFill>
                      <a:prstDash val="solid"/>
                    </a:lnR>
                    <a:lnT w="19050">
                      <a:solidFill>
                        <a:srgbClr val="BC8642"/>
                      </a:solidFill>
                      <a:prstDash val="solid"/>
                    </a:lnT>
                    <a:lnB w="19050">
                      <a:solidFill>
                        <a:srgbClr val="BC8642"/>
                      </a:solidFill>
                      <a:prstDash val="solid"/>
                    </a:lnB>
                    <a:solidFill>
                      <a:srgbClr val="FEF2CC"/>
                    </a:solidFill>
                  </a:tcPr>
                </a:tc>
                <a:extLst>
                  <a:ext uri="{0D108BD9-81ED-4DB2-BD59-A6C34878D82A}">
                    <a16:rowId xmlns:a16="http://schemas.microsoft.com/office/drawing/2014/main" val="10001"/>
                  </a:ext>
                </a:extLst>
              </a:tr>
              <a:tr h="1184750">
                <a:tc>
                  <a:txBody>
                    <a:bodyPr/>
                    <a:lstStyle/>
                    <a:p>
                      <a:pPr marL="434340" indent="-343535">
                        <a:lnSpc>
                          <a:spcPct val="100000"/>
                        </a:lnSpc>
                        <a:spcBef>
                          <a:spcPts val="365"/>
                        </a:spcBef>
                        <a:buClr>
                          <a:srgbClr val="CD9147"/>
                        </a:buClr>
                        <a:buFont typeface="Wingdings"/>
                        <a:buChar char=""/>
                        <a:tabLst>
                          <a:tab pos="433705" algn="l"/>
                          <a:tab pos="434340" algn="l"/>
                        </a:tabLst>
                      </a:pPr>
                      <a:r>
                        <a:rPr sz="1800" spc="-5" dirty="0">
                          <a:latin typeface="Arial MT"/>
                          <a:cs typeface="Arial MT"/>
                        </a:rPr>
                        <a:t>Airway</a:t>
                      </a:r>
                      <a:r>
                        <a:rPr sz="1800" spc="-35" dirty="0">
                          <a:latin typeface="Arial MT"/>
                          <a:cs typeface="Arial MT"/>
                        </a:rPr>
                        <a:t> </a:t>
                      </a:r>
                      <a:r>
                        <a:rPr sz="1800" spc="-5" dirty="0">
                          <a:latin typeface="Arial MT"/>
                          <a:cs typeface="Arial MT"/>
                        </a:rPr>
                        <a:t>maneuvers</a:t>
                      </a:r>
                      <a:endParaRPr sz="1800">
                        <a:latin typeface="Arial MT"/>
                        <a:cs typeface="Arial MT"/>
                      </a:endParaRPr>
                    </a:p>
                    <a:p>
                      <a:pPr marL="434340" indent="-343535">
                        <a:lnSpc>
                          <a:spcPct val="100000"/>
                        </a:lnSpc>
                        <a:spcBef>
                          <a:spcPts val="530"/>
                        </a:spcBef>
                        <a:buClr>
                          <a:srgbClr val="CD9147"/>
                        </a:buClr>
                        <a:buFont typeface="Wingdings"/>
                        <a:buChar char=""/>
                        <a:tabLst>
                          <a:tab pos="433705" algn="l"/>
                          <a:tab pos="434340" algn="l"/>
                        </a:tabLst>
                      </a:pPr>
                      <a:r>
                        <a:rPr sz="1800" spc="-5" dirty="0">
                          <a:latin typeface="Arial MT"/>
                          <a:cs typeface="Arial MT"/>
                        </a:rPr>
                        <a:t>Nasopharyngeal</a:t>
                      </a:r>
                      <a:r>
                        <a:rPr sz="1800" spc="-25" dirty="0">
                          <a:latin typeface="Arial MT"/>
                          <a:cs typeface="Arial MT"/>
                        </a:rPr>
                        <a:t> </a:t>
                      </a:r>
                      <a:r>
                        <a:rPr sz="1800" spc="-5" dirty="0">
                          <a:latin typeface="Arial MT"/>
                          <a:cs typeface="Arial MT"/>
                        </a:rPr>
                        <a:t>airway</a:t>
                      </a:r>
                      <a:endParaRPr sz="1800">
                        <a:latin typeface="Arial MT"/>
                        <a:cs typeface="Arial MT"/>
                      </a:endParaRPr>
                    </a:p>
                    <a:p>
                      <a:pPr marL="434340" indent="-343535">
                        <a:lnSpc>
                          <a:spcPct val="100000"/>
                        </a:lnSpc>
                        <a:spcBef>
                          <a:spcPts val="550"/>
                        </a:spcBef>
                        <a:buClr>
                          <a:srgbClr val="CD9147"/>
                        </a:buClr>
                        <a:buFont typeface="Wingdings"/>
                        <a:buChar char=""/>
                        <a:tabLst>
                          <a:tab pos="433705" algn="l"/>
                          <a:tab pos="434340" algn="l"/>
                        </a:tabLst>
                      </a:pPr>
                      <a:r>
                        <a:rPr sz="1800" spc="-5" dirty="0">
                          <a:latin typeface="Arial MT"/>
                          <a:cs typeface="Arial MT"/>
                        </a:rPr>
                        <a:t>Extraglottic</a:t>
                      </a:r>
                      <a:r>
                        <a:rPr sz="1800" spc="-25" dirty="0">
                          <a:latin typeface="Arial MT"/>
                          <a:cs typeface="Arial MT"/>
                        </a:rPr>
                        <a:t> </a:t>
                      </a:r>
                      <a:r>
                        <a:rPr sz="1800" spc="-5" dirty="0">
                          <a:latin typeface="Arial MT"/>
                          <a:cs typeface="Arial MT"/>
                        </a:rPr>
                        <a:t>airway(s)</a:t>
                      </a:r>
                      <a:endParaRPr sz="1800">
                        <a:latin typeface="Arial MT"/>
                        <a:cs typeface="Arial MT"/>
                      </a:endParaRPr>
                    </a:p>
                  </a:txBody>
                  <a:tcPr marL="0" marR="0" marT="46355" marB="0">
                    <a:lnL w="19050">
                      <a:solidFill>
                        <a:srgbClr val="BC8642"/>
                      </a:solidFill>
                      <a:prstDash val="solid"/>
                    </a:lnL>
                    <a:lnR w="19050">
                      <a:solidFill>
                        <a:srgbClr val="BC8642"/>
                      </a:solidFill>
                      <a:prstDash val="solid"/>
                    </a:lnR>
                    <a:lnT w="19050">
                      <a:solidFill>
                        <a:srgbClr val="BC8642"/>
                      </a:solidFill>
                      <a:prstDash val="solid"/>
                    </a:lnT>
                    <a:lnB w="19050">
                      <a:solidFill>
                        <a:srgbClr val="BC8642"/>
                      </a:solidFill>
                      <a:prstDash val="solid"/>
                    </a:lnB>
                  </a:tcPr>
                </a:tc>
                <a:extLst>
                  <a:ext uri="{0D108BD9-81ED-4DB2-BD59-A6C34878D82A}">
                    <a16:rowId xmlns:a16="http://schemas.microsoft.com/office/drawing/2014/main" val="10002"/>
                  </a:ext>
                </a:extLst>
              </a:tr>
              <a:tr h="447460">
                <a:tc>
                  <a:txBody>
                    <a:bodyPr/>
                    <a:lstStyle/>
                    <a:p>
                      <a:pPr marL="90805">
                        <a:lnSpc>
                          <a:spcPct val="100000"/>
                        </a:lnSpc>
                        <a:spcBef>
                          <a:spcPts val="250"/>
                        </a:spcBef>
                      </a:pPr>
                      <a:r>
                        <a:rPr sz="1800" spc="-5" dirty="0">
                          <a:latin typeface="Arial MT"/>
                          <a:cs typeface="Arial MT"/>
                        </a:rPr>
                        <a:t>Thermal</a:t>
                      </a:r>
                      <a:r>
                        <a:rPr sz="1800" spc="-10" dirty="0">
                          <a:latin typeface="Arial MT"/>
                          <a:cs typeface="Arial MT"/>
                        </a:rPr>
                        <a:t> </a:t>
                      </a:r>
                      <a:r>
                        <a:rPr sz="1800" spc="-5" dirty="0">
                          <a:latin typeface="Arial MT"/>
                          <a:cs typeface="Arial MT"/>
                        </a:rPr>
                        <a:t>and</a:t>
                      </a:r>
                      <a:r>
                        <a:rPr sz="1800" spc="-10" dirty="0">
                          <a:latin typeface="Arial MT"/>
                          <a:cs typeface="Arial MT"/>
                        </a:rPr>
                        <a:t> </a:t>
                      </a:r>
                      <a:r>
                        <a:rPr sz="1800" spc="-5" dirty="0">
                          <a:latin typeface="Arial MT"/>
                          <a:cs typeface="Arial MT"/>
                        </a:rPr>
                        <a:t>toxic</a:t>
                      </a:r>
                      <a:r>
                        <a:rPr sz="1800" spc="-10" dirty="0">
                          <a:latin typeface="Arial MT"/>
                          <a:cs typeface="Arial MT"/>
                        </a:rPr>
                        <a:t> </a:t>
                      </a:r>
                      <a:r>
                        <a:rPr sz="1800" spc="-5" dirty="0">
                          <a:latin typeface="Arial MT"/>
                          <a:cs typeface="Arial MT"/>
                        </a:rPr>
                        <a:t>gas</a:t>
                      </a:r>
                      <a:r>
                        <a:rPr sz="1800" spc="-10" dirty="0">
                          <a:latin typeface="Arial MT"/>
                          <a:cs typeface="Arial MT"/>
                        </a:rPr>
                        <a:t> </a:t>
                      </a:r>
                      <a:r>
                        <a:rPr sz="1800" spc="-5" dirty="0">
                          <a:latin typeface="Arial MT"/>
                          <a:cs typeface="Arial MT"/>
                        </a:rPr>
                        <a:t>injuries</a:t>
                      </a:r>
                      <a:endParaRPr sz="1800">
                        <a:latin typeface="Arial MT"/>
                        <a:cs typeface="Arial MT"/>
                      </a:endParaRPr>
                    </a:p>
                  </a:txBody>
                  <a:tcPr marL="0" marR="0" marT="31750" marB="0">
                    <a:lnL w="19050">
                      <a:solidFill>
                        <a:srgbClr val="BC8642"/>
                      </a:solidFill>
                      <a:prstDash val="solid"/>
                    </a:lnL>
                    <a:lnR w="19050">
                      <a:solidFill>
                        <a:srgbClr val="BC8642"/>
                      </a:solidFill>
                      <a:prstDash val="solid"/>
                    </a:lnR>
                    <a:lnT w="19050">
                      <a:solidFill>
                        <a:srgbClr val="BC8642"/>
                      </a:solidFill>
                      <a:prstDash val="solid"/>
                    </a:lnT>
                    <a:lnB w="19050">
                      <a:solidFill>
                        <a:srgbClr val="BC8642"/>
                      </a:solidFill>
                      <a:prstDash val="solid"/>
                    </a:lnB>
                    <a:solidFill>
                      <a:srgbClr val="FEF2CC"/>
                    </a:solidFill>
                  </a:tcPr>
                </a:tc>
                <a:extLst>
                  <a:ext uri="{0D108BD9-81ED-4DB2-BD59-A6C34878D82A}">
                    <a16:rowId xmlns:a16="http://schemas.microsoft.com/office/drawing/2014/main" val="10003"/>
                  </a:ext>
                </a:extLst>
              </a:tr>
            </a:tbl>
          </a:graphicData>
        </a:graphic>
      </p:graphicFrame>
      <p:grpSp>
        <p:nvGrpSpPr>
          <p:cNvPr id="14" name="object 14"/>
          <p:cNvGrpSpPr/>
          <p:nvPr/>
        </p:nvGrpSpPr>
        <p:grpSpPr>
          <a:xfrm>
            <a:off x="4178808" y="2368295"/>
            <a:ext cx="3910965" cy="3103245"/>
            <a:chOff x="4178808" y="2368295"/>
            <a:chExt cx="3910965" cy="3103245"/>
          </a:xfrm>
        </p:grpSpPr>
        <p:pic>
          <p:nvPicPr>
            <p:cNvPr id="15" name="object 15"/>
            <p:cNvPicPr/>
            <p:nvPr/>
          </p:nvPicPr>
          <p:blipFill>
            <a:blip r:embed="rId7" cstate="print"/>
            <a:stretch>
              <a:fillRect/>
            </a:stretch>
          </p:blipFill>
          <p:spPr>
            <a:xfrm>
              <a:off x="4178808" y="2368295"/>
              <a:ext cx="3910584" cy="3102864"/>
            </a:xfrm>
            <a:prstGeom prst="rect">
              <a:avLst/>
            </a:prstGeom>
          </p:spPr>
        </p:pic>
        <p:pic>
          <p:nvPicPr>
            <p:cNvPr id="16" name="object 16"/>
            <p:cNvPicPr/>
            <p:nvPr/>
          </p:nvPicPr>
          <p:blipFill>
            <a:blip r:embed="rId8" cstate="print"/>
            <a:stretch>
              <a:fillRect/>
            </a:stretch>
          </p:blipFill>
          <p:spPr>
            <a:xfrm>
              <a:off x="4372965" y="2562580"/>
              <a:ext cx="3323132" cy="2517419"/>
            </a:xfrm>
            <a:prstGeom prst="rect">
              <a:avLst/>
            </a:prstGeom>
          </p:spPr>
        </p:pic>
      </p:grpSp>
      <p:sp>
        <p:nvSpPr>
          <p:cNvPr id="17" name="object 17"/>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8" name="object 18"/>
          <p:cNvSpPr txBox="1"/>
          <p:nvPr/>
        </p:nvSpPr>
        <p:spPr>
          <a:xfrm>
            <a:off x="11640946" y="6567128"/>
            <a:ext cx="193675" cy="196215"/>
          </a:xfrm>
          <a:prstGeom prst="rect">
            <a:avLst/>
          </a:prstGeom>
        </p:spPr>
        <p:txBody>
          <a:bodyPr vert="horz" wrap="square" lIns="0" tIns="0" rIns="0" bIns="0" rtlCol="0">
            <a:spAutoFit/>
          </a:bodyPr>
          <a:lstStyle/>
          <a:p>
            <a:pPr marL="12700">
              <a:lnSpc>
                <a:spcPts val="1425"/>
              </a:lnSpc>
            </a:pPr>
            <a:r>
              <a:rPr sz="1200" spc="-5" dirty="0">
                <a:latin typeface="Arial MT"/>
                <a:cs typeface="Arial MT"/>
              </a:rPr>
              <a:t>32</a:t>
            </a:r>
            <a:endParaRPr sz="1200">
              <a:latin typeface="Arial MT"/>
              <a:cs typeface="Arial MT"/>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069" y="255193"/>
            <a:ext cx="1173007" cy="656424"/>
          </a:xfrm>
          <a:prstGeom prst="rect">
            <a:avLst/>
          </a:prstGeom>
        </p:spPr>
      </p:pic>
      <p:sp>
        <p:nvSpPr>
          <p:cNvPr id="4" name="object 4"/>
          <p:cNvSpPr txBox="1">
            <a:spLocks noGrp="1"/>
          </p:cNvSpPr>
          <p:nvPr>
            <p:ph type="title"/>
          </p:nvPr>
        </p:nvSpPr>
        <p:spPr>
          <a:xfrm>
            <a:off x="1736953" y="694435"/>
            <a:ext cx="8770620" cy="1068070"/>
          </a:xfrm>
          <a:prstGeom prst="rect">
            <a:avLst/>
          </a:prstGeom>
        </p:spPr>
        <p:txBody>
          <a:bodyPr vert="horz" wrap="square" lIns="0" tIns="74295" rIns="0" bIns="0" rtlCol="0">
            <a:spAutoFit/>
          </a:bodyPr>
          <a:lstStyle/>
          <a:p>
            <a:pPr marL="440055" marR="5080" indent="-427990">
              <a:lnSpc>
                <a:spcPts val="3890"/>
              </a:lnSpc>
              <a:spcBef>
                <a:spcPts val="585"/>
              </a:spcBef>
            </a:pPr>
            <a:r>
              <a:rPr spc="-5" dirty="0"/>
              <a:t>PRINCIPLES </a:t>
            </a:r>
            <a:r>
              <a:rPr dirty="0"/>
              <a:t>OF </a:t>
            </a:r>
            <a:r>
              <a:rPr spc="-5" dirty="0">
                <a:solidFill>
                  <a:srgbClr val="BC8642"/>
                </a:solidFill>
              </a:rPr>
              <a:t>ETI </a:t>
            </a:r>
            <a:r>
              <a:rPr dirty="0"/>
              <a:t>IN </a:t>
            </a:r>
            <a:r>
              <a:rPr spc="-40" dirty="0"/>
              <a:t>TACTICAL </a:t>
            </a:r>
            <a:r>
              <a:rPr dirty="0"/>
              <a:t>FIELD </a:t>
            </a:r>
            <a:r>
              <a:rPr spc="-994" dirty="0"/>
              <a:t> </a:t>
            </a:r>
            <a:r>
              <a:rPr dirty="0"/>
              <a:t>CARE</a:t>
            </a:r>
            <a:r>
              <a:rPr spc="-150" dirty="0"/>
              <a:t> </a:t>
            </a:r>
            <a:r>
              <a:rPr spc="-5" dirty="0"/>
              <a:t>AND</a:t>
            </a:r>
            <a:r>
              <a:rPr spc="-10" dirty="0"/>
              <a:t> </a:t>
            </a:r>
            <a:r>
              <a:rPr spc="-55" dirty="0"/>
              <a:t>EVACUATION</a:t>
            </a:r>
            <a:r>
              <a:rPr spc="-10" dirty="0"/>
              <a:t> </a:t>
            </a:r>
            <a:r>
              <a:rPr spc="-5" dirty="0"/>
              <a:t>SETTINGS</a:t>
            </a:r>
          </a:p>
        </p:txBody>
      </p:sp>
      <p:sp>
        <p:nvSpPr>
          <p:cNvPr id="5" name="object 5"/>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6" name="object 6"/>
          <p:cNvSpPr txBox="1"/>
          <p:nvPr/>
        </p:nvSpPr>
        <p:spPr>
          <a:xfrm>
            <a:off x="4978996" y="6039613"/>
            <a:ext cx="2494280" cy="513080"/>
          </a:xfrm>
          <a:prstGeom prst="rect">
            <a:avLst/>
          </a:prstGeom>
        </p:spPr>
        <p:txBody>
          <a:bodyPr vert="horz" wrap="square" lIns="0" tIns="12700" rIns="0" bIns="0" rtlCol="0">
            <a:spAutoFit/>
          </a:bodyPr>
          <a:lstStyle/>
          <a:p>
            <a:pPr marL="12700">
              <a:lnSpc>
                <a:spcPct val="100000"/>
              </a:lnSpc>
              <a:spcBef>
                <a:spcPts val="100"/>
              </a:spcBef>
              <a:tabLst>
                <a:tab pos="659765" algn="l"/>
                <a:tab pos="1267460" algn="l"/>
              </a:tabLst>
            </a:pPr>
            <a:r>
              <a:rPr sz="4800" baseline="-1736" dirty="0">
                <a:solidFill>
                  <a:srgbClr val="2E3334"/>
                </a:solidFill>
                <a:latin typeface="Arial Black"/>
                <a:cs typeface="Arial Black"/>
              </a:rPr>
              <a:t>M	</a:t>
            </a:r>
            <a:r>
              <a:rPr sz="3200" dirty="0">
                <a:solidFill>
                  <a:srgbClr val="FFFFFF"/>
                </a:solidFill>
                <a:latin typeface="Arial Black"/>
                <a:cs typeface="Arial Black"/>
              </a:rPr>
              <a:t>A	</a:t>
            </a: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pic>
        <p:nvPicPr>
          <p:cNvPr id="7" name="object 7"/>
          <p:cNvPicPr/>
          <p:nvPr/>
        </p:nvPicPr>
        <p:blipFill>
          <a:blip r:embed="rId4" cstate="print"/>
          <a:stretch>
            <a:fillRect/>
          </a:stretch>
        </p:blipFill>
        <p:spPr>
          <a:xfrm>
            <a:off x="466344" y="1853183"/>
            <a:ext cx="7623048" cy="3880104"/>
          </a:xfrm>
          <a:prstGeom prst="rect">
            <a:avLst/>
          </a:prstGeom>
        </p:spPr>
      </p:pic>
      <p:graphicFrame>
        <p:nvGraphicFramePr>
          <p:cNvPr id="8" name="object 8"/>
          <p:cNvGraphicFramePr>
            <a:graphicFrameLocks noGrp="1"/>
          </p:cNvGraphicFramePr>
          <p:nvPr/>
        </p:nvGraphicFramePr>
        <p:xfrm>
          <a:off x="606325" y="1953882"/>
          <a:ext cx="7325995" cy="3657600"/>
        </p:xfrm>
        <a:graphic>
          <a:graphicData uri="http://schemas.openxmlformats.org/drawingml/2006/table">
            <a:tbl>
              <a:tblPr firstRow="1" bandRow="1">
                <a:tableStyleId>{2D5ABB26-0587-4C30-8999-92F81FD0307C}</a:tableStyleId>
              </a:tblPr>
              <a:tblGrid>
                <a:gridCol w="3600450">
                  <a:extLst>
                    <a:ext uri="{9D8B030D-6E8A-4147-A177-3AD203B41FA5}">
                      <a16:colId xmlns:a16="http://schemas.microsoft.com/office/drawing/2014/main" val="20000"/>
                    </a:ext>
                  </a:extLst>
                </a:gridCol>
                <a:gridCol w="3725545">
                  <a:extLst>
                    <a:ext uri="{9D8B030D-6E8A-4147-A177-3AD203B41FA5}">
                      <a16:colId xmlns:a16="http://schemas.microsoft.com/office/drawing/2014/main" val="20001"/>
                    </a:ext>
                  </a:extLst>
                </a:gridCol>
              </a:tblGrid>
              <a:tr h="396240">
                <a:tc>
                  <a:txBody>
                    <a:bodyPr/>
                    <a:lstStyle/>
                    <a:p>
                      <a:pPr algn="ctr">
                        <a:lnSpc>
                          <a:spcPct val="100000"/>
                        </a:lnSpc>
                        <a:spcBef>
                          <a:spcPts val="250"/>
                        </a:spcBef>
                      </a:pPr>
                      <a:r>
                        <a:rPr sz="2000" b="1" dirty="0">
                          <a:latin typeface="Arial"/>
                          <a:cs typeface="Arial"/>
                        </a:rPr>
                        <a:t>ETI</a:t>
                      </a:r>
                      <a:r>
                        <a:rPr sz="2000" b="1" spc="-40" dirty="0">
                          <a:latin typeface="Arial"/>
                          <a:cs typeface="Arial"/>
                        </a:rPr>
                        <a:t> </a:t>
                      </a:r>
                      <a:r>
                        <a:rPr sz="2000" b="1" spc="-15" dirty="0">
                          <a:latin typeface="Arial"/>
                          <a:cs typeface="Arial"/>
                        </a:rPr>
                        <a:t>CONSIDERATIONS</a:t>
                      </a:r>
                      <a:endParaRPr sz="2000">
                        <a:latin typeface="Arial"/>
                        <a:cs typeface="Arial"/>
                      </a:endParaRPr>
                    </a:p>
                  </a:txBody>
                  <a:tcPr marL="0" marR="0" marT="3175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marL="410209">
                        <a:lnSpc>
                          <a:spcPct val="100000"/>
                        </a:lnSpc>
                        <a:spcBef>
                          <a:spcPts val="250"/>
                        </a:spcBef>
                      </a:pPr>
                      <a:r>
                        <a:rPr sz="2000" b="1" spc="-20" dirty="0">
                          <a:latin typeface="Arial"/>
                          <a:cs typeface="Arial"/>
                        </a:rPr>
                        <a:t>TACTICAL</a:t>
                      </a:r>
                      <a:r>
                        <a:rPr sz="2000" b="1" spc="-55" dirty="0">
                          <a:latin typeface="Arial"/>
                          <a:cs typeface="Arial"/>
                        </a:rPr>
                        <a:t> </a:t>
                      </a:r>
                      <a:r>
                        <a:rPr sz="2000" b="1" spc="-35" dirty="0">
                          <a:latin typeface="Arial"/>
                          <a:cs typeface="Arial"/>
                        </a:rPr>
                        <a:t>LIMITATIONS</a:t>
                      </a:r>
                      <a:endParaRPr sz="2000">
                        <a:latin typeface="Arial"/>
                        <a:cs typeface="Arial"/>
                      </a:endParaRPr>
                    </a:p>
                  </a:txBody>
                  <a:tcPr marL="0" marR="0" marT="3175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0"/>
                  </a:ext>
                </a:extLst>
              </a:tr>
              <a:tr h="370840">
                <a:tc>
                  <a:txBody>
                    <a:bodyPr/>
                    <a:lstStyle/>
                    <a:p>
                      <a:pPr marL="91440">
                        <a:lnSpc>
                          <a:spcPct val="100000"/>
                        </a:lnSpc>
                        <a:spcBef>
                          <a:spcPts val="350"/>
                        </a:spcBef>
                      </a:pPr>
                      <a:r>
                        <a:rPr sz="1400" spc="-5" dirty="0">
                          <a:latin typeface="Arial MT"/>
                          <a:cs typeface="Arial MT"/>
                        </a:rPr>
                        <a:t>Equipment/Casualty</a:t>
                      </a:r>
                      <a:r>
                        <a:rPr sz="1400" spc="-35" dirty="0">
                          <a:latin typeface="Arial MT"/>
                          <a:cs typeface="Arial MT"/>
                        </a:rPr>
                        <a:t> </a:t>
                      </a:r>
                      <a:r>
                        <a:rPr sz="1400" spc="-5" dirty="0">
                          <a:latin typeface="Arial MT"/>
                          <a:cs typeface="Arial MT"/>
                        </a:rPr>
                        <a:t>preparation</a:t>
                      </a:r>
                      <a:endParaRPr sz="1400">
                        <a:latin typeface="Arial MT"/>
                        <a:cs typeface="Arial MT"/>
                      </a:endParaRPr>
                    </a:p>
                  </a:txBody>
                  <a:tcPr marL="0" marR="0" marT="4445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FEF2CC"/>
                    </a:solidFill>
                  </a:tcPr>
                </a:tc>
                <a:tc>
                  <a:txBody>
                    <a:bodyPr/>
                    <a:lstStyle/>
                    <a:p>
                      <a:pPr marL="90805">
                        <a:lnSpc>
                          <a:spcPct val="100000"/>
                        </a:lnSpc>
                        <a:spcBef>
                          <a:spcPts val="350"/>
                        </a:spcBef>
                      </a:pPr>
                      <a:r>
                        <a:rPr sz="1400" spc="-5" dirty="0">
                          <a:latin typeface="Arial MT"/>
                          <a:cs typeface="Arial MT"/>
                        </a:rPr>
                        <a:t>Equipment</a:t>
                      </a:r>
                      <a:r>
                        <a:rPr sz="1400" spc="-40" dirty="0">
                          <a:latin typeface="Arial MT"/>
                          <a:cs typeface="Arial MT"/>
                        </a:rPr>
                        <a:t> </a:t>
                      </a:r>
                      <a:r>
                        <a:rPr sz="1400" spc="-5" dirty="0">
                          <a:latin typeface="Arial MT"/>
                          <a:cs typeface="Arial MT"/>
                        </a:rPr>
                        <a:t>Shortages</a:t>
                      </a:r>
                      <a:endParaRPr sz="1400">
                        <a:latin typeface="Arial MT"/>
                        <a:cs typeface="Arial MT"/>
                      </a:endParaRPr>
                    </a:p>
                  </a:txBody>
                  <a:tcPr marL="0" marR="0" marT="4445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FEF2CC"/>
                    </a:solidFill>
                  </a:tcPr>
                </a:tc>
                <a:extLst>
                  <a:ext uri="{0D108BD9-81ED-4DB2-BD59-A6C34878D82A}">
                    <a16:rowId xmlns:a16="http://schemas.microsoft.com/office/drawing/2014/main" val="10001"/>
                  </a:ext>
                </a:extLst>
              </a:tr>
              <a:tr h="370840">
                <a:tc>
                  <a:txBody>
                    <a:bodyPr/>
                    <a:lstStyle/>
                    <a:p>
                      <a:pPr marL="91440">
                        <a:lnSpc>
                          <a:spcPct val="100000"/>
                        </a:lnSpc>
                        <a:spcBef>
                          <a:spcPts val="355"/>
                        </a:spcBef>
                      </a:pPr>
                      <a:r>
                        <a:rPr sz="1400" spc="-5" dirty="0">
                          <a:latin typeface="Arial MT"/>
                          <a:cs typeface="Arial MT"/>
                        </a:rPr>
                        <a:t>Pre-ventilation/Preoxygenation</a:t>
                      </a:r>
                      <a:endParaRPr sz="1400">
                        <a:latin typeface="Arial MT"/>
                        <a:cs typeface="Arial MT"/>
                      </a:endParaRPr>
                    </a:p>
                  </a:txBody>
                  <a:tcPr marL="0" marR="0" marT="4508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marL="90805">
                        <a:lnSpc>
                          <a:spcPct val="100000"/>
                        </a:lnSpc>
                        <a:spcBef>
                          <a:spcPts val="355"/>
                        </a:spcBef>
                      </a:pPr>
                      <a:r>
                        <a:rPr sz="1400" spc="-5" dirty="0">
                          <a:latin typeface="Arial MT"/>
                          <a:cs typeface="Arial MT"/>
                        </a:rPr>
                        <a:t>Scene</a:t>
                      </a:r>
                      <a:r>
                        <a:rPr sz="1400" spc="-15" dirty="0">
                          <a:latin typeface="Arial MT"/>
                          <a:cs typeface="Arial MT"/>
                        </a:rPr>
                        <a:t> </a:t>
                      </a:r>
                      <a:r>
                        <a:rPr sz="1400" spc="-20" dirty="0">
                          <a:latin typeface="Arial MT"/>
                          <a:cs typeface="Arial MT"/>
                        </a:rPr>
                        <a:t>safety,</a:t>
                      </a:r>
                      <a:r>
                        <a:rPr sz="1400" spc="-10" dirty="0">
                          <a:latin typeface="Arial MT"/>
                          <a:cs typeface="Arial MT"/>
                        </a:rPr>
                        <a:t> </a:t>
                      </a:r>
                      <a:r>
                        <a:rPr sz="1400" spc="-5" dirty="0">
                          <a:latin typeface="Arial MT"/>
                          <a:cs typeface="Arial MT"/>
                        </a:rPr>
                        <a:t>space</a:t>
                      </a:r>
                      <a:r>
                        <a:rPr sz="1400" spc="-15" dirty="0">
                          <a:latin typeface="Arial MT"/>
                          <a:cs typeface="Arial MT"/>
                        </a:rPr>
                        <a:t> </a:t>
                      </a:r>
                      <a:r>
                        <a:rPr sz="1400" spc="-5" dirty="0">
                          <a:latin typeface="Arial MT"/>
                          <a:cs typeface="Arial MT"/>
                        </a:rPr>
                        <a:t>limitations</a:t>
                      </a:r>
                      <a:endParaRPr sz="1400">
                        <a:latin typeface="Arial MT"/>
                        <a:cs typeface="Arial MT"/>
                      </a:endParaRPr>
                    </a:p>
                  </a:txBody>
                  <a:tcPr marL="0" marR="0" marT="4508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2"/>
                  </a:ext>
                </a:extLst>
              </a:tr>
              <a:tr h="518160">
                <a:tc>
                  <a:txBody>
                    <a:bodyPr/>
                    <a:lstStyle/>
                    <a:p>
                      <a:pPr marL="91440" marR="316230">
                        <a:lnSpc>
                          <a:spcPts val="1580"/>
                        </a:lnSpc>
                        <a:spcBef>
                          <a:spcPts val="500"/>
                        </a:spcBef>
                      </a:pPr>
                      <a:r>
                        <a:rPr sz="1400" spc="-5" dirty="0">
                          <a:latin typeface="Arial MT"/>
                          <a:cs typeface="Arial MT"/>
                        </a:rPr>
                        <a:t>Rapid Sequence induction with lidocaine </a:t>
                      </a:r>
                      <a:r>
                        <a:rPr sz="1400" spc="-375" dirty="0">
                          <a:latin typeface="Arial MT"/>
                          <a:cs typeface="Arial MT"/>
                        </a:rPr>
                        <a:t> </a:t>
                      </a:r>
                      <a:r>
                        <a:rPr sz="1400" spc="-5" dirty="0">
                          <a:latin typeface="Arial MT"/>
                          <a:cs typeface="Arial MT"/>
                        </a:rPr>
                        <a:t>for</a:t>
                      </a:r>
                      <a:r>
                        <a:rPr sz="1400" spc="-15" dirty="0">
                          <a:latin typeface="Arial MT"/>
                          <a:cs typeface="Arial MT"/>
                        </a:rPr>
                        <a:t> </a:t>
                      </a:r>
                      <a:r>
                        <a:rPr sz="1400" spc="-5" dirty="0">
                          <a:latin typeface="Arial MT"/>
                          <a:cs typeface="Arial MT"/>
                        </a:rPr>
                        <a:t>conscious/semi-conscious</a:t>
                      </a:r>
                      <a:endParaRPr sz="1400">
                        <a:latin typeface="Arial MT"/>
                        <a:cs typeface="Arial MT"/>
                      </a:endParaRPr>
                    </a:p>
                  </a:txBody>
                  <a:tcPr marL="0" marR="0" marT="6350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FEF2CC"/>
                    </a:solidFill>
                  </a:tcPr>
                </a:tc>
                <a:tc>
                  <a:txBody>
                    <a:bodyPr/>
                    <a:lstStyle/>
                    <a:p>
                      <a:pPr marL="90805" marR="678180">
                        <a:lnSpc>
                          <a:spcPts val="1580"/>
                        </a:lnSpc>
                        <a:spcBef>
                          <a:spcPts val="500"/>
                        </a:spcBef>
                      </a:pPr>
                      <a:r>
                        <a:rPr sz="1400" spc="-5" dirty="0">
                          <a:latin typeface="Arial MT"/>
                          <a:cs typeface="Arial MT"/>
                        </a:rPr>
                        <a:t>Conscious sedation with </a:t>
                      </a:r>
                      <a:r>
                        <a:rPr sz="1400" dirty="0">
                          <a:latin typeface="Arial MT"/>
                          <a:cs typeface="Arial MT"/>
                        </a:rPr>
                        <a:t>RSI </a:t>
                      </a:r>
                      <a:r>
                        <a:rPr sz="1400" spc="-5" dirty="0">
                          <a:latin typeface="Arial MT"/>
                          <a:cs typeface="Arial MT"/>
                        </a:rPr>
                        <a:t>requires </a:t>
                      </a:r>
                      <a:r>
                        <a:rPr sz="1400" spc="-375" dirty="0">
                          <a:latin typeface="Arial MT"/>
                          <a:cs typeface="Arial MT"/>
                        </a:rPr>
                        <a:t> </a:t>
                      </a:r>
                      <a:r>
                        <a:rPr sz="1400" spc="-5" dirty="0">
                          <a:latin typeface="Arial MT"/>
                          <a:cs typeface="Arial MT"/>
                        </a:rPr>
                        <a:t>significant</a:t>
                      </a:r>
                      <a:r>
                        <a:rPr sz="1400" spc="-10" dirty="0">
                          <a:latin typeface="Arial MT"/>
                          <a:cs typeface="Arial MT"/>
                        </a:rPr>
                        <a:t> </a:t>
                      </a:r>
                      <a:r>
                        <a:rPr sz="1400" spc="-5" dirty="0">
                          <a:latin typeface="Arial MT"/>
                          <a:cs typeface="Arial MT"/>
                        </a:rPr>
                        <a:t>experience</a:t>
                      </a:r>
                      <a:r>
                        <a:rPr sz="1400" spc="-10" dirty="0">
                          <a:latin typeface="Arial MT"/>
                          <a:cs typeface="Arial MT"/>
                        </a:rPr>
                        <a:t> </a:t>
                      </a:r>
                      <a:r>
                        <a:rPr sz="1400" spc="-5" dirty="0">
                          <a:latin typeface="Arial MT"/>
                          <a:cs typeface="Arial MT"/>
                        </a:rPr>
                        <a:t>and</a:t>
                      </a:r>
                      <a:r>
                        <a:rPr sz="1400" spc="-10" dirty="0">
                          <a:latin typeface="Arial MT"/>
                          <a:cs typeface="Arial MT"/>
                        </a:rPr>
                        <a:t> </a:t>
                      </a:r>
                      <a:r>
                        <a:rPr sz="1400" spc="-5" dirty="0">
                          <a:latin typeface="Arial MT"/>
                          <a:cs typeface="Arial MT"/>
                        </a:rPr>
                        <a:t>training</a:t>
                      </a:r>
                      <a:endParaRPr sz="1400">
                        <a:latin typeface="Arial MT"/>
                        <a:cs typeface="Arial MT"/>
                      </a:endParaRPr>
                    </a:p>
                  </a:txBody>
                  <a:tcPr marL="0" marR="0" marT="6350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FEF2CC"/>
                    </a:solidFill>
                  </a:tcPr>
                </a:tc>
                <a:extLst>
                  <a:ext uri="{0D108BD9-81ED-4DB2-BD59-A6C34878D82A}">
                    <a16:rowId xmlns:a16="http://schemas.microsoft.com/office/drawing/2014/main" val="10003"/>
                  </a:ext>
                </a:extLst>
              </a:tr>
              <a:tr h="370840">
                <a:tc>
                  <a:txBody>
                    <a:bodyPr/>
                    <a:lstStyle/>
                    <a:p>
                      <a:pPr marL="91440">
                        <a:lnSpc>
                          <a:spcPct val="100000"/>
                        </a:lnSpc>
                        <a:spcBef>
                          <a:spcPts val="365"/>
                        </a:spcBef>
                      </a:pPr>
                      <a:r>
                        <a:rPr sz="1400" spc="-5" dirty="0">
                          <a:latin typeface="Arial MT"/>
                          <a:cs typeface="Arial MT"/>
                        </a:rPr>
                        <a:t>Laryngoscope</a:t>
                      </a:r>
                      <a:r>
                        <a:rPr sz="1400" spc="-35" dirty="0">
                          <a:latin typeface="Arial MT"/>
                          <a:cs typeface="Arial MT"/>
                        </a:rPr>
                        <a:t> </a:t>
                      </a:r>
                      <a:r>
                        <a:rPr sz="1400" spc="-5" dirty="0">
                          <a:latin typeface="Arial MT"/>
                          <a:cs typeface="Arial MT"/>
                        </a:rPr>
                        <a:t>insertion</a:t>
                      </a:r>
                      <a:endParaRPr sz="1400">
                        <a:latin typeface="Arial MT"/>
                        <a:cs typeface="Arial MT"/>
                      </a:endParaRPr>
                    </a:p>
                  </a:txBody>
                  <a:tcPr marL="0" marR="0" marT="4635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marL="90805">
                        <a:lnSpc>
                          <a:spcPct val="100000"/>
                        </a:lnSpc>
                        <a:spcBef>
                          <a:spcPts val="365"/>
                        </a:spcBef>
                      </a:pPr>
                      <a:r>
                        <a:rPr sz="1400" spc="-5" dirty="0">
                          <a:latin typeface="Arial MT"/>
                          <a:cs typeface="Arial MT"/>
                        </a:rPr>
                        <a:t>Poor</a:t>
                      </a:r>
                      <a:r>
                        <a:rPr sz="1400" spc="-20" dirty="0">
                          <a:latin typeface="Arial MT"/>
                          <a:cs typeface="Arial MT"/>
                        </a:rPr>
                        <a:t> </a:t>
                      </a:r>
                      <a:r>
                        <a:rPr sz="1400" spc="-5" dirty="0">
                          <a:latin typeface="Arial MT"/>
                          <a:cs typeface="Arial MT"/>
                        </a:rPr>
                        <a:t>lighting,</a:t>
                      </a:r>
                      <a:r>
                        <a:rPr sz="1400" spc="-10" dirty="0">
                          <a:latin typeface="Arial MT"/>
                          <a:cs typeface="Arial MT"/>
                        </a:rPr>
                        <a:t> </a:t>
                      </a:r>
                      <a:r>
                        <a:rPr sz="1400" spc="-5" dirty="0">
                          <a:latin typeface="Arial MT"/>
                          <a:cs typeface="Arial MT"/>
                        </a:rPr>
                        <a:t>lack</a:t>
                      </a:r>
                      <a:r>
                        <a:rPr sz="1400" spc="-10" dirty="0">
                          <a:latin typeface="Arial MT"/>
                          <a:cs typeface="Arial MT"/>
                        </a:rPr>
                        <a:t> </a:t>
                      </a:r>
                      <a:r>
                        <a:rPr sz="1400" spc="-5" dirty="0">
                          <a:latin typeface="Arial MT"/>
                          <a:cs typeface="Arial MT"/>
                        </a:rPr>
                        <a:t>of</a:t>
                      </a:r>
                      <a:r>
                        <a:rPr sz="1400" spc="-10" dirty="0">
                          <a:latin typeface="Arial MT"/>
                          <a:cs typeface="Arial MT"/>
                        </a:rPr>
                        <a:t> </a:t>
                      </a:r>
                      <a:r>
                        <a:rPr sz="1400" spc="-5" dirty="0">
                          <a:latin typeface="Arial MT"/>
                          <a:cs typeface="Arial MT"/>
                        </a:rPr>
                        <a:t>suction</a:t>
                      </a:r>
                      <a:endParaRPr sz="1400">
                        <a:latin typeface="Arial MT"/>
                        <a:cs typeface="Arial MT"/>
                      </a:endParaRPr>
                    </a:p>
                  </a:txBody>
                  <a:tcPr marL="0" marR="0" marT="4635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4"/>
                  </a:ext>
                </a:extLst>
              </a:tr>
              <a:tr h="370840">
                <a:tc>
                  <a:txBody>
                    <a:bodyPr/>
                    <a:lstStyle/>
                    <a:p>
                      <a:pPr marL="91440">
                        <a:lnSpc>
                          <a:spcPct val="100000"/>
                        </a:lnSpc>
                        <a:spcBef>
                          <a:spcPts val="350"/>
                        </a:spcBef>
                      </a:pPr>
                      <a:r>
                        <a:rPr sz="1400" spc="-5" dirty="0">
                          <a:latin typeface="Arial MT"/>
                          <a:cs typeface="Arial MT"/>
                        </a:rPr>
                        <a:t>Endotracheal</a:t>
                      </a:r>
                      <a:r>
                        <a:rPr sz="1400" spc="-20" dirty="0">
                          <a:latin typeface="Arial MT"/>
                          <a:cs typeface="Arial MT"/>
                        </a:rPr>
                        <a:t> </a:t>
                      </a:r>
                      <a:r>
                        <a:rPr sz="1400" spc="-5" dirty="0">
                          <a:latin typeface="Arial MT"/>
                          <a:cs typeface="Arial MT"/>
                        </a:rPr>
                        <a:t>tube</a:t>
                      </a:r>
                      <a:r>
                        <a:rPr sz="1400" spc="-20" dirty="0">
                          <a:latin typeface="Arial MT"/>
                          <a:cs typeface="Arial MT"/>
                        </a:rPr>
                        <a:t> </a:t>
                      </a:r>
                      <a:r>
                        <a:rPr sz="1400" spc="-5" dirty="0">
                          <a:latin typeface="Arial MT"/>
                          <a:cs typeface="Arial MT"/>
                        </a:rPr>
                        <a:t>(ETT)</a:t>
                      </a:r>
                      <a:r>
                        <a:rPr sz="1400" spc="-25" dirty="0">
                          <a:latin typeface="Arial MT"/>
                          <a:cs typeface="Arial MT"/>
                        </a:rPr>
                        <a:t> </a:t>
                      </a:r>
                      <a:r>
                        <a:rPr sz="1400" spc="-5" dirty="0">
                          <a:latin typeface="Arial MT"/>
                          <a:cs typeface="Arial MT"/>
                        </a:rPr>
                        <a:t>advancement</a:t>
                      </a:r>
                      <a:endParaRPr sz="1400">
                        <a:latin typeface="Arial MT"/>
                        <a:cs typeface="Arial MT"/>
                      </a:endParaRPr>
                    </a:p>
                  </a:txBody>
                  <a:tcPr marL="0" marR="0" marT="4445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FEF2CC"/>
                    </a:solidFill>
                  </a:tcPr>
                </a:tc>
                <a:tc>
                  <a:txBody>
                    <a:bodyPr/>
                    <a:lstStyle/>
                    <a:p>
                      <a:pPr marL="90805">
                        <a:lnSpc>
                          <a:spcPct val="100000"/>
                        </a:lnSpc>
                        <a:spcBef>
                          <a:spcPts val="350"/>
                        </a:spcBef>
                      </a:pPr>
                      <a:r>
                        <a:rPr sz="1400" spc="-5" dirty="0">
                          <a:latin typeface="Arial MT"/>
                          <a:cs typeface="Arial MT"/>
                        </a:rPr>
                        <a:t>Lack</a:t>
                      </a:r>
                      <a:r>
                        <a:rPr sz="1400" spc="-15" dirty="0">
                          <a:latin typeface="Arial MT"/>
                          <a:cs typeface="Arial MT"/>
                        </a:rPr>
                        <a:t> </a:t>
                      </a:r>
                      <a:r>
                        <a:rPr sz="1400" spc="-5" dirty="0">
                          <a:latin typeface="Arial MT"/>
                          <a:cs typeface="Arial MT"/>
                        </a:rPr>
                        <a:t>of</a:t>
                      </a:r>
                      <a:r>
                        <a:rPr sz="1400" spc="-10" dirty="0">
                          <a:latin typeface="Arial MT"/>
                          <a:cs typeface="Arial MT"/>
                        </a:rPr>
                        <a:t> </a:t>
                      </a:r>
                      <a:r>
                        <a:rPr sz="1400" spc="-5" dirty="0">
                          <a:latin typeface="Arial MT"/>
                          <a:cs typeface="Arial MT"/>
                        </a:rPr>
                        <a:t>O2</a:t>
                      </a:r>
                      <a:r>
                        <a:rPr sz="1400" spc="-15" dirty="0">
                          <a:latin typeface="Arial MT"/>
                          <a:cs typeface="Arial MT"/>
                        </a:rPr>
                        <a:t> </a:t>
                      </a:r>
                      <a:r>
                        <a:rPr sz="1400" spc="-5" dirty="0">
                          <a:latin typeface="Arial MT"/>
                          <a:cs typeface="Arial MT"/>
                        </a:rPr>
                        <a:t>or</a:t>
                      </a:r>
                      <a:r>
                        <a:rPr sz="1400" spc="-15" dirty="0">
                          <a:latin typeface="Arial MT"/>
                          <a:cs typeface="Arial MT"/>
                        </a:rPr>
                        <a:t> </a:t>
                      </a:r>
                      <a:r>
                        <a:rPr sz="1400" spc="-5" dirty="0">
                          <a:latin typeface="Arial MT"/>
                          <a:cs typeface="Arial MT"/>
                        </a:rPr>
                        <a:t>airway</a:t>
                      </a:r>
                      <a:r>
                        <a:rPr sz="1400" spc="-15" dirty="0">
                          <a:latin typeface="Arial MT"/>
                          <a:cs typeface="Arial MT"/>
                        </a:rPr>
                        <a:t> </a:t>
                      </a:r>
                      <a:r>
                        <a:rPr sz="1400" spc="-5" dirty="0">
                          <a:latin typeface="Arial MT"/>
                          <a:cs typeface="Arial MT"/>
                        </a:rPr>
                        <a:t>adjuncts</a:t>
                      </a:r>
                      <a:endParaRPr sz="1400">
                        <a:latin typeface="Arial MT"/>
                        <a:cs typeface="Arial MT"/>
                      </a:endParaRPr>
                    </a:p>
                  </a:txBody>
                  <a:tcPr marL="0" marR="0" marT="4445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FEF2CC"/>
                    </a:solidFill>
                  </a:tcPr>
                </a:tc>
                <a:extLst>
                  <a:ext uri="{0D108BD9-81ED-4DB2-BD59-A6C34878D82A}">
                    <a16:rowId xmlns:a16="http://schemas.microsoft.com/office/drawing/2014/main" val="10005"/>
                  </a:ext>
                </a:extLst>
              </a:tr>
              <a:tr h="518160">
                <a:tc>
                  <a:txBody>
                    <a:bodyPr/>
                    <a:lstStyle/>
                    <a:p>
                      <a:pPr marL="91440">
                        <a:lnSpc>
                          <a:spcPct val="100000"/>
                        </a:lnSpc>
                        <a:spcBef>
                          <a:spcPts val="355"/>
                        </a:spcBef>
                      </a:pPr>
                      <a:r>
                        <a:rPr sz="1400" spc="-5" dirty="0">
                          <a:latin typeface="Arial MT"/>
                          <a:cs typeface="Arial MT"/>
                        </a:rPr>
                        <a:t>ETT</a:t>
                      </a:r>
                      <a:r>
                        <a:rPr sz="1400" spc="-60" dirty="0">
                          <a:latin typeface="Arial MT"/>
                          <a:cs typeface="Arial MT"/>
                        </a:rPr>
                        <a:t> </a:t>
                      </a:r>
                      <a:r>
                        <a:rPr sz="1400" spc="-10" dirty="0">
                          <a:latin typeface="Arial MT"/>
                          <a:cs typeface="Arial MT"/>
                        </a:rPr>
                        <a:t>cuff</a:t>
                      </a:r>
                      <a:r>
                        <a:rPr sz="1400" spc="-25" dirty="0">
                          <a:latin typeface="Arial MT"/>
                          <a:cs typeface="Arial MT"/>
                        </a:rPr>
                        <a:t> </a:t>
                      </a:r>
                      <a:r>
                        <a:rPr sz="1400" spc="-5" dirty="0">
                          <a:latin typeface="Arial MT"/>
                          <a:cs typeface="Arial MT"/>
                        </a:rPr>
                        <a:t>inflation</a:t>
                      </a:r>
                      <a:endParaRPr sz="1400">
                        <a:latin typeface="Arial MT"/>
                        <a:cs typeface="Arial MT"/>
                      </a:endParaRPr>
                    </a:p>
                  </a:txBody>
                  <a:tcPr marL="0" marR="0" marT="4508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marL="90805" marR="121920">
                        <a:lnSpc>
                          <a:spcPts val="1610"/>
                        </a:lnSpc>
                        <a:spcBef>
                          <a:spcPts val="470"/>
                        </a:spcBef>
                      </a:pPr>
                      <a:r>
                        <a:rPr sz="1400" spc="-5" dirty="0">
                          <a:latin typeface="Arial MT"/>
                          <a:cs typeface="Arial MT"/>
                        </a:rPr>
                        <a:t>Aeromedical concerns over </a:t>
                      </a:r>
                      <a:r>
                        <a:rPr sz="1400" spc="-10" dirty="0">
                          <a:latin typeface="Arial MT"/>
                          <a:cs typeface="Arial MT"/>
                        </a:rPr>
                        <a:t>cuff </a:t>
                      </a:r>
                      <a:r>
                        <a:rPr sz="1400" spc="-5" dirty="0">
                          <a:latin typeface="Arial MT"/>
                          <a:cs typeface="Arial MT"/>
                        </a:rPr>
                        <a:t>pressures at </a:t>
                      </a:r>
                      <a:r>
                        <a:rPr sz="1400" spc="-375" dirty="0">
                          <a:latin typeface="Arial MT"/>
                          <a:cs typeface="Arial MT"/>
                        </a:rPr>
                        <a:t> </a:t>
                      </a:r>
                      <a:r>
                        <a:rPr sz="1400" spc="-5" dirty="0">
                          <a:latin typeface="Arial MT"/>
                          <a:cs typeface="Arial MT"/>
                        </a:rPr>
                        <a:t>altitude</a:t>
                      </a:r>
                      <a:endParaRPr sz="1400">
                        <a:latin typeface="Arial MT"/>
                        <a:cs typeface="Arial MT"/>
                      </a:endParaRPr>
                    </a:p>
                  </a:txBody>
                  <a:tcPr marL="0" marR="0" marT="5969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6"/>
                  </a:ext>
                </a:extLst>
              </a:tr>
              <a:tr h="370840">
                <a:tc>
                  <a:txBody>
                    <a:bodyPr/>
                    <a:lstStyle/>
                    <a:p>
                      <a:pPr marL="91440">
                        <a:lnSpc>
                          <a:spcPct val="100000"/>
                        </a:lnSpc>
                        <a:spcBef>
                          <a:spcPts val="355"/>
                        </a:spcBef>
                      </a:pPr>
                      <a:r>
                        <a:rPr sz="1400" spc="-5" dirty="0">
                          <a:latin typeface="Arial MT"/>
                          <a:cs typeface="Arial MT"/>
                        </a:rPr>
                        <a:t>ETT</a:t>
                      </a:r>
                      <a:r>
                        <a:rPr sz="1400" spc="-55" dirty="0">
                          <a:latin typeface="Arial MT"/>
                          <a:cs typeface="Arial MT"/>
                        </a:rPr>
                        <a:t> </a:t>
                      </a:r>
                      <a:r>
                        <a:rPr sz="1400" spc="-5" dirty="0">
                          <a:latin typeface="Arial MT"/>
                          <a:cs typeface="Arial MT"/>
                        </a:rPr>
                        <a:t>position</a:t>
                      </a:r>
                      <a:r>
                        <a:rPr sz="1400" spc="-25" dirty="0">
                          <a:latin typeface="Arial MT"/>
                          <a:cs typeface="Arial MT"/>
                        </a:rPr>
                        <a:t> </a:t>
                      </a:r>
                      <a:r>
                        <a:rPr sz="1400" spc="-5" dirty="0">
                          <a:latin typeface="Arial MT"/>
                          <a:cs typeface="Arial MT"/>
                        </a:rPr>
                        <a:t>check</a:t>
                      </a:r>
                      <a:endParaRPr sz="1400">
                        <a:latin typeface="Arial MT"/>
                        <a:cs typeface="Arial MT"/>
                      </a:endParaRPr>
                    </a:p>
                  </a:txBody>
                  <a:tcPr marL="0" marR="0" marT="4508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FEF2CC"/>
                    </a:solidFill>
                  </a:tcPr>
                </a:tc>
                <a:tc>
                  <a:txBody>
                    <a:bodyPr/>
                    <a:lstStyle/>
                    <a:p>
                      <a:pPr marL="90805">
                        <a:lnSpc>
                          <a:spcPct val="100000"/>
                        </a:lnSpc>
                        <a:spcBef>
                          <a:spcPts val="355"/>
                        </a:spcBef>
                      </a:pPr>
                      <a:r>
                        <a:rPr sz="1400" spc="-5" dirty="0">
                          <a:latin typeface="Arial MT"/>
                          <a:cs typeface="Arial MT"/>
                        </a:rPr>
                        <a:t>High</a:t>
                      </a:r>
                      <a:r>
                        <a:rPr sz="1400" spc="-10" dirty="0">
                          <a:latin typeface="Arial MT"/>
                          <a:cs typeface="Arial MT"/>
                        </a:rPr>
                        <a:t> </a:t>
                      </a:r>
                      <a:r>
                        <a:rPr sz="1400" spc="-5" dirty="0">
                          <a:latin typeface="Arial MT"/>
                          <a:cs typeface="Arial MT"/>
                        </a:rPr>
                        <a:t>noise level making auscultation</a:t>
                      </a:r>
                      <a:r>
                        <a:rPr sz="1400" spc="-10" dirty="0">
                          <a:latin typeface="Arial MT"/>
                          <a:cs typeface="Arial MT"/>
                        </a:rPr>
                        <a:t> </a:t>
                      </a:r>
                      <a:r>
                        <a:rPr sz="1400" spc="-5" dirty="0">
                          <a:latin typeface="Arial MT"/>
                          <a:cs typeface="Arial MT"/>
                        </a:rPr>
                        <a:t>difficult</a:t>
                      </a:r>
                      <a:endParaRPr sz="1400">
                        <a:latin typeface="Arial MT"/>
                        <a:cs typeface="Arial MT"/>
                      </a:endParaRPr>
                    </a:p>
                  </a:txBody>
                  <a:tcPr marL="0" marR="0" marT="4508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FEF2CC"/>
                    </a:solidFill>
                  </a:tcPr>
                </a:tc>
                <a:extLst>
                  <a:ext uri="{0D108BD9-81ED-4DB2-BD59-A6C34878D82A}">
                    <a16:rowId xmlns:a16="http://schemas.microsoft.com/office/drawing/2014/main" val="10007"/>
                  </a:ext>
                </a:extLst>
              </a:tr>
              <a:tr h="370840">
                <a:tc>
                  <a:txBody>
                    <a:bodyPr/>
                    <a:lstStyle/>
                    <a:p>
                      <a:pPr marL="91440">
                        <a:lnSpc>
                          <a:spcPct val="100000"/>
                        </a:lnSpc>
                        <a:spcBef>
                          <a:spcPts val="365"/>
                        </a:spcBef>
                      </a:pPr>
                      <a:r>
                        <a:rPr sz="1400" spc="-5" dirty="0">
                          <a:latin typeface="Arial MT"/>
                          <a:cs typeface="Arial MT"/>
                        </a:rPr>
                        <a:t>Secure</a:t>
                      </a:r>
                      <a:r>
                        <a:rPr sz="1400" spc="-45" dirty="0">
                          <a:latin typeface="Arial MT"/>
                          <a:cs typeface="Arial MT"/>
                        </a:rPr>
                        <a:t> </a:t>
                      </a:r>
                      <a:r>
                        <a:rPr sz="1400" spc="-5" dirty="0">
                          <a:latin typeface="Arial MT"/>
                          <a:cs typeface="Arial MT"/>
                        </a:rPr>
                        <a:t>ETT</a:t>
                      </a:r>
                      <a:endParaRPr sz="1400">
                        <a:latin typeface="Arial MT"/>
                        <a:cs typeface="Arial MT"/>
                      </a:endParaRPr>
                    </a:p>
                  </a:txBody>
                  <a:tcPr marL="0" marR="0" marT="4635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marL="90805">
                        <a:lnSpc>
                          <a:spcPct val="100000"/>
                        </a:lnSpc>
                        <a:spcBef>
                          <a:spcPts val="365"/>
                        </a:spcBef>
                      </a:pPr>
                      <a:r>
                        <a:rPr sz="1400" spc="-5" dirty="0">
                          <a:latin typeface="Arial MT"/>
                          <a:cs typeface="Arial MT"/>
                        </a:rPr>
                        <a:t>Lack</a:t>
                      </a:r>
                      <a:r>
                        <a:rPr sz="1400" spc="-30" dirty="0">
                          <a:latin typeface="Arial MT"/>
                          <a:cs typeface="Arial MT"/>
                        </a:rPr>
                        <a:t> </a:t>
                      </a:r>
                      <a:r>
                        <a:rPr sz="1400" spc="-5" dirty="0">
                          <a:latin typeface="Arial MT"/>
                          <a:cs typeface="Arial MT"/>
                        </a:rPr>
                        <a:t>of</a:t>
                      </a:r>
                      <a:r>
                        <a:rPr sz="1400" spc="-30" dirty="0">
                          <a:latin typeface="Arial MT"/>
                          <a:cs typeface="Arial MT"/>
                        </a:rPr>
                        <a:t> </a:t>
                      </a:r>
                      <a:r>
                        <a:rPr sz="1400" spc="-5" dirty="0">
                          <a:latin typeface="Arial MT"/>
                          <a:cs typeface="Arial MT"/>
                        </a:rPr>
                        <a:t>capnography</a:t>
                      </a:r>
                      <a:endParaRPr sz="1400">
                        <a:latin typeface="Arial MT"/>
                        <a:cs typeface="Arial MT"/>
                      </a:endParaRPr>
                    </a:p>
                  </a:txBody>
                  <a:tcPr marL="0" marR="0" marT="4635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8"/>
                  </a:ext>
                </a:extLst>
              </a:tr>
            </a:tbl>
          </a:graphicData>
        </a:graphic>
      </p:graphicFrame>
      <p:grpSp>
        <p:nvGrpSpPr>
          <p:cNvPr id="9" name="object 9"/>
          <p:cNvGrpSpPr/>
          <p:nvPr/>
        </p:nvGrpSpPr>
        <p:grpSpPr>
          <a:xfrm>
            <a:off x="8048091" y="1713585"/>
            <a:ext cx="4053840" cy="4420870"/>
            <a:chOff x="8048091" y="1713585"/>
            <a:chExt cx="4053840" cy="4420870"/>
          </a:xfrm>
        </p:grpSpPr>
        <p:pic>
          <p:nvPicPr>
            <p:cNvPr id="10" name="object 10"/>
            <p:cNvPicPr/>
            <p:nvPr/>
          </p:nvPicPr>
          <p:blipFill>
            <a:blip r:embed="rId5" cstate="print"/>
            <a:stretch>
              <a:fillRect/>
            </a:stretch>
          </p:blipFill>
          <p:spPr>
            <a:xfrm>
              <a:off x="8198573" y="1713585"/>
              <a:ext cx="3502253" cy="2219782"/>
            </a:xfrm>
            <a:prstGeom prst="rect">
              <a:avLst/>
            </a:prstGeom>
          </p:spPr>
        </p:pic>
        <p:pic>
          <p:nvPicPr>
            <p:cNvPr id="11" name="object 11"/>
            <p:cNvPicPr/>
            <p:nvPr/>
          </p:nvPicPr>
          <p:blipFill>
            <a:blip r:embed="rId6" cstate="print"/>
            <a:stretch>
              <a:fillRect/>
            </a:stretch>
          </p:blipFill>
          <p:spPr>
            <a:xfrm>
              <a:off x="8048091" y="3813162"/>
              <a:ext cx="4053598" cy="2321025"/>
            </a:xfrm>
            <a:prstGeom prst="rect">
              <a:avLst/>
            </a:prstGeom>
          </p:spPr>
        </p:pic>
      </p:grpSp>
      <p:sp>
        <p:nvSpPr>
          <p:cNvPr id="12" name="object 12"/>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3" name="object 13"/>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33</a:t>
            </a:fld>
            <a:endParaRPr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55244" rIns="0" bIns="0" rtlCol="0">
            <a:spAutoFit/>
          </a:bodyPr>
          <a:lstStyle/>
          <a:p>
            <a:pPr marL="1905" algn="ctr">
              <a:lnSpc>
                <a:spcPct val="100000"/>
              </a:lnSpc>
              <a:spcBef>
                <a:spcPts val="434"/>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15"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dirty="0"/>
          </a:p>
          <a:p>
            <a:pPr marL="13970" marR="5080" algn="ctr">
              <a:lnSpc>
                <a:spcPts val="4300"/>
              </a:lnSpc>
              <a:spcBef>
                <a:spcPts val="725"/>
              </a:spcBef>
            </a:pPr>
            <a:r>
              <a:rPr spc="-5" dirty="0"/>
              <a:t>ENDOTRACHEAL</a:t>
            </a:r>
            <a:r>
              <a:rPr spc="-95" dirty="0"/>
              <a:t> </a:t>
            </a:r>
            <a:r>
              <a:rPr spc="-5" dirty="0"/>
              <a:t>TUBE</a:t>
            </a:r>
            <a:r>
              <a:rPr spc="-25" dirty="0"/>
              <a:t> </a:t>
            </a:r>
            <a:r>
              <a:rPr spc="-30" dirty="0"/>
              <a:t>INTUBATION </a:t>
            </a:r>
            <a:r>
              <a:rPr spc="-985" dirty="0"/>
              <a:t> </a:t>
            </a:r>
            <a:r>
              <a:rPr dirty="0">
                <a:solidFill>
                  <a:srgbClr val="BC8642"/>
                </a:solidFill>
              </a:rPr>
              <a:t>TECHNIQUES</a:t>
            </a:r>
          </a:p>
        </p:txBody>
      </p:sp>
      <p:pic>
        <p:nvPicPr>
          <p:cNvPr id="3" name="object 3"/>
          <p:cNvPicPr/>
          <p:nvPr/>
        </p:nvPicPr>
        <p:blipFill>
          <a:blip r:embed="rId3" cstate="print"/>
          <a:stretch>
            <a:fillRect/>
          </a:stretch>
        </p:blipFill>
        <p:spPr>
          <a:xfrm>
            <a:off x="309069" y="255193"/>
            <a:ext cx="1173007" cy="656424"/>
          </a:xfrm>
          <a:prstGeom prst="rect">
            <a:avLst/>
          </a:prstGeom>
        </p:spPr>
      </p:pic>
      <p:grpSp>
        <p:nvGrpSpPr>
          <p:cNvPr id="4" name="object 4"/>
          <p:cNvGrpSpPr/>
          <p:nvPr/>
        </p:nvGrpSpPr>
        <p:grpSpPr>
          <a:xfrm>
            <a:off x="304800" y="1831848"/>
            <a:ext cx="11668125" cy="4385945"/>
            <a:chOff x="304800" y="1831848"/>
            <a:chExt cx="11668125" cy="4385945"/>
          </a:xfrm>
        </p:grpSpPr>
        <p:pic>
          <p:nvPicPr>
            <p:cNvPr id="5" name="object 5"/>
            <p:cNvPicPr/>
            <p:nvPr/>
          </p:nvPicPr>
          <p:blipFill>
            <a:blip r:embed="rId4" cstate="print"/>
            <a:stretch>
              <a:fillRect/>
            </a:stretch>
          </p:blipFill>
          <p:spPr>
            <a:xfrm>
              <a:off x="304800" y="1831848"/>
              <a:ext cx="11667744" cy="2084832"/>
            </a:xfrm>
            <a:prstGeom prst="rect">
              <a:avLst/>
            </a:prstGeom>
          </p:spPr>
        </p:pic>
        <p:pic>
          <p:nvPicPr>
            <p:cNvPr id="6" name="object 6"/>
            <p:cNvPicPr/>
            <p:nvPr/>
          </p:nvPicPr>
          <p:blipFill>
            <a:blip r:embed="rId5" cstate="print"/>
            <a:stretch>
              <a:fillRect/>
            </a:stretch>
          </p:blipFill>
          <p:spPr>
            <a:xfrm>
              <a:off x="357064" y="1833740"/>
              <a:ext cx="11563917" cy="1979764"/>
            </a:xfrm>
            <a:prstGeom prst="rect">
              <a:avLst/>
            </a:prstGeom>
          </p:spPr>
        </p:pic>
        <p:pic>
          <p:nvPicPr>
            <p:cNvPr id="7" name="object 7"/>
            <p:cNvPicPr/>
            <p:nvPr/>
          </p:nvPicPr>
          <p:blipFill>
            <a:blip r:embed="rId6" cstate="print"/>
            <a:stretch>
              <a:fillRect/>
            </a:stretch>
          </p:blipFill>
          <p:spPr>
            <a:xfrm>
              <a:off x="711276" y="2102370"/>
              <a:ext cx="1323427" cy="1422019"/>
            </a:xfrm>
            <a:prstGeom prst="rect">
              <a:avLst/>
            </a:prstGeom>
          </p:spPr>
        </p:pic>
        <p:sp>
          <p:nvSpPr>
            <p:cNvPr id="8" name="object 8"/>
            <p:cNvSpPr/>
            <p:nvPr/>
          </p:nvSpPr>
          <p:spPr>
            <a:xfrm>
              <a:off x="784521" y="3524389"/>
              <a:ext cx="1250315" cy="20955"/>
            </a:xfrm>
            <a:custGeom>
              <a:avLst/>
              <a:gdLst/>
              <a:ahLst/>
              <a:cxnLst/>
              <a:rect l="l" t="t" r="r" b="b"/>
              <a:pathLst>
                <a:path w="1250314" h="20954">
                  <a:moveTo>
                    <a:pt x="1250182" y="0"/>
                  </a:moveTo>
                  <a:lnTo>
                    <a:pt x="0" y="0"/>
                  </a:lnTo>
                  <a:lnTo>
                    <a:pt x="25411" y="13142"/>
                  </a:lnTo>
                  <a:lnTo>
                    <a:pt x="71006" y="20497"/>
                  </a:lnTo>
                  <a:lnTo>
                    <a:pt x="1250182" y="20497"/>
                  </a:lnTo>
                  <a:lnTo>
                    <a:pt x="1250182" y="0"/>
                  </a:lnTo>
                  <a:close/>
                </a:path>
              </a:pathLst>
            </a:custGeom>
            <a:solidFill>
              <a:srgbClr val="FEFEFE"/>
            </a:solidFill>
          </p:spPr>
          <p:txBody>
            <a:bodyPr wrap="square" lIns="0" tIns="0" rIns="0" bIns="0" rtlCol="0"/>
            <a:lstStyle/>
            <a:p>
              <a:endParaRPr/>
            </a:p>
          </p:txBody>
        </p:sp>
        <p:pic>
          <p:nvPicPr>
            <p:cNvPr id="9" name="object 9"/>
            <p:cNvPicPr/>
            <p:nvPr/>
          </p:nvPicPr>
          <p:blipFill>
            <a:blip r:embed="rId7" cstate="print"/>
            <a:stretch>
              <a:fillRect/>
            </a:stretch>
          </p:blipFill>
          <p:spPr>
            <a:xfrm>
              <a:off x="2034705" y="2102370"/>
              <a:ext cx="346646" cy="1422019"/>
            </a:xfrm>
            <a:prstGeom prst="rect">
              <a:avLst/>
            </a:prstGeom>
          </p:spPr>
        </p:pic>
        <p:sp>
          <p:nvSpPr>
            <p:cNvPr id="10" name="object 10"/>
            <p:cNvSpPr/>
            <p:nvPr/>
          </p:nvSpPr>
          <p:spPr>
            <a:xfrm>
              <a:off x="71127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11" name="object 11"/>
            <p:cNvSpPr/>
            <p:nvPr/>
          </p:nvSpPr>
          <p:spPr>
            <a:xfrm>
              <a:off x="711276" y="3807155"/>
              <a:ext cx="1670685" cy="2404745"/>
            </a:xfrm>
            <a:custGeom>
              <a:avLst/>
              <a:gdLst/>
              <a:ahLst/>
              <a:cxnLst/>
              <a:rect l="l" t="t" r="r" b="b"/>
              <a:pathLst>
                <a:path w="1670685" h="2404745">
                  <a:moveTo>
                    <a:pt x="1670075" y="0"/>
                  </a:moveTo>
                  <a:lnTo>
                    <a:pt x="0" y="0"/>
                  </a:lnTo>
                  <a:lnTo>
                    <a:pt x="0" y="2228842"/>
                  </a:lnTo>
                  <a:lnTo>
                    <a:pt x="6263" y="2275460"/>
                  </a:lnTo>
                  <a:lnTo>
                    <a:pt x="23941" y="2317349"/>
                  </a:lnTo>
                  <a:lnTo>
                    <a:pt x="51361" y="2352840"/>
                  </a:lnTo>
                  <a:lnTo>
                    <a:pt x="86851" y="2380259"/>
                  </a:lnTo>
                  <a:lnTo>
                    <a:pt x="128741" y="2397937"/>
                  </a:lnTo>
                  <a:lnTo>
                    <a:pt x="175359"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12" name="object 12"/>
            <p:cNvSpPr/>
            <p:nvPr/>
          </p:nvSpPr>
          <p:spPr>
            <a:xfrm>
              <a:off x="711270"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13" name="object 13"/>
          <p:cNvSpPr txBox="1"/>
          <p:nvPr/>
        </p:nvSpPr>
        <p:spPr>
          <a:xfrm>
            <a:off x="841377" y="3860292"/>
            <a:ext cx="1290955" cy="964565"/>
          </a:xfrm>
          <a:prstGeom prst="rect">
            <a:avLst/>
          </a:prstGeom>
        </p:spPr>
        <p:txBody>
          <a:bodyPr vert="horz" wrap="square" lIns="0" tIns="44450" rIns="0" bIns="0" rtlCol="0">
            <a:spAutoFit/>
          </a:bodyPr>
          <a:lstStyle/>
          <a:p>
            <a:pPr marL="12700" marR="5080">
              <a:lnSpc>
                <a:spcPct val="85000"/>
              </a:lnSpc>
              <a:spcBef>
                <a:spcPts val="350"/>
              </a:spcBef>
            </a:pPr>
            <a:r>
              <a:rPr sz="1400" b="1" spc="-5" dirty="0">
                <a:latin typeface="Arial"/>
                <a:cs typeface="Arial"/>
              </a:rPr>
              <a:t>ROLL </a:t>
            </a:r>
            <a:r>
              <a:rPr sz="1400" dirty="0">
                <a:latin typeface="Arial MT"/>
                <a:cs typeface="Arial MT"/>
              </a:rPr>
              <a:t>the </a:t>
            </a:r>
            <a:r>
              <a:rPr sz="1400" spc="5" dirty="0">
                <a:latin typeface="Arial MT"/>
                <a:cs typeface="Arial MT"/>
              </a:rPr>
              <a:t> </a:t>
            </a:r>
            <a:r>
              <a:rPr sz="1400" spc="-5" dirty="0">
                <a:latin typeface="Arial MT"/>
                <a:cs typeface="Arial MT"/>
              </a:rPr>
              <a:t>casualty onto </a:t>
            </a:r>
            <a:r>
              <a:rPr sz="1400" dirty="0">
                <a:latin typeface="Arial MT"/>
                <a:cs typeface="Arial MT"/>
              </a:rPr>
              <a:t> </a:t>
            </a:r>
            <a:r>
              <a:rPr sz="1400" spc="-5" dirty="0">
                <a:latin typeface="Arial MT"/>
                <a:cs typeface="Arial MT"/>
              </a:rPr>
              <a:t>their back and </a:t>
            </a:r>
            <a:r>
              <a:rPr sz="1400" dirty="0">
                <a:latin typeface="Arial MT"/>
                <a:cs typeface="Arial MT"/>
              </a:rPr>
              <a:t> </a:t>
            </a:r>
            <a:r>
              <a:rPr sz="1400" spc="-5" dirty="0">
                <a:latin typeface="Arial MT"/>
                <a:cs typeface="Arial MT"/>
              </a:rPr>
              <a:t>place</a:t>
            </a:r>
            <a:r>
              <a:rPr sz="1400" spc="-35" dirty="0">
                <a:latin typeface="Arial MT"/>
                <a:cs typeface="Arial MT"/>
              </a:rPr>
              <a:t> </a:t>
            </a:r>
            <a:r>
              <a:rPr sz="1400" spc="-5" dirty="0">
                <a:latin typeface="Arial MT"/>
                <a:cs typeface="Arial MT"/>
              </a:rPr>
              <a:t>them</a:t>
            </a:r>
            <a:r>
              <a:rPr sz="1400" spc="-40" dirty="0">
                <a:latin typeface="Arial MT"/>
                <a:cs typeface="Arial MT"/>
              </a:rPr>
              <a:t> </a:t>
            </a:r>
            <a:r>
              <a:rPr sz="1400" spc="-5" dirty="0">
                <a:latin typeface="Arial MT"/>
                <a:cs typeface="Arial MT"/>
              </a:rPr>
              <a:t>onto </a:t>
            </a:r>
            <a:r>
              <a:rPr sz="1400" spc="-370" dirty="0">
                <a:latin typeface="Arial MT"/>
                <a:cs typeface="Arial MT"/>
              </a:rPr>
              <a:t> </a:t>
            </a:r>
            <a:r>
              <a:rPr sz="1400" dirty="0">
                <a:latin typeface="Arial MT"/>
                <a:cs typeface="Arial MT"/>
              </a:rPr>
              <a:t>a</a:t>
            </a:r>
            <a:r>
              <a:rPr sz="1400" spc="-15" dirty="0">
                <a:latin typeface="Arial MT"/>
                <a:cs typeface="Arial MT"/>
              </a:rPr>
              <a:t> </a:t>
            </a:r>
            <a:r>
              <a:rPr sz="1400" spc="-5" dirty="0">
                <a:latin typeface="Arial MT"/>
                <a:cs typeface="Arial MT"/>
              </a:rPr>
              <a:t>hard</a:t>
            </a:r>
            <a:r>
              <a:rPr sz="1400" spc="-15" dirty="0">
                <a:latin typeface="Arial MT"/>
                <a:cs typeface="Arial MT"/>
              </a:rPr>
              <a:t> </a:t>
            </a:r>
            <a:r>
              <a:rPr sz="1400" spc="-5" dirty="0">
                <a:latin typeface="Arial MT"/>
                <a:cs typeface="Arial MT"/>
              </a:rPr>
              <a:t>surface</a:t>
            </a:r>
            <a:endParaRPr sz="1400">
              <a:latin typeface="Arial MT"/>
              <a:cs typeface="Arial MT"/>
            </a:endParaRPr>
          </a:p>
        </p:txBody>
      </p:sp>
      <p:grpSp>
        <p:nvGrpSpPr>
          <p:cNvPr id="14" name="object 14"/>
          <p:cNvGrpSpPr/>
          <p:nvPr/>
        </p:nvGrpSpPr>
        <p:grpSpPr>
          <a:xfrm>
            <a:off x="2542001" y="2096020"/>
            <a:ext cx="3520440" cy="4121785"/>
            <a:chOff x="2542001" y="2096020"/>
            <a:chExt cx="3520440" cy="4121785"/>
          </a:xfrm>
        </p:grpSpPr>
        <p:pic>
          <p:nvPicPr>
            <p:cNvPr id="15" name="object 15"/>
            <p:cNvPicPr/>
            <p:nvPr/>
          </p:nvPicPr>
          <p:blipFill>
            <a:blip r:embed="rId8" cstate="print"/>
            <a:stretch>
              <a:fillRect/>
            </a:stretch>
          </p:blipFill>
          <p:spPr>
            <a:xfrm>
              <a:off x="2548356" y="2102370"/>
              <a:ext cx="1670075" cy="1442516"/>
            </a:xfrm>
            <a:prstGeom prst="rect">
              <a:avLst/>
            </a:prstGeom>
          </p:spPr>
        </p:pic>
        <p:sp>
          <p:nvSpPr>
            <p:cNvPr id="16" name="object 16"/>
            <p:cNvSpPr/>
            <p:nvPr/>
          </p:nvSpPr>
          <p:spPr>
            <a:xfrm>
              <a:off x="254835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17" name="object 17"/>
            <p:cNvSpPr/>
            <p:nvPr/>
          </p:nvSpPr>
          <p:spPr>
            <a:xfrm>
              <a:off x="2548356" y="3807155"/>
              <a:ext cx="1670685" cy="2404745"/>
            </a:xfrm>
            <a:custGeom>
              <a:avLst/>
              <a:gdLst/>
              <a:ahLst/>
              <a:cxnLst/>
              <a:rect l="l" t="t" r="r" b="b"/>
              <a:pathLst>
                <a:path w="1670685"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18" name="object 18"/>
            <p:cNvSpPr/>
            <p:nvPr/>
          </p:nvSpPr>
          <p:spPr>
            <a:xfrm>
              <a:off x="2548351"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pic>
          <p:nvPicPr>
            <p:cNvPr id="19" name="object 19"/>
            <p:cNvPicPr/>
            <p:nvPr/>
          </p:nvPicPr>
          <p:blipFill>
            <a:blip r:embed="rId9" cstate="print"/>
            <a:stretch>
              <a:fillRect/>
            </a:stretch>
          </p:blipFill>
          <p:spPr>
            <a:xfrm>
              <a:off x="4385436" y="2102370"/>
              <a:ext cx="1323593" cy="1422057"/>
            </a:xfrm>
            <a:prstGeom prst="rect">
              <a:avLst/>
            </a:prstGeom>
          </p:spPr>
        </p:pic>
        <p:sp>
          <p:nvSpPr>
            <p:cNvPr id="20" name="object 20"/>
            <p:cNvSpPr/>
            <p:nvPr/>
          </p:nvSpPr>
          <p:spPr>
            <a:xfrm>
              <a:off x="4458761" y="3524427"/>
              <a:ext cx="1250315" cy="20955"/>
            </a:xfrm>
            <a:custGeom>
              <a:avLst/>
              <a:gdLst/>
              <a:ahLst/>
              <a:cxnLst/>
              <a:rect l="l" t="t" r="r" b="b"/>
              <a:pathLst>
                <a:path w="1250314" h="20954">
                  <a:moveTo>
                    <a:pt x="1250269" y="0"/>
                  </a:moveTo>
                  <a:lnTo>
                    <a:pt x="0" y="0"/>
                  </a:lnTo>
                  <a:lnTo>
                    <a:pt x="25339" y="13104"/>
                  </a:lnTo>
                  <a:lnTo>
                    <a:pt x="70934" y="20459"/>
                  </a:lnTo>
                  <a:lnTo>
                    <a:pt x="1250269" y="20459"/>
                  </a:lnTo>
                  <a:lnTo>
                    <a:pt x="1250269" y="0"/>
                  </a:lnTo>
                  <a:close/>
                </a:path>
              </a:pathLst>
            </a:custGeom>
            <a:solidFill>
              <a:srgbClr val="FEFEFE"/>
            </a:solidFill>
          </p:spPr>
          <p:txBody>
            <a:bodyPr wrap="square" lIns="0" tIns="0" rIns="0" bIns="0" rtlCol="0"/>
            <a:lstStyle/>
            <a:p>
              <a:endParaRPr/>
            </a:p>
          </p:txBody>
        </p:sp>
        <p:pic>
          <p:nvPicPr>
            <p:cNvPr id="21" name="object 21"/>
            <p:cNvPicPr/>
            <p:nvPr/>
          </p:nvPicPr>
          <p:blipFill>
            <a:blip r:embed="rId10" cstate="print"/>
            <a:stretch>
              <a:fillRect/>
            </a:stretch>
          </p:blipFill>
          <p:spPr>
            <a:xfrm>
              <a:off x="5709030" y="2102370"/>
              <a:ext cx="346481" cy="1422057"/>
            </a:xfrm>
            <a:prstGeom prst="rect">
              <a:avLst/>
            </a:prstGeom>
          </p:spPr>
        </p:pic>
        <p:sp>
          <p:nvSpPr>
            <p:cNvPr id="22" name="object 22"/>
            <p:cNvSpPr/>
            <p:nvPr/>
          </p:nvSpPr>
          <p:spPr>
            <a:xfrm>
              <a:off x="438543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23" name="object 23"/>
            <p:cNvSpPr/>
            <p:nvPr/>
          </p:nvSpPr>
          <p:spPr>
            <a:xfrm>
              <a:off x="4385436" y="3807155"/>
              <a:ext cx="1670685" cy="2404745"/>
            </a:xfrm>
            <a:custGeom>
              <a:avLst/>
              <a:gdLst/>
              <a:ahLst/>
              <a:cxnLst/>
              <a:rect l="l" t="t" r="r" b="b"/>
              <a:pathLst>
                <a:path w="1670685"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26" y="2404201"/>
                  </a:lnTo>
                  <a:lnTo>
                    <a:pt x="1541339" y="2397937"/>
                  </a:lnTo>
                  <a:lnTo>
                    <a:pt x="1583226" y="2380259"/>
                  </a:lnTo>
                  <a:lnTo>
                    <a:pt x="1618715" y="2352840"/>
                  </a:lnTo>
                  <a:lnTo>
                    <a:pt x="1646134"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24" name="object 24"/>
            <p:cNvSpPr/>
            <p:nvPr/>
          </p:nvSpPr>
          <p:spPr>
            <a:xfrm>
              <a:off x="4385431"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25" name="object 25"/>
          <p:cNvSpPr txBox="1"/>
          <p:nvPr/>
        </p:nvSpPr>
        <p:spPr>
          <a:xfrm>
            <a:off x="4515548" y="3860292"/>
            <a:ext cx="1320800" cy="1522095"/>
          </a:xfrm>
          <a:prstGeom prst="rect">
            <a:avLst/>
          </a:prstGeom>
        </p:spPr>
        <p:txBody>
          <a:bodyPr vert="horz" wrap="square" lIns="0" tIns="43815" rIns="0" bIns="0" rtlCol="0">
            <a:spAutoFit/>
          </a:bodyPr>
          <a:lstStyle/>
          <a:p>
            <a:pPr marL="12700" marR="84455">
              <a:lnSpc>
                <a:spcPct val="85200"/>
              </a:lnSpc>
              <a:spcBef>
                <a:spcPts val="345"/>
              </a:spcBef>
            </a:pPr>
            <a:r>
              <a:rPr sz="1400" dirty="0">
                <a:latin typeface="Arial MT"/>
                <a:cs typeface="Arial MT"/>
              </a:rPr>
              <a:t>If </a:t>
            </a:r>
            <a:r>
              <a:rPr sz="1400" spc="-5" dirty="0">
                <a:latin typeface="Arial MT"/>
                <a:cs typeface="Arial MT"/>
              </a:rPr>
              <a:t>available and </a:t>
            </a:r>
            <a:r>
              <a:rPr sz="1400" spc="-375" dirty="0">
                <a:latin typeface="Arial MT"/>
                <a:cs typeface="Arial MT"/>
              </a:rPr>
              <a:t> </a:t>
            </a:r>
            <a:r>
              <a:rPr sz="1400" dirty="0">
                <a:latin typeface="Arial MT"/>
                <a:cs typeface="Arial MT"/>
              </a:rPr>
              <a:t>tolerated, </a:t>
            </a:r>
            <a:r>
              <a:rPr sz="1400" spc="5" dirty="0">
                <a:latin typeface="Arial MT"/>
                <a:cs typeface="Arial MT"/>
              </a:rPr>
              <a:t> </a:t>
            </a:r>
            <a:r>
              <a:rPr sz="1400" b="1" dirty="0">
                <a:latin typeface="Arial"/>
                <a:cs typeface="Arial"/>
              </a:rPr>
              <a:t>INSERT</a:t>
            </a:r>
            <a:r>
              <a:rPr sz="1400" b="1" spc="-90" dirty="0">
                <a:latin typeface="Arial"/>
                <a:cs typeface="Arial"/>
              </a:rPr>
              <a:t> </a:t>
            </a:r>
            <a:r>
              <a:rPr sz="1400" spc="-5" dirty="0">
                <a:latin typeface="Arial MT"/>
                <a:cs typeface="Arial MT"/>
              </a:rPr>
              <a:t>airway </a:t>
            </a:r>
            <a:r>
              <a:rPr sz="1400" spc="-375" dirty="0">
                <a:latin typeface="Arial MT"/>
                <a:cs typeface="Arial MT"/>
              </a:rPr>
              <a:t> </a:t>
            </a:r>
            <a:r>
              <a:rPr sz="1400" spc="-5" dirty="0">
                <a:latin typeface="Arial MT"/>
                <a:cs typeface="Arial MT"/>
              </a:rPr>
              <a:t>adjunct.</a:t>
            </a:r>
            <a:endParaRPr sz="1400">
              <a:latin typeface="Arial MT"/>
              <a:cs typeface="Arial MT"/>
            </a:endParaRPr>
          </a:p>
          <a:p>
            <a:pPr marL="12700">
              <a:lnSpc>
                <a:spcPts val="1320"/>
              </a:lnSpc>
            </a:pPr>
            <a:r>
              <a:rPr sz="1400" spc="-5" dirty="0">
                <a:latin typeface="Arial MT"/>
                <a:cs typeface="Arial MT"/>
              </a:rPr>
              <a:t>Nasopharyngeal</a:t>
            </a:r>
            <a:endParaRPr sz="1400">
              <a:latin typeface="Arial MT"/>
              <a:cs typeface="Arial MT"/>
            </a:endParaRPr>
          </a:p>
          <a:p>
            <a:pPr marL="12700">
              <a:lnSpc>
                <a:spcPts val="1440"/>
              </a:lnSpc>
            </a:pPr>
            <a:r>
              <a:rPr sz="1400" spc="-25" dirty="0">
                <a:latin typeface="Arial MT"/>
                <a:cs typeface="Arial MT"/>
              </a:rPr>
              <a:t>(NPA)</a:t>
            </a:r>
            <a:r>
              <a:rPr sz="1400" spc="-45" dirty="0">
                <a:latin typeface="Arial MT"/>
                <a:cs typeface="Arial MT"/>
              </a:rPr>
              <a:t> </a:t>
            </a:r>
            <a:r>
              <a:rPr sz="1400" spc="-5" dirty="0">
                <a:latin typeface="Arial MT"/>
                <a:cs typeface="Arial MT"/>
              </a:rPr>
              <a:t>or</a:t>
            </a:r>
            <a:endParaRPr sz="1400">
              <a:latin typeface="Arial MT"/>
              <a:cs typeface="Arial MT"/>
            </a:endParaRPr>
          </a:p>
          <a:p>
            <a:pPr marL="12700" marR="163195">
              <a:lnSpc>
                <a:spcPts val="1510"/>
              </a:lnSpc>
              <a:spcBef>
                <a:spcPts val="50"/>
              </a:spcBef>
            </a:pPr>
            <a:r>
              <a:rPr sz="1400" spc="-5" dirty="0">
                <a:latin typeface="Arial MT"/>
                <a:cs typeface="Arial MT"/>
              </a:rPr>
              <a:t>orophar</a:t>
            </a:r>
            <a:r>
              <a:rPr sz="1400" dirty="0">
                <a:latin typeface="Arial MT"/>
                <a:cs typeface="Arial MT"/>
              </a:rPr>
              <a:t>yn</a:t>
            </a:r>
            <a:r>
              <a:rPr sz="1400" spc="-5" dirty="0">
                <a:latin typeface="Arial MT"/>
                <a:cs typeface="Arial MT"/>
              </a:rPr>
              <a:t>gea</a:t>
            </a:r>
            <a:r>
              <a:rPr sz="1400" dirty="0">
                <a:latin typeface="Arial MT"/>
                <a:cs typeface="Arial MT"/>
              </a:rPr>
              <a:t>l  </a:t>
            </a:r>
            <a:r>
              <a:rPr sz="1400" spc="-5" dirty="0">
                <a:latin typeface="Arial MT"/>
                <a:cs typeface="Arial MT"/>
              </a:rPr>
              <a:t>airway</a:t>
            </a:r>
            <a:r>
              <a:rPr sz="1400" spc="-30" dirty="0">
                <a:latin typeface="Arial MT"/>
                <a:cs typeface="Arial MT"/>
              </a:rPr>
              <a:t> </a:t>
            </a:r>
            <a:r>
              <a:rPr sz="1400" spc="-25" dirty="0">
                <a:latin typeface="Arial MT"/>
                <a:cs typeface="Arial MT"/>
              </a:rPr>
              <a:t>(OPA)</a:t>
            </a:r>
            <a:endParaRPr sz="1400">
              <a:latin typeface="Arial MT"/>
              <a:cs typeface="Arial MT"/>
            </a:endParaRPr>
          </a:p>
        </p:txBody>
      </p:sp>
      <p:grpSp>
        <p:nvGrpSpPr>
          <p:cNvPr id="26" name="object 26"/>
          <p:cNvGrpSpPr/>
          <p:nvPr/>
        </p:nvGrpSpPr>
        <p:grpSpPr>
          <a:xfrm>
            <a:off x="6216174" y="2096020"/>
            <a:ext cx="1683385" cy="4121785"/>
            <a:chOff x="6216174" y="2096020"/>
            <a:chExt cx="1683385" cy="4121785"/>
          </a:xfrm>
        </p:grpSpPr>
        <p:pic>
          <p:nvPicPr>
            <p:cNvPr id="27" name="object 27"/>
            <p:cNvPicPr/>
            <p:nvPr/>
          </p:nvPicPr>
          <p:blipFill>
            <a:blip r:embed="rId11" cstate="print"/>
            <a:stretch>
              <a:fillRect/>
            </a:stretch>
          </p:blipFill>
          <p:spPr>
            <a:xfrm>
              <a:off x="6222529" y="2102370"/>
              <a:ext cx="1323733" cy="1422019"/>
            </a:xfrm>
            <a:prstGeom prst="rect">
              <a:avLst/>
            </a:prstGeom>
          </p:spPr>
        </p:pic>
        <p:sp>
          <p:nvSpPr>
            <p:cNvPr id="28" name="object 28"/>
            <p:cNvSpPr/>
            <p:nvPr/>
          </p:nvSpPr>
          <p:spPr>
            <a:xfrm>
              <a:off x="6295771" y="3524389"/>
              <a:ext cx="1250950" cy="20955"/>
            </a:xfrm>
            <a:custGeom>
              <a:avLst/>
              <a:gdLst/>
              <a:ahLst/>
              <a:cxnLst/>
              <a:rect l="l" t="t" r="r" b="b"/>
              <a:pathLst>
                <a:path w="1250950" h="20954">
                  <a:moveTo>
                    <a:pt x="1250491" y="0"/>
                  </a:moveTo>
                  <a:lnTo>
                    <a:pt x="0" y="0"/>
                  </a:lnTo>
                  <a:lnTo>
                    <a:pt x="25410" y="13142"/>
                  </a:lnTo>
                  <a:lnTo>
                    <a:pt x="71004" y="20497"/>
                  </a:lnTo>
                  <a:lnTo>
                    <a:pt x="1250491" y="20497"/>
                  </a:lnTo>
                  <a:lnTo>
                    <a:pt x="1250491" y="0"/>
                  </a:lnTo>
                  <a:close/>
                </a:path>
              </a:pathLst>
            </a:custGeom>
            <a:solidFill>
              <a:srgbClr val="FEFEFE"/>
            </a:solidFill>
          </p:spPr>
          <p:txBody>
            <a:bodyPr wrap="square" lIns="0" tIns="0" rIns="0" bIns="0" rtlCol="0"/>
            <a:lstStyle/>
            <a:p>
              <a:endParaRPr/>
            </a:p>
          </p:txBody>
        </p:sp>
        <p:pic>
          <p:nvPicPr>
            <p:cNvPr id="29" name="object 29"/>
            <p:cNvPicPr/>
            <p:nvPr/>
          </p:nvPicPr>
          <p:blipFill>
            <a:blip r:embed="rId12" cstate="print"/>
            <a:stretch>
              <a:fillRect/>
            </a:stretch>
          </p:blipFill>
          <p:spPr>
            <a:xfrm>
              <a:off x="7546276" y="2102370"/>
              <a:ext cx="346328" cy="1422019"/>
            </a:xfrm>
            <a:prstGeom prst="rect">
              <a:avLst/>
            </a:prstGeom>
          </p:spPr>
        </p:pic>
        <p:sp>
          <p:nvSpPr>
            <p:cNvPr id="30" name="object 30"/>
            <p:cNvSpPr/>
            <p:nvPr/>
          </p:nvSpPr>
          <p:spPr>
            <a:xfrm>
              <a:off x="6222529"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31" name="object 31"/>
            <p:cNvSpPr/>
            <p:nvPr/>
          </p:nvSpPr>
          <p:spPr>
            <a:xfrm>
              <a:off x="6222529" y="3807155"/>
              <a:ext cx="1670685" cy="2404745"/>
            </a:xfrm>
            <a:custGeom>
              <a:avLst/>
              <a:gdLst/>
              <a:ahLst/>
              <a:cxnLst/>
              <a:rect l="l" t="t" r="r" b="b"/>
              <a:pathLst>
                <a:path w="1670684" h="2404745">
                  <a:moveTo>
                    <a:pt x="1670075" y="0"/>
                  </a:moveTo>
                  <a:lnTo>
                    <a:pt x="0" y="0"/>
                  </a:lnTo>
                  <a:lnTo>
                    <a:pt x="0" y="2228842"/>
                  </a:lnTo>
                  <a:lnTo>
                    <a:pt x="6263" y="2275460"/>
                  </a:lnTo>
                  <a:lnTo>
                    <a:pt x="23941" y="2317349"/>
                  </a:lnTo>
                  <a:lnTo>
                    <a:pt x="51360" y="2352840"/>
                  </a:lnTo>
                  <a:lnTo>
                    <a:pt x="86849" y="2380259"/>
                  </a:lnTo>
                  <a:lnTo>
                    <a:pt x="128735" y="2397937"/>
                  </a:lnTo>
                  <a:lnTo>
                    <a:pt x="175348"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32" name="object 32"/>
            <p:cNvSpPr/>
            <p:nvPr/>
          </p:nvSpPr>
          <p:spPr>
            <a:xfrm>
              <a:off x="6222524"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33" name="object 33"/>
          <p:cNvSpPr txBox="1"/>
          <p:nvPr/>
        </p:nvSpPr>
        <p:spPr>
          <a:xfrm>
            <a:off x="6352628" y="3860292"/>
            <a:ext cx="1280795" cy="784860"/>
          </a:xfrm>
          <a:prstGeom prst="rect">
            <a:avLst/>
          </a:prstGeom>
        </p:spPr>
        <p:txBody>
          <a:bodyPr vert="horz" wrap="square" lIns="0" tIns="12700" rIns="0" bIns="0" rtlCol="0">
            <a:spAutoFit/>
          </a:bodyPr>
          <a:lstStyle/>
          <a:p>
            <a:pPr marL="12700">
              <a:lnSpc>
                <a:spcPts val="1535"/>
              </a:lnSpc>
              <a:spcBef>
                <a:spcPts val="100"/>
              </a:spcBef>
            </a:pPr>
            <a:r>
              <a:rPr sz="1400" b="1" spc="-15" dirty="0">
                <a:latin typeface="Arial"/>
                <a:cs typeface="Arial"/>
              </a:rPr>
              <a:t>VENTILATE</a:t>
            </a:r>
            <a:endParaRPr sz="1400">
              <a:latin typeface="Arial"/>
              <a:cs typeface="Arial"/>
            </a:endParaRPr>
          </a:p>
          <a:p>
            <a:pPr marL="12700" marR="5080">
              <a:lnSpc>
                <a:spcPct val="86400"/>
              </a:lnSpc>
              <a:spcBef>
                <a:spcPts val="85"/>
              </a:spcBef>
            </a:pPr>
            <a:r>
              <a:rPr sz="1400" spc="-5" dirty="0">
                <a:latin typeface="Arial MT"/>
                <a:cs typeface="Arial MT"/>
              </a:rPr>
              <a:t>casualty with </a:t>
            </a:r>
            <a:r>
              <a:rPr sz="1400" dirty="0">
                <a:latin typeface="Arial MT"/>
                <a:cs typeface="Arial MT"/>
              </a:rPr>
              <a:t>a </a:t>
            </a:r>
            <a:r>
              <a:rPr sz="1400" spc="5" dirty="0">
                <a:latin typeface="Arial MT"/>
                <a:cs typeface="Arial MT"/>
              </a:rPr>
              <a:t> </a:t>
            </a:r>
            <a:r>
              <a:rPr sz="1400" spc="-5" dirty="0">
                <a:latin typeface="Arial MT"/>
                <a:cs typeface="Arial MT"/>
              </a:rPr>
              <a:t>bag-</a:t>
            </a:r>
            <a:r>
              <a:rPr sz="1400" dirty="0">
                <a:latin typeface="Arial MT"/>
                <a:cs typeface="Arial MT"/>
              </a:rPr>
              <a:t>va</a:t>
            </a:r>
            <a:r>
              <a:rPr sz="1400" spc="-5" dirty="0">
                <a:latin typeface="Arial MT"/>
                <a:cs typeface="Arial MT"/>
              </a:rPr>
              <a:t>l</a:t>
            </a:r>
            <a:r>
              <a:rPr sz="1400" dirty="0">
                <a:latin typeface="Arial MT"/>
                <a:cs typeface="Arial MT"/>
              </a:rPr>
              <a:t>v</a:t>
            </a:r>
            <a:r>
              <a:rPr sz="1400" spc="-5" dirty="0">
                <a:latin typeface="Arial MT"/>
                <a:cs typeface="Arial MT"/>
              </a:rPr>
              <a:t>e-ma</a:t>
            </a:r>
            <a:r>
              <a:rPr sz="1400" dirty="0">
                <a:latin typeface="Arial MT"/>
                <a:cs typeface="Arial MT"/>
              </a:rPr>
              <a:t>sk  </a:t>
            </a:r>
            <a:r>
              <a:rPr sz="1400" spc="-5" dirty="0">
                <a:latin typeface="Arial MT"/>
                <a:cs typeface="Arial MT"/>
              </a:rPr>
              <a:t>device</a:t>
            </a:r>
            <a:endParaRPr sz="1400">
              <a:latin typeface="Arial MT"/>
              <a:cs typeface="Arial MT"/>
            </a:endParaRPr>
          </a:p>
        </p:txBody>
      </p:sp>
      <p:grpSp>
        <p:nvGrpSpPr>
          <p:cNvPr id="34" name="object 34"/>
          <p:cNvGrpSpPr/>
          <p:nvPr/>
        </p:nvGrpSpPr>
        <p:grpSpPr>
          <a:xfrm>
            <a:off x="8059604" y="2102370"/>
            <a:ext cx="1727860" cy="4109530"/>
            <a:chOff x="8059604" y="2102370"/>
            <a:chExt cx="1727860" cy="4109530"/>
          </a:xfrm>
        </p:grpSpPr>
        <p:pic>
          <p:nvPicPr>
            <p:cNvPr id="35" name="object 35"/>
            <p:cNvPicPr/>
            <p:nvPr/>
          </p:nvPicPr>
          <p:blipFill>
            <a:blip r:embed="rId13" cstate="print"/>
            <a:stretch>
              <a:fillRect/>
            </a:stretch>
          </p:blipFill>
          <p:spPr>
            <a:xfrm>
              <a:off x="8957727" y="2153006"/>
              <a:ext cx="829737" cy="1442516"/>
            </a:xfrm>
            <a:prstGeom prst="rect">
              <a:avLst/>
            </a:prstGeom>
          </p:spPr>
        </p:pic>
        <p:sp>
          <p:nvSpPr>
            <p:cNvPr id="36" name="object 36"/>
            <p:cNvSpPr/>
            <p:nvPr/>
          </p:nvSpPr>
          <p:spPr>
            <a:xfrm>
              <a:off x="9221939" y="2102370"/>
              <a:ext cx="508000" cy="1442720"/>
            </a:xfrm>
            <a:custGeom>
              <a:avLst/>
              <a:gdLst/>
              <a:ahLst/>
              <a:cxnLst/>
              <a:rect l="l" t="t" r="r" b="b"/>
              <a:pathLst>
                <a:path w="508000" h="1442720">
                  <a:moveTo>
                    <a:pt x="363499" y="0"/>
                  </a:moveTo>
                  <a:lnTo>
                    <a:pt x="0" y="0"/>
                  </a:lnTo>
                  <a:lnTo>
                    <a:pt x="0" y="1442516"/>
                  </a:lnTo>
                  <a:lnTo>
                    <a:pt x="363499" y="1442516"/>
                  </a:lnTo>
                  <a:lnTo>
                    <a:pt x="409093" y="1435161"/>
                  </a:lnTo>
                  <a:lnTo>
                    <a:pt x="448690" y="1414681"/>
                  </a:lnTo>
                  <a:lnTo>
                    <a:pt x="479915" y="1383452"/>
                  </a:lnTo>
                  <a:lnTo>
                    <a:pt x="500392" y="1343852"/>
                  </a:lnTo>
                  <a:lnTo>
                    <a:pt x="507746" y="1298257"/>
                  </a:lnTo>
                  <a:lnTo>
                    <a:pt x="507746" y="144246"/>
                  </a:lnTo>
                  <a:lnTo>
                    <a:pt x="500392" y="98652"/>
                  </a:lnTo>
                  <a:lnTo>
                    <a:pt x="479915" y="59055"/>
                  </a:lnTo>
                  <a:lnTo>
                    <a:pt x="448690" y="27830"/>
                  </a:lnTo>
                  <a:lnTo>
                    <a:pt x="409093" y="7353"/>
                  </a:lnTo>
                  <a:lnTo>
                    <a:pt x="363499" y="0"/>
                  </a:lnTo>
                  <a:close/>
                </a:path>
              </a:pathLst>
            </a:custGeom>
            <a:solidFill>
              <a:srgbClr val="FEFEFE"/>
            </a:solidFill>
          </p:spPr>
          <p:txBody>
            <a:bodyPr wrap="square" lIns="0" tIns="0" rIns="0" bIns="0" rtlCol="0"/>
            <a:lstStyle/>
            <a:p>
              <a:endParaRPr/>
            </a:p>
          </p:txBody>
        </p:sp>
        <p:sp>
          <p:nvSpPr>
            <p:cNvPr id="37" name="object 37"/>
            <p:cNvSpPr/>
            <p:nvPr/>
          </p:nvSpPr>
          <p:spPr>
            <a:xfrm>
              <a:off x="8059610"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38" name="object 38"/>
            <p:cNvSpPr/>
            <p:nvPr/>
          </p:nvSpPr>
          <p:spPr>
            <a:xfrm>
              <a:off x="8059610" y="3807155"/>
              <a:ext cx="1670685" cy="2404745"/>
            </a:xfrm>
            <a:custGeom>
              <a:avLst/>
              <a:gdLst/>
              <a:ahLst/>
              <a:cxnLst/>
              <a:rect l="l" t="t" r="r" b="b"/>
              <a:pathLst>
                <a:path w="1670684"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39" name="object 39"/>
            <p:cNvSpPr/>
            <p:nvPr/>
          </p:nvSpPr>
          <p:spPr>
            <a:xfrm>
              <a:off x="8059604"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40" name="object 40"/>
          <p:cNvSpPr txBox="1"/>
          <p:nvPr/>
        </p:nvSpPr>
        <p:spPr>
          <a:xfrm>
            <a:off x="8189709" y="3860292"/>
            <a:ext cx="1330325" cy="1522095"/>
          </a:xfrm>
          <a:prstGeom prst="rect">
            <a:avLst/>
          </a:prstGeom>
        </p:spPr>
        <p:txBody>
          <a:bodyPr vert="horz" wrap="square" lIns="0" tIns="42545" rIns="0" bIns="0" rtlCol="0">
            <a:spAutoFit/>
          </a:bodyPr>
          <a:lstStyle/>
          <a:p>
            <a:pPr marL="12700" marR="5080">
              <a:lnSpc>
                <a:spcPct val="85900"/>
              </a:lnSpc>
              <a:spcBef>
                <a:spcPts val="335"/>
              </a:spcBef>
            </a:pPr>
            <a:r>
              <a:rPr sz="1400" b="1" dirty="0">
                <a:latin typeface="Arial"/>
                <a:cs typeface="Arial"/>
              </a:rPr>
              <a:t>SELECT </a:t>
            </a:r>
            <a:r>
              <a:rPr sz="1400" dirty="0">
                <a:latin typeface="Arial MT"/>
                <a:cs typeface="Arial MT"/>
              </a:rPr>
              <a:t>the </a:t>
            </a:r>
            <a:r>
              <a:rPr sz="1400" spc="5" dirty="0">
                <a:latin typeface="Arial MT"/>
                <a:cs typeface="Arial MT"/>
              </a:rPr>
              <a:t> </a:t>
            </a:r>
            <a:r>
              <a:rPr sz="1400" spc="-5" dirty="0">
                <a:latin typeface="Arial MT"/>
                <a:cs typeface="Arial MT"/>
              </a:rPr>
              <a:t>appropriate </a:t>
            </a:r>
            <a:r>
              <a:rPr sz="1400" dirty="0">
                <a:latin typeface="Arial MT"/>
                <a:cs typeface="Arial MT"/>
              </a:rPr>
              <a:t>size </a:t>
            </a:r>
            <a:r>
              <a:rPr sz="1400" spc="-375" dirty="0">
                <a:latin typeface="Arial MT"/>
                <a:cs typeface="Arial MT"/>
              </a:rPr>
              <a:t> </a:t>
            </a:r>
            <a:r>
              <a:rPr sz="1400" spc="-5" dirty="0">
                <a:latin typeface="Arial MT"/>
                <a:cs typeface="Arial MT"/>
              </a:rPr>
              <a:t>of </a:t>
            </a:r>
            <a:r>
              <a:rPr sz="1400" dirty="0">
                <a:latin typeface="Arial MT"/>
                <a:cs typeface="Arial MT"/>
              </a:rPr>
              <a:t>ETT for the </a:t>
            </a:r>
            <a:r>
              <a:rPr sz="1400" spc="5" dirty="0">
                <a:latin typeface="Arial MT"/>
                <a:cs typeface="Arial MT"/>
              </a:rPr>
              <a:t> </a:t>
            </a:r>
            <a:r>
              <a:rPr sz="1400" spc="-5" dirty="0">
                <a:latin typeface="Arial MT"/>
                <a:cs typeface="Arial MT"/>
              </a:rPr>
              <a:t>casualty and </a:t>
            </a:r>
            <a:r>
              <a:rPr sz="1400" dirty="0">
                <a:latin typeface="Arial MT"/>
                <a:cs typeface="Arial MT"/>
              </a:rPr>
              <a:t> </a:t>
            </a:r>
            <a:r>
              <a:rPr sz="1400" spc="-5" dirty="0">
                <a:latin typeface="Arial MT"/>
                <a:cs typeface="Arial MT"/>
              </a:rPr>
              <a:t>open </a:t>
            </a:r>
            <a:r>
              <a:rPr sz="1400" dirty="0">
                <a:latin typeface="Arial MT"/>
                <a:cs typeface="Arial MT"/>
              </a:rPr>
              <a:t>the </a:t>
            </a:r>
            <a:r>
              <a:rPr sz="1400" spc="5" dirty="0">
                <a:latin typeface="Arial MT"/>
                <a:cs typeface="Arial MT"/>
              </a:rPr>
              <a:t> </a:t>
            </a:r>
            <a:r>
              <a:rPr sz="1400" spc="-5" dirty="0">
                <a:latin typeface="Arial MT"/>
                <a:cs typeface="Arial MT"/>
              </a:rPr>
              <a:t>proximal end </a:t>
            </a:r>
            <a:r>
              <a:rPr sz="1400" dirty="0">
                <a:latin typeface="Arial MT"/>
                <a:cs typeface="Arial MT"/>
              </a:rPr>
              <a:t> </a:t>
            </a:r>
            <a:r>
              <a:rPr sz="1400" spc="-5" dirty="0">
                <a:latin typeface="Arial MT"/>
                <a:cs typeface="Arial MT"/>
              </a:rPr>
              <a:t>keeping</a:t>
            </a:r>
            <a:r>
              <a:rPr sz="1400" spc="-35" dirty="0">
                <a:latin typeface="Arial MT"/>
                <a:cs typeface="Arial MT"/>
              </a:rPr>
              <a:t> </a:t>
            </a:r>
            <a:r>
              <a:rPr sz="1400" spc="-5" dirty="0">
                <a:latin typeface="Arial MT"/>
                <a:cs typeface="Arial MT"/>
              </a:rPr>
              <a:t>the</a:t>
            </a:r>
            <a:r>
              <a:rPr sz="1400" spc="-30" dirty="0">
                <a:latin typeface="Arial MT"/>
                <a:cs typeface="Arial MT"/>
              </a:rPr>
              <a:t> </a:t>
            </a:r>
            <a:r>
              <a:rPr sz="1400" spc="-5" dirty="0">
                <a:latin typeface="Arial MT"/>
                <a:cs typeface="Arial MT"/>
              </a:rPr>
              <a:t>ETT </a:t>
            </a:r>
            <a:r>
              <a:rPr sz="1400" spc="-375" dirty="0">
                <a:latin typeface="Arial MT"/>
                <a:cs typeface="Arial MT"/>
              </a:rPr>
              <a:t> </a:t>
            </a:r>
            <a:r>
              <a:rPr sz="1400" spc="-5" dirty="0">
                <a:latin typeface="Arial MT"/>
                <a:cs typeface="Arial MT"/>
              </a:rPr>
              <a:t>in</a:t>
            </a:r>
            <a:r>
              <a:rPr sz="1400" spc="-30" dirty="0">
                <a:latin typeface="Arial MT"/>
                <a:cs typeface="Arial MT"/>
              </a:rPr>
              <a:t> </a:t>
            </a:r>
            <a:r>
              <a:rPr sz="1400" spc="-5" dirty="0">
                <a:latin typeface="Arial MT"/>
                <a:cs typeface="Arial MT"/>
              </a:rPr>
              <a:t>the</a:t>
            </a:r>
            <a:r>
              <a:rPr sz="1400" spc="-30" dirty="0">
                <a:latin typeface="Arial MT"/>
                <a:cs typeface="Arial MT"/>
              </a:rPr>
              <a:t> </a:t>
            </a:r>
            <a:r>
              <a:rPr sz="1400" spc="-5" dirty="0">
                <a:latin typeface="Arial MT"/>
                <a:cs typeface="Arial MT"/>
              </a:rPr>
              <a:t>packaging</a:t>
            </a:r>
            <a:endParaRPr sz="1400">
              <a:latin typeface="Arial MT"/>
              <a:cs typeface="Arial MT"/>
            </a:endParaRPr>
          </a:p>
        </p:txBody>
      </p:sp>
      <p:grpSp>
        <p:nvGrpSpPr>
          <p:cNvPr id="41" name="object 41"/>
          <p:cNvGrpSpPr/>
          <p:nvPr/>
        </p:nvGrpSpPr>
        <p:grpSpPr>
          <a:xfrm>
            <a:off x="9890335" y="2096020"/>
            <a:ext cx="1683385" cy="4121785"/>
            <a:chOff x="9890335" y="2096020"/>
            <a:chExt cx="1683385" cy="4121785"/>
          </a:xfrm>
        </p:grpSpPr>
        <p:sp>
          <p:nvSpPr>
            <p:cNvPr id="42" name="object 42"/>
            <p:cNvSpPr/>
            <p:nvPr/>
          </p:nvSpPr>
          <p:spPr>
            <a:xfrm>
              <a:off x="9896690" y="2137829"/>
              <a:ext cx="1148080" cy="248285"/>
            </a:xfrm>
            <a:custGeom>
              <a:avLst/>
              <a:gdLst/>
              <a:ahLst/>
              <a:cxnLst/>
              <a:rect l="l" t="t" r="r" b="b"/>
              <a:pathLst>
                <a:path w="1148079" h="248285">
                  <a:moveTo>
                    <a:pt x="1148003" y="0"/>
                  </a:moveTo>
                  <a:lnTo>
                    <a:pt x="51435" y="0"/>
                  </a:lnTo>
                  <a:lnTo>
                    <a:pt x="27835" y="23597"/>
                  </a:lnTo>
                  <a:lnTo>
                    <a:pt x="7354" y="63194"/>
                  </a:lnTo>
                  <a:lnTo>
                    <a:pt x="0" y="108788"/>
                  </a:lnTo>
                  <a:lnTo>
                    <a:pt x="0" y="248145"/>
                  </a:lnTo>
                  <a:lnTo>
                    <a:pt x="1148003" y="248145"/>
                  </a:lnTo>
                  <a:lnTo>
                    <a:pt x="1148003" y="0"/>
                  </a:lnTo>
                  <a:close/>
                </a:path>
              </a:pathLst>
            </a:custGeom>
            <a:solidFill>
              <a:srgbClr val="FEFEFE"/>
            </a:solidFill>
          </p:spPr>
          <p:txBody>
            <a:bodyPr wrap="square" lIns="0" tIns="0" rIns="0" bIns="0" rtlCol="0"/>
            <a:lstStyle/>
            <a:p>
              <a:endParaRPr/>
            </a:p>
          </p:txBody>
        </p:sp>
        <p:pic>
          <p:nvPicPr>
            <p:cNvPr id="43" name="object 43"/>
            <p:cNvPicPr/>
            <p:nvPr/>
          </p:nvPicPr>
          <p:blipFill>
            <a:blip r:embed="rId14" cstate="print"/>
            <a:stretch>
              <a:fillRect/>
            </a:stretch>
          </p:blipFill>
          <p:spPr>
            <a:xfrm>
              <a:off x="9896690" y="2385987"/>
              <a:ext cx="1148003" cy="1123442"/>
            </a:xfrm>
            <a:prstGeom prst="rect">
              <a:avLst/>
            </a:prstGeom>
          </p:spPr>
        </p:pic>
        <p:sp>
          <p:nvSpPr>
            <p:cNvPr id="44" name="object 44"/>
            <p:cNvSpPr/>
            <p:nvPr/>
          </p:nvSpPr>
          <p:spPr>
            <a:xfrm>
              <a:off x="11044707" y="2385987"/>
              <a:ext cx="522605" cy="1123950"/>
            </a:xfrm>
            <a:custGeom>
              <a:avLst/>
              <a:gdLst/>
              <a:ahLst/>
              <a:cxnLst/>
              <a:rect l="l" t="t" r="r" b="b"/>
              <a:pathLst>
                <a:path w="522604" h="1123950">
                  <a:moveTo>
                    <a:pt x="522058" y="0"/>
                  </a:moveTo>
                  <a:lnTo>
                    <a:pt x="0" y="0"/>
                  </a:lnTo>
                  <a:lnTo>
                    <a:pt x="0" y="1123442"/>
                  </a:lnTo>
                  <a:lnTo>
                    <a:pt x="470625" y="1123442"/>
                  </a:lnTo>
                  <a:lnTo>
                    <a:pt x="494228" y="1099836"/>
                  </a:lnTo>
                  <a:lnTo>
                    <a:pt x="514705" y="1060236"/>
                  </a:lnTo>
                  <a:lnTo>
                    <a:pt x="522058" y="1014641"/>
                  </a:lnTo>
                  <a:lnTo>
                    <a:pt x="522058" y="0"/>
                  </a:lnTo>
                  <a:close/>
                </a:path>
              </a:pathLst>
            </a:custGeom>
            <a:solidFill>
              <a:srgbClr val="FEFEFE"/>
            </a:solidFill>
          </p:spPr>
          <p:txBody>
            <a:bodyPr wrap="square" lIns="0" tIns="0" rIns="0" bIns="0" rtlCol="0"/>
            <a:lstStyle/>
            <a:p>
              <a:endParaRPr/>
            </a:p>
          </p:txBody>
        </p:sp>
        <p:sp>
          <p:nvSpPr>
            <p:cNvPr id="45" name="object 45"/>
            <p:cNvSpPr/>
            <p:nvPr/>
          </p:nvSpPr>
          <p:spPr>
            <a:xfrm>
              <a:off x="9896690"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46" name="object 46"/>
            <p:cNvSpPr/>
            <p:nvPr/>
          </p:nvSpPr>
          <p:spPr>
            <a:xfrm>
              <a:off x="9896690" y="3807155"/>
              <a:ext cx="1670685" cy="2404745"/>
            </a:xfrm>
            <a:custGeom>
              <a:avLst/>
              <a:gdLst/>
              <a:ahLst/>
              <a:cxnLst/>
              <a:rect l="l" t="t" r="r" b="b"/>
              <a:pathLst>
                <a:path w="1670684"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47" name="object 47"/>
            <p:cNvSpPr/>
            <p:nvPr/>
          </p:nvSpPr>
          <p:spPr>
            <a:xfrm>
              <a:off x="9896685"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48" name="object 48"/>
          <p:cNvSpPr txBox="1"/>
          <p:nvPr/>
        </p:nvSpPr>
        <p:spPr>
          <a:xfrm>
            <a:off x="10026789" y="3860292"/>
            <a:ext cx="1211580" cy="1699260"/>
          </a:xfrm>
          <a:prstGeom prst="rect">
            <a:avLst/>
          </a:prstGeom>
        </p:spPr>
        <p:txBody>
          <a:bodyPr vert="horz" wrap="square" lIns="0" tIns="43180" rIns="0" bIns="0" rtlCol="0">
            <a:spAutoFit/>
          </a:bodyPr>
          <a:lstStyle/>
          <a:p>
            <a:pPr marL="12700" marR="5080">
              <a:lnSpc>
                <a:spcPct val="85500"/>
              </a:lnSpc>
              <a:spcBef>
                <a:spcPts val="340"/>
              </a:spcBef>
            </a:pPr>
            <a:r>
              <a:rPr sz="1400" b="1" spc="-5" dirty="0">
                <a:latin typeface="Arial"/>
                <a:cs typeface="Arial"/>
              </a:rPr>
              <a:t>FILL </a:t>
            </a:r>
            <a:r>
              <a:rPr sz="1400" dirty="0">
                <a:latin typeface="Arial MT"/>
                <a:cs typeface="Arial MT"/>
              </a:rPr>
              <a:t>the </a:t>
            </a:r>
            <a:r>
              <a:rPr sz="1400" spc="-5" dirty="0">
                <a:latin typeface="Arial MT"/>
                <a:cs typeface="Arial MT"/>
              </a:rPr>
              <a:t>10mL </a:t>
            </a:r>
            <a:r>
              <a:rPr sz="1400" spc="-375" dirty="0">
                <a:latin typeface="Arial MT"/>
                <a:cs typeface="Arial MT"/>
              </a:rPr>
              <a:t> </a:t>
            </a:r>
            <a:r>
              <a:rPr sz="1400" spc="-5" dirty="0">
                <a:latin typeface="Arial MT"/>
                <a:cs typeface="Arial MT"/>
              </a:rPr>
              <a:t>syringe</a:t>
            </a:r>
            <a:r>
              <a:rPr sz="1400" spc="-35" dirty="0">
                <a:latin typeface="Arial MT"/>
                <a:cs typeface="Arial MT"/>
              </a:rPr>
              <a:t> </a:t>
            </a:r>
            <a:r>
              <a:rPr sz="1400" spc="-5" dirty="0">
                <a:latin typeface="Arial MT"/>
                <a:cs typeface="Arial MT"/>
              </a:rPr>
              <a:t>with</a:t>
            </a:r>
            <a:r>
              <a:rPr sz="1400" spc="-35" dirty="0">
                <a:latin typeface="Arial MT"/>
                <a:cs typeface="Arial MT"/>
              </a:rPr>
              <a:t> </a:t>
            </a:r>
            <a:r>
              <a:rPr sz="1400" spc="-5" dirty="0">
                <a:latin typeface="Arial MT"/>
                <a:cs typeface="Arial MT"/>
              </a:rPr>
              <a:t>air </a:t>
            </a:r>
            <a:r>
              <a:rPr sz="1400" spc="-370" dirty="0">
                <a:latin typeface="Arial MT"/>
                <a:cs typeface="Arial MT"/>
              </a:rPr>
              <a:t> </a:t>
            </a:r>
            <a:r>
              <a:rPr sz="1400" spc="-5" dirty="0">
                <a:latin typeface="Arial MT"/>
                <a:cs typeface="Arial MT"/>
              </a:rPr>
              <a:t>and attach the </a:t>
            </a:r>
            <a:r>
              <a:rPr sz="1400" dirty="0">
                <a:latin typeface="Arial MT"/>
                <a:cs typeface="Arial MT"/>
              </a:rPr>
              <a:t> </a:t>
            </a:r>
            <a:r>
              <a:rPr sz="1400" spc="-5" dirty="0">
                <a:latin typeface="Arial MT"/>
                <a:cs typeface="Arial MT"/>
              </a:rPr>
              <a:t>syringe </a:t>
            </a:r>
            <a:r>
              <a:rPr sz="1400" dirty="0">
                <a:latin typeface="Arial MT"/>
                <a:cs typeface="Arial MT"/>
              </a:rPr>
              <a:t>to </a:t>
            </a:r>
            <a:r>
              <a:rPr sz="1400" spc="-5" dirty="0">
                <a:latin typeface="Arial MT"/>
                <a:cs typeface="Arial MT"/>
              </a:rPr>
              <a:t>the </a:t>
            </a:r>
            <a:r>
              <a:rPr sz="1400" dirty="0">
                <a:latin typeface="Arial MT"/>
                <a:cs typeface="Arial MT"/>
              </a:rPr>
              <a:t> </a:t>
            </a:r>
            <a:r>
              <a:rPr sz="1400" spc="-5" dirty="0">
                <a:latin typeface="Arial MT"/>
                <a:cs typeface="Arial MT"/>
              </a:rPr>
              <a:t>ETT </a:t>
            </a:r>
            <a:r>
              <a:rPr sz="1400" spc="-10" dirty="0">
                <a:latin typeface="Arial MT"/>
                <a:cs typeface="Arial MT"/>
              </a:rPr>
              <a:t>cuff </a:t>
            </a:r>
            <a:r>
              <a:rPr sz="1400" spc="-5" dirty="0">
                <a:latin typeface="Arial MT"/>
                <a:cs typeface="Arial MT"/>
              </a:rPr>
              <a:t>valve </a:t>
            </a:r>
            <a:r>
              <a:rPr sz="1400" dirty="0">
                <a:latin typeface="Arial MT"/>
                <a:cs typeface="Arial MT"/>
              </a:rPr>
              <a:t> </a:t>
            </a:r>
            <a:r>
              <a:rPr sz="1400" spc="-5" dirty="0">
                <a:latin typeface="Arial MT"/>
                <a:cs typeface="Arial MT"/>
              </a:rPr>
              <a:t>(pilot balloon), </a:t>
            </a:r>
            <a:r>
              <a:rPr sz="1400" dirty="0">
                <a:latin typeface="Arial MT"/>
                <a:cs typeface="Arial MT"/>
              </a:rPr>
              <a:t> </a:t>
            </a:r>
            <a:r>
              <a:rPr sz="1400" spc="-5" dirty="0">
                <a:latin typeface="Arial MT"/>
                <a:cs typeface="Arial MT"/>
              </a:rPr>
              <a:t>inflate the </a:t>
            </a:r>
            <a:r>
              <a:rPr sz="1400" spc="-10" dirty="0">
                <a:latin typeface="Arial MT"/>
                <a:cs typeface="Arial MT"/>
              </a:rPr>
              <a:t>cuff, </a:t>
            </a:r>
            <a:r>
              <a:rPr sz="1400" spc="-375" dirty="0">
                <a:latin typeface="Arial MT"/>
                <a:cs typeface="Arial MT"/>
              </a:rPr>
              <a:t> </a:t>
            </a:r>
            <a:r>
              <a:rPr sz="1400" spc="-5" dirty="0">
                <a:latin typeface="Arial MT"/>
                <a:cs typeface="Arial MT"/>
              </a:rPr>
              <a:t>and inspect for </a:t>
            </a:r>
            <a:r>
              <a:rPr sz="1400" spc="-375" dirty="0">
                <a:latin typeface="Arial MT"/>
                <a:cs typeface="Arial MT"/>
              </a:rPr>
              <a:t> </a:t>
            </a:r>
            <a:r>
              <a:rPr sz="1400" spc="-5" dirty="0">
                <a:latin typeface="Arial MT"/>
                <a:cs typeface="Arial MT"/>
              </a:rPr>
              <a:t>leaks</a:t>
            </a:r>
            <a:endParaRPr sz="1400">
              <a:latin typeface="Arial MT"/>
              <a:cs typeface="Arial MT"/>
            </a:endParaRPr>
          </a:p>
        </p:txBody>
      </p:sp>
      <p:sp>
        <p:nvSpPr>
          <p:cNvPr id="49" name="object 49"/>
          <p:cNvSpPr/>
          <p:nvPr/>
        </p:nvSpPr>
        <p:spPr>
          <a:xfrm>
            <a:off x="471976" y="3351631"/>
            <a:ext cx="457200" cy="457200"/>
          </a:xfrm>
          <a:custGeom>
            <a:avLst/>
            <a:gdLst/>
            <a:ahLst/>
            <a:cxnLst/>
            <a:rect l="l" t="t" r="r" b="b"/>
            <a:pathLst>
              <a:path w="457200" h="457200">
                <a:moveTo>
                  <a:pt x="228600" y="0"/>
                </a:moveTo>
                <a:lnTo>
                  <a:pt x="182529" y="4644"/>
                </a:lnTo>
                <a:lnTo>
                  <a:pt x="139618" y="17964"/>
                </a:lnTo>
                <a:lnTo>
                  <a:pt x="100787"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7" y="418158"/>
                </a:lnTo>
                <a:lnTo>
                  <a:pt x="139618" y="439235"/>
                </a:lnTo>
                <a:lnTo>
                  <a:pt x="182529" y="452555"/>
                </a:lnTo>
                <a:lnTo>
                  <a:pt x="228600" y="457199"/>
                </a:lnTo>
                <a:lnTo>
                  <a:pt x="274671" y="452555"/>
                </a:lnTo>
                <a:lnTo>
                  <a:pt x="317581" y="439235"/>
                </a:lnTo>
                <a:lnTo>
                  <a:pt x="356412"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2" y="39041"/>
                </a:lnTo>
                <a:lnTo>
                  <a:pt x="317581" y="17964"/>
                </a:lnTo>
                <a:lnTo>
                  <a:pt x="274671" y="4644"/>
                </a:lnTo>
                <a:lnTo>
                  <a:pt x="228600" y="0"/>
                </a:lnTo>
                <a:close/>
              </a:path>
            </a:pathLst>
          </a:custGeom>
          <a:solidFill>
            <a:srgbClr val="CD9147"/>
          </a:solidFill>
        </p:spPr>
        <p:txBody>
          <a:bodyPr wrap="square" lIns="0" tIns="0" rIns="0" bIns="0" rtlCol="0"/>
          <a:lstStyle/>
          <a:p>
            <a:endParaRPr/>
          </a:p>
        </p:txBody>
      </p:sp>
      <p:sp>
        <p:nvSpPr>
          <p:cNvPr id="50" name="object 50"/>
          <p:cNvSpPr txBox="1"/>
          <p:nvPr/>
        </p:nvSpPr>
        <p:spPr>
          <a:xfrm>
            <a:off x="624376" y="3431540"/>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1</a:t>
            </a:r>
            <a:endParaRPr sz="1800">
              <a:latin typeface="Arial"/>
              <a:cs typeface="Arial"/>
            </a:endParaRPr>
          </a:p>
        </p:txBody>
      </p:sp>
      <p:sp>
        <p:nvSpPr>
          <p:cNvPr id="51" name="object 51"/>
          <p:cNvSpPr/>
          <p:nvPr/>
        </p:nvSpPr>
        <p:spPr>
          <a:xfrm>
            <a:off x="2408250" y="3351631"/>
            <a:ext cx="457200" cy="457200"/>
          </a:xfrm>
          <a:custGeom>
            <a:avLst/>
            <a:gdLst/>
            <a:ahLst/>
            <a:cxnLst/>
            <a:rect l="l" t="t" r="r" b="b"/>
            <a:pathLst>
              <a:path w="457200" h="457200">
                <a:moveTo>
                  <a:pt x="228600" y="0"/>
                </a:moveTo>
                <a:lnTo>
                  <a:pt x="182525" y="4644"/>
                </a:lnTo>
                <a:lnTo>
                  <a:pt x="139613" y="17964"/>
                </a:lnTo>
                <a:lnTo>
                  <a:pt x="100782" y="39041"/>
                </a:lnTo>
                <a:lnTo>
                  <a:pt x="66951" y="66955"/>
                </a:lnTo>
                <a:lnTo>
                  <a:pt x="39038" y="100788"/>
                </a:lnTo>
                <a:lnTo>
                  <a:pt x="17962" y="139619"/>
                </a:lnTo>
                <a:lnTo>
                  <a:pt x="4643" y="182529"/>
                </a:lnTo>
                <a:lnTo>
                  <a:pt x="0" y="228600"/>
                </a:lnTo>
                <a:lnTo>
                  <a:pt x="4643" y="274670"/>
                </a:lnTo>
                <a:lnTo>
                  <a:pt x="17962" y="317580"/>
                </a:lnTo>
                <a:lnTo>
                  <a:pt x="39038" y="356411"/>
                </a:lnTo>
                <a:lnTo>
                  <a:pt x="66951" y="390244"/>
                </a:lnTo>
                <a:lnTo>
                  <a:pt x="100782" y="418158"/>
                </a:lnTo>
                <a:lnTo>
                  <a:pt x="139613" y="439235"/>
                </a:lnTo>
                <a:lnTo>
                  <a:pt x="182525" y="452555"/>
                </a:lnTo>
                <a:lnTo>
                  <a:pt x="228600" y="457199"/>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52" name="object 52"/>
          <p:cNvSpPr txBox="1"/>
          <p:nvPr/>
        </p:nvSpPr>
        <p:spPr>
          <a:xfrm>
            <a:off x="2560637" y="3431540"/>
            <a:ext cx="1527175" cy="2319655"/>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2</a:t>
            </a:r>
            <a:endParaRPr sz="1800">
              <a:latin typeface="Arial"/>
              <a:cs typeface="Arial"/>
            </a:endParaRPr>
          </a:p>
          <a:p>
            <a:pPr marL="130175" marR="5080">
              <a:lnSpc>
                <a:spcPct val="86000"/>
              </a:lnSpc>
              <a:spcBef>
                <a:spcPts val="1450"/>
              </a:spcBef>
            </a:pPr>
            <a:r>
              <a:rPr sz="1400" b="1" dirty="0">
                <a:latin typeface="Arial"/>
                <a:cs typeface="Arial"/>
              </a:rPr>
              <a:t>OPEN </a:t>
            </a:r>
            <a:r>
              <a:rPr sz="1400" dirty="0">
                <a:latin typeface="Arial MT"/>
                <a:cs typeface="Arial MT"/>
              </a:rPr>
              <a:t>the </a:t>
            </a:r>
            <a:r>
              <a:rPr sz="1400" spc="-5" dirty="0">
                <a:latin typeface="Arial MT"/>
                <a:cs typeface="Arial MT"/>
              </a:rPr>
              <a:t>mouth </a:t>
            </a:r>
            <a:r>
              <a:rPr sz="1400" spc="-375" dirty="0">
                <a:latin typeface="Arial MT"/>
                <a:cs typeface="Arial MT"/>
              </a:rPr>
              <a:t> </a:t>
            </a:r>
            <a:r>
              <a:rPr sz="1400" spc="-5" dirty="0">
                <a:latin typeface="Arial MT"/>
                <a:cs typeface="Arial MT"/>
              </a:rPr>
              <a:t>and look for </a:t>
            </a:r>
            <a:r>
              <a:rPr sz="1400" dirty="0">
                <a:latin typeface="Arial MT"/>
                <a:cs typeface="Arial MT"/>
              </a:rPr>
              <a:t> </a:t>
            </a:r>
            <a:r>
              <a:rPr sz="1400" spc="-5" dirty="0">
                <a:latin typeface="Arial MT"/>
                <a:cs typeface="Arial MT"/>
              </a:rPr>
              <a:t>visible </a:t>
            </a:r>
            <a:r>
              <a:rPr sz="1400" dirty="0">
                <a:latin typeface="Arial MT"/>
                <a:cs typeface="Arial MT"/>
              </a:rPr>
              <a:t> </a:t>
            </a:r>
            <a:r>
              <a:rPr sz="1400" spc="-5" dirty="0">
                <a:latin typeface="Arial MT"/>
                <a:cs typeface="Arial MT"/>
              </a:rPr>
              <a:t>obstructions </a:t>
            </a:r>
            <a:r>
              <a:rPr sz="1400" dirty="0">
                <a:latin typeface="Arial MT"/>
                <a:cs typeface="Arial MT"/>
              </a:rPr>
              <a:t> </a:t>
            </a:r>
            <a:r>
              <a:rPr sz="1400" spc="-5" dirty="0">
                <a:latin typeface="Arial MT"/>
                <a:cs typeface="Arial MT"/>
              </a:rPr>
              <a:t>(e.g., lacerations </a:t>
            </a:r>
            <a:r>
              <a:rPr sz="1400" dirty="0">
                <a:latin typeface="Arial MT"/>
                <a:cs typeface="Arial MT"/>
              </a:rPr>
              <a:t> </a:t>
            </a:r>
            <a:r>
              <a:rPr sz="1400" spc="-5" dirty="0">
                <a:latin typeface="Arial MT"/>
                <a:cs typeface="Arial MT"/>
              </a:rPr>
              <a:t>obstructions, </a:t>
            </a:r>
            <a:r>
              <a:rPr sz="1400" dirty="0">
                <a:latin typeface="Arial MT"/>
                <a:cs typeface="Arial MT"/>
              </a:rPr>
              <a:t> </a:t>
            </a:r>
            <a:r>
              <a:rPr sz="1400" spc="-5" dirty="0">
                <a:latin typeface="Arial MT"/>
                <a:cs typeface="Arial MT"/>
              </a:rPr>
              <a:t>broken teeth, </a:t>
            </a:r>
            <a:r>
              <a:rPr sz="1400" dirty="0">
                <a:latin typeface="Arial MT"/>
                <a:cs typeface="Arial MT"/>
              </a:rPr>
              <a:t> </a:t>
            </a:r>
            <a:r>
              <a:rPr sz="1400" spc="-5" dirty="0">
                <a:latin typeface="Arial MT"/>
                <a:cs typeface="Arial MT"/>
              </a:rPr>
              <a:t>burns,</a:t>
            </a:r>
            <a:r>
              <a:rPr sz="1400" spc="-35" dirty="0">
                <a:latin typeface="Arial MT"/>
                <a:cs typeface="Arial MT"/>
              </a:rPr>
              <a:t> </a:t>
            </a:r>
            <a:r>
              <a:rPr sz="1400" spc="-5" dirty="0">
                <a:latin typeface="Arial MT"/>
                <a:cs typeface="Arial MT"/>
              </a:rPr>
              <a:t>or</a:t>
            </a:r>
            <a:r>
              <a:rPr sz="1400" spc="-35" dirty="0">
                <a:latin typeface="Arial MT"/>
                <a:cs typeface="Arial MT"/>
              </a:rPr>
              <a:t> </a:t>
            </a:r>
            <a:r>
              <a:rPr sz="1400" spc="-5" dirty="0">
                <a:latin typeface="Arial MT"/>
                <a:cs typeface="Arial MT"/>
              </a:rPr>
              <a:t>swelling </a:t>
            </a:r>
            <a:r>
              <a:rPr sz="1400" spc="-375" dirty="0">
                <a:latin typeface="Arial MT"/>
                <a:cs typeface="Arial MT"/>
              </a:rPr>
              <a:t> </a:t>
            </a:r>
            <a:r>
              <a:rPr sz="1400" spc="-5" dirty="0">
                <a:latin typeface="Arial MT"/>
                <a:cs typeface="Arial MT"/>
              </a:rPr>
              <a:t>or other debris, </a:t>
            </a:r>
            <a:r>
              <a:rPr sz="1400" dirty="0">
                <a:latin typeface="Arial MT"/>
                <a:cs typeface="Arial MT"/>
              </a:rPr>
              <a:t> such</a:t>
            </a:r>
            <a:r>
              <a:rPr sz="1400" spc="-15" dirty="0">
                <a:latin typeface="Arial MT"/>
                <a:cs typeface="Arial MT"/>
              </a:rPr>
              <a:t> </a:t>
            </a:r>
            <a:r>
              <a:rPr sz="1400" spc="-5" dirty="0">
                <a:latin typeface="Arial MT"/>
                <a:cs typeface="Arial MT"/>
              </a:rPr>
              <a:t>as</a:t>
            </a:r>
            <a:r>
              <a:rPr sz="1400" spc="-10" dirty="0">
                <a:latin typeface="Arial MT"/>
                <a:cs typeface="Arial MT"/>
              </a:rPr>
              <a:t> </a:t>
            </a:r>
            <a:r>
              <a:rPr sz="1400" spc="-5" dirty="0">
                <a:latin typeface="Arial MT"/>
                <a:cs typeface="Arial MT"/>
              </a:rPr>
              <a:t>vomit)</a:t>
            </a:r>
            <a:endParaRPr sz="1400">
              <a:latin typeface="Arial MT"/>
              <a:cs typeface="Arial MT"/>
            </a:endParaRPr>
          </a:p>
        </p:txBody>
      </p:sp>
      <p:sp>
        <p:nvSpPr>
          <p:cNvPr id="53" name="object 53"/>
          <p:cNvSpPr/>
          <p:nvPr/>
        </p:nvSpPr>
        <p:spPr>
          <a:xfrm>
            <a:off x="4153725" y="3351631"/>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199"/>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54" name="object 54"/>
          <p:cNvSpPr txBox="1"/>
          <p:nvPr/>
        </p:nvSpPr>
        <p:spPr>
          <a:xfrm>
            <a:off x="4306125" y="3431540"/>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3</a:t>
            </a:r>
            <a:endParaRPr sz="1800">
              <a:latin typeface="Arial"/>
              <a:cs typeface="Arial"/>
            </a:endParaRPr>
          </a:p>
        </p:txBody>
      </p:sp>
      <p:sp>
        <p:nvSpPr>
          <p:cNvPr id="55" name="object 55"/>
          <p:cNvSpPr/>
          <p:nvPr/>
        </p:nvSpPr>
        <p:spPr>
          <a:xfrm>
            <a:off x="5974727" y="3351631"/>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199"/>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56" name="object 56"/>
          <p:cNvSpPr txBox="1"/>
          <p:nvPr/>
        </p:nvSpPr>
        <p:spPr>
          <a:xfrm>
            <a:off x="6127127" y="3431540"/>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4</a:t>
            </a:r>
            <a:endParaRPr sz="1800">
              <a:latin typeface="Arial"/>
              <a:cs typeface="Arial"/>
            </a:endParaRPr>
          </a:p>
        </p:txBody>
      </p:sp>
      <p:sp>
        <p:nvSpPr>
          <p:cNvPr id="57" name="object 57"/>
          <p:cNvSpPr/>
          <p:nvPr/>
        </p:nvSpPr>
        <p:spPr>
          <a:xfrm>
            <a:off x="7843393" y="3351631"/>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199"/>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58" name="object 58"/>
          <p:cNvSpPr txBox="1"/>
          <p:nvPr/>
        </p:nvSpPr>
        <p:spPr>
          <a:xfrm>
            <a:off x="7995793" y="3431540"/>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5</a:t>
            </a:r>
            <a:endParaRPr sz="1800">
              <a:latin typeface="Arial"/>
              <a:cs typeface="Arial"/>
            </a:endParaRPr>
          </a:p>
        </p:txBody>
      </p:sp>
      <p:sp>
        <p:nvSpPr>
          <p:cNvPr id="59" name="object 59"/>
          <p:cNvSpPr/>
          <p:nvPr/>
        </p:nvSpPr>
        <p:spPr>
          <a:xfrm>
            <a:off x="9712070" y="3351631"/>
            <a:ext cx="457200" cy="457200"/>
          </a:xfrm>
          <a:custGeom>
            <a:avLst/>
            <a:gdLst/>
            <a:ahLst/>
            <a:cxnLst/>
            <a:rect l="l" t="t" r="r" b="b"/>
            <a:pathLst>
              <a:path w="457200" h="457200">
                <a:moveTo>
                  <a:pt x="228600" y="0"/>
                </a:moveTo>
                <a:lnTo>
                  <a:pt x="182525" y="4644"/>
                </a:lnTo>
                <a:lnTo>
                  <a:pt x="139613" y="17964"/>
                </a:lnTo>
                <a:lnTo>
                  <a:pt x="100782" y="39041"/>
                </a:lnTo>
                <a:lnTo>
                  <a:pt x="66951" y="66955"/>
                </a:lnTo>
                <a:lnTo>
                  <a:pt x="39038" y="100788"/>
                </a:lnTo>
                <a:lnTo>
                  <a:pt x="17962" y="139619"/>
                </a:lnTo>
                <a:lnTo>
                  <a:pt x="4643" y="182529"/>
                </a:lnTo>
                <a:lnTo>
                  <a:pt x="0" y="228600"/>
                </a:lnTo>
                <a:lnTo>
                  <a:pt x="4643" y="274670"/>
                </a:lnTo>
                <a:lnTo>
                  <a:pt x="17962" y="317580"/>
                </a:lnTo>
                <a:lnTo>
                  <a:pt x="39038" y="356411"/>
                </a:lnTo>
                <a:lnTo>
                  <a:pt x="66951" y="390244"/>
                </a:lnTo>
                <a:lnTo>
                  <a:pt x="100782" y="418158"/>
                </a:lnTo>
                <a:lnTo>
                  <a:pt x="139613" y="439235"/>
                </a:lnTo>
                <a:lnTo>
                  <a:pt x="182525" y="452555"/>
                </a:lnTo>
                <a:lnTo>
                  <a:pt x="228600" y="457199"/>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60" name="object 60"/>
          <p:cNvSpPr txBox="1"/>
          <p:nvPr/>
        </p:nvSpPr>
        <p:spPr>
          <a:xfrm>
            <a:off x="9864458" y="3431540"/>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6</a:t>
            </a:r>
            <a:endParaRPr sz="1800">
              <a:latin typeface="Arial"/>
              <a:cs typeface="Arial"/>
            </a:endParaRPr>
          </a:p>
        </p:txBody>
      </p:sp>
      <p:sp>
        <p:nvSpPr>
          <p:cNvPr id="64" name="object 64"/>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pic>
        <p:nvPicPr>
          <p:cNvPr id="84" name="Picture 83">
            <a:extLst>
              <a:ext uri="{FF2B5EF4-FFF2-40B4-BE49-F238E27FC236}">
                <a16:creationId xmlns:a16="http://schemas.microsoft.com/office/drawing/2014/main" id="{7F07ADD8-4413-815C-DC28-1B3CCCB08F2C}"/>
              </a:ext>
            </a:extLst>
          </p:cNvPr>
          <p:cNvPicPr>
            <a:picLocks noChangeAspect="1"/>
          </p:cNvPicPr>
          <p:nvPr/>
        </p:nvPicPr>
        <p:blipFill rotWithShape="1">
          <a:blip r:embed="rId15"/>
          <a:srcRect t="3376"/>
          <a:stretch/>
        </p:blipFill>
        <p:spPr>
          <a:xfrm>
            <a:off x="0" y="1787045"/>
            <a:ext cx="12192000" cy="5070955"/>
          </a:xfrm>
          <a:prstGeom prst="rect">
            <a:avLst/>
          </a:prstGeom>
        </p:spPr>
      </p:pic>
      <p:sp>
        <p:nvSpPr>
          <p:cNvPr id="85" name="object 65"/>
          <p:cNvSpPr txBox="1">
            <a:spLocks noGrp="1"/>
          </p:cNvSpPr>
          <p:nvPr>
            <p:ph type="sldNum" sz="quarter" idx="7"/>
          </p:nvPr>
        </p:nvSpPr>
        <p:spPr>
          <a:xfrm>
            <a:off x="11603991" y="6551888"/>
            <a:ext cx="359409" cy="211454"/>
          </a:xfrm>
          <a:prstGeom prst="rect">
            <a:avLst/>
          </a:prstGeom>
          <a:solidFill>
            <a:schemeClr val="bg1"/>
          </a:solidFill>
        </p:spPr>
        <p:txBody>
          <a:bodyPr vert="horz" wrap="square" lIns="0" tIns="0" rIns="0" bIns="0" rtlCol="0">
            <a:spAutoFit/>
          </a:bodyPr>
          <a:lstStyle/>
          <a:p>
            <a:pPr marL="152400">
              <a:lnSpc>
                <a:spcPts val="1425"/>
              </a:lnSpc>
            </a:pPr>
            <a:fld id="{81D60167-4931-47E6-BA6A-407CBD079E47}" type="slidenum">
              <a:rPr dirty="0"/>
              <a:t>34</a:t>
            </a:fld>
            <a:endParaRPr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55244" rIns="0" bIns="0" rtlCol="0">
            <a:spAutoFit/>
          </a:bodyPr>
          <a:lstStyle/>
          <a:p>
            <a:pPr marL="1905" algn="ctr">
              <a:lnSpc>
                <a:spcPct val="100000"/>
              </a:lnSpc>
              <a:spcBef>
                <a:spcPts val="434"/>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15"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dirty="0"/>
          </a:p>
          <a:p>
            <a:pPr marL="1905" algn="ctr">
              <a:lnSpc>
                <a:spcPct val="100000"/>
              </a:lnSpc>
              <a:spcBef>
                <a:spcPts val="610"/>
              </a:spcBef>
            </a:pPr>
            <a:r>
              <a:rPr spc="-5" dirty="0"/>
              <a:t>ENDOTRACHEAL</a:t>
            </a:r>
            <a:r>
              <a:rPr spc="-90" dirty="0"/>
              <a:t> </a:t>
            </a:r>
            <a:r>
              <a:rPr spc="-5" dirty="0"/>
              <a:t>TUBE</a:t>
            </a:r>
            <a:r>
              <a:rPr spc="-25" dirty="0"/>
              <a:t> </a:t>
            </a:r>
            <a:r>
              <a:rPr spc="-30" dirty="0"/>
              <a:t>INTUBATION</a:t>
            </a:r>
          </a:p>
        </p:txBody>
      </p:sp>
      <p:pic>
        <p:nvPicPr>
          <p:cNvPr id="3" name="object 3"/>
          <p:cNvPicPr/>
          <p:nvPr/>
        </p:nvPicPr>
        <p:blipFill>
          <a:blip r:embed="rId2" cstate="print"/>
          <a:stretch>
            <a:fillRect/>
          </a:stretch>
        </p:blipFill>
        <p:spPr>
          <a:xfrm>
            <a:off x="309069" y="255193"/>
            <a:ext cx="1173007" cy="656424"/>
          </a:xfrm>
          <a:prstGeom prst="rect">
            <a:avLst/>
          </a:prstGeom>
        </p:spPr>
      </p:pic>
      <p:sp>
        <p:nvSpPr>
          <p:cNvPr id="4" name="object 4"/>
          <p:cNvSpPr txBox="1"/>
          <p:nvPr/>
        </p:nvSpPr>
        <p:spPr>
          <a:xfrm>
            <a:off x="4648200" y="1212596"/>
            <a:ext cx="3025140" cy="574040"/>
          </a:xfrm>
          <a:prstGeom prst="rect">
            <a:avLst/>
          </a:prstGeom>
        </p:spPr>
        <p:txBody>
          <a:bodyPr vert="horz" wrap="square" lIns="0" tIns="12700" rIns="0" bIns="0" rtlCol="0">
            <a:spAutoFit/>
          </a:bodyPr>
          <a:lstStyle/>
          <a:p>
            <a:pPr marL="12700">
              <a:lnSpc>
                <a:spcPct val="100000"/>
              </a:lnSpc>
              <a:spcBef>
                <a:spcPts val="100"/>
              </a:spcBef>
            </a:pPr>
            <a:r>
              <a:rPr sz="3600" b="1" dirty="0">
                <a:solidFill>
                  <a:srgbClr val="BC8642"/>
                </a:solidFill>
                <a:latin typeface="Arial"/>
                <a:cs typeface="Arial"/>
              </a:rPr>
              <a:t>TECHNIQUES</a:t>
            </a:r>
            <a:endParaRPr sz="3600">
              <a:latin typeface="Arial"/>
              <a:cs typeface="Arial"/>
            </a:endParaRPr>
          </a:p>
        </p:txBody>
      </p:sp>
      <p:grpSp>
        <p:nvGrpSpPr>
          <p:cNvPr id="5" name="object 5"/>
          <p:cNvGrpSpPr/>
          <p:nvPr/>
        </p:nvGrpSpPr>
        <p:grpSpPr>
          <a:xfrm>
            <a:off x="304800" y="1831848"/>
            <a:ext cx="11668125" cy="4385945"/>
            <a:chOff x="304800" y="1831848"/>
            <a:chExt cx="11668125" cy="4385945"/>
          </a:xfrm>
        </p:grpSpPr>
        <p:pic>
          <p:nvPicPr>
            <p:cNvPr id="6" name="object 6"/>
            <p:cNvPicPr/>
            <p:nvPr/>
          </p:nvPicPr>
          <p:blipFill>
            <a:blip r:embed="rId3" cstate="print"/>
            <a:stretch>
              <a:fillRect/>
            </a:stretch>
          </p:blipFill>
          <p:spPr>
            <a:xfrm>
              <a:off x="304800" y="1831848"/>
              <a:ext cx="11667744" cy="2084832"/>
            </a:xfrm>
            <a:prstGeom prst="rect">
              <a:avLst/>
            </a:prstGeom>
          </p:spPr>
        </p:pic>
        <p:pic>
          <p:nvPicPr>
            <p:cNvPr id="7" name="object 7"/>
            <p:cNvPicPr/>
            <p:nvPr/>
          </p:nvPicPr>
          <p:blipFill>
            <a:blip r:embed="rId4" cstate="print"/>
            <a:stretch>
              <a:fillRect/>
            </a:stretch>
          </p:blipFill>
          <p:spPr>
            <a:xfrm>
              <a:off x="357064" y="1833740"/>
              <a:ext cx="11563917" cy="1979764"/>
            </a:xfrm>
            <a:prstGeom prst="rect">
              <a:avLst/>
            </a:prstGeom>
          </p:spPr>
        </p:pic>
        <p:pic>
          <p:nvPicPr>
            <p:cNvPr id="8" name="object 8"/>
            <p:cNvPicPr/>
            <p:nvPr/>
          </p:nvPicPr>
          <p:blipFill>
            <a:blip r:embed="rId5" cstate="print"/>
            <a:stretch>
              <a:fillRect/>
            </a:stretch>
          </p:blipFill>
          <p:spPr>
            <a:xfrm>
              <a:off x="711276" y="2102370"/>
              <a:ext cx="1511424" cy="1442516"/>
            </a:xfrm>
            <a:prstGeom prst="rect">
              <a:avLst/>
            </a:prstGeom>
          </p:spPr>
        </p:pic>
        <p:sp>
          <p:nvSpPr>
            <p:cNvPr id="9" name="object 9"/>
            <p:cNvSpPr/>
            <p:nvPr/>
          </p:nvSpPr>
          <p:spPr>
            <a:xfrm>
              <a:off x="71127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10" name="object 10"/>
            <p:cNvSpPr/>
            <p:nvPr/>
          </p:nvSpPr>
          <p:spPr>
            <a:xfrm>
              <a:off x="711276" y="3807155"/>
              <a:ext cx="1670685" cy="2404745"/>
            </a:xfrm>
            <a:custGeom>
              <a:avLst/>
              <a:gdLst/>
              <a:ahLst/>
              <a:cxnLst/>
              <a:rect l="l" t="t" r="r" b="b"/>
              <a:pathLst>
                <a:path w="1670685" h="2404745">
                  <a:moveTo>
                    <a:pt x="1670075" y="0"/>
                  </a:moveTo>
                  <a:lnTo>
                    <a:pt x="0" y="0"/>
                  </a:lnTo>
                  <a:lnTo>
                    <a:pt x="0" y="2228842"/>
                  </a:lnTo>
                  <a:lnTo>
                    <a:pt x="6263" y="2275460"/>
                  </a:lnTo>
                  <a:lnTo>
                    <a:pt x="23941" y="2317349"/>
                  </a:lnTo>
                  <a:lnTo>
                    <a:pt x="51361" y="2352840"/>
                  </a:lnTo>
                  <a:lnTo>
                    <a:pt x="86851" y="2380259"/>
                  </a:lnTo>
                  <a:lnTo>
                    <a:pt x="128741" y="2397937"/>
                  </a:lnTo>
                  <a:lnTo>
                    <a:pt x="175359"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11" name="object 11"/>
            <p:cNvSpPr/>
            <p:nvPr/>
          </p:nvSpPr>
          <p:spPr>
            <a:xfrm>
              <a:off x="711270"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12" name="object 12"/>
          <p:cNvSpPr txBox="1"/>
          <p:nvPr/>
        </p:nvSpPr>
        <p:spPr>
          <a:xfrm>
            <a:off x="841377" y="3860292"/>
            <a:ext cx="1402080" cy="964565"/>
          </a:xfrm>
          <a:prstGeom prst="rect">
            <a:avLst/>
          </a:prstGeom>
        </p:spPr>
        <p:txBody>
          <a:bodyPr vert="horz" wrap="square" lIns="0" tIns="44450" rIns="0" bIns="0" rtlCol="0">
            <a:spAutoFit/>
          </a:bodyPr>
          <a:lstStyle/>
          <a:p>
            <a:pPr marL="12700" marR="5080">
              <a:lnSpc>
                <a:spcPct val="85000"/>
              </a:lnSpc>
              <a:spcBef>
                <a:spcPts val="350"/>
              </a:spcBef>
            </a:pPr>
            <a:r>
              <a:rPr sz="1400" b="1" spc="-20" dirty="0">
                <a:latin typeface="Arial"/>
                <a:cs typeface="Arial"/>
              </a:rPr>
              <a:t>DEFLATE</a:t>
            </a:r>
            <a:r>
              <a:rPr sz="1400" b="1" spc="-40" dirty="0">
                <a:latin typeface="Arial"/>
                <a:cs typeface="Arial"/>
              </a:rPr>
              <a:t> </a:t>
            </a:r>
            <a:r>
              <a:rPr sz="1400" spc="-10" dirty="0">
                <a:latin typeface="Arial MT"/>
                <a:cs typeface="Arial MT"/>
              </a:rPr>
              <a:t>cuff</a:t>
            </a:r>
            <a:r>
              <a:rPr sz="1400" spc="-35" dirty="0">
                <a:latin typeface="Arial MT"/>
                <a:cs typeface="Arial MT"/>
              </a:rPr>
              <a:t> </a:t>
            </a:r>
            <a:r>
              <a:rPr sz="1400" spc="-5" dirty="0">
                <a:latin typeface="Arial MT"/>
                <a:cs typeface="Arial MT"/>
              </a:rPr>
              <a:t>by </a:t>
            </a:r>
            <a:r>
              <a:rPr sz="1400" spc="-370" dirty="0">
                <a:latin typeface="Arial MT"/>
                <a:cs typeface="Arial MT"/>
              </a:rPr>
              <a:t> </a:t>
            </a:r>
            <a:r>
              <a:rPr sz="1400" spc="-5" dirty="0">
                <a:latin typeface="Arial MT"/>
                <a:cs typeface="Arial MT"/>
              </a:rPr>
              <a:t>pulling back on </a:t>
            </a:r>
            <a:r>
              <a:rPr sz="1400" dirty="0">
                <a:latin typeface="Arial MT"/>
                <a:cs typeface="Arial MT"/>
              </a:rPr>
              <a:t> the </a:t>
            </a:r>
            <a:r>
              <a:rPr sz="1400" spc="-5" dirty="0">
                <a:latin typeface="Arial MT"/>
                <a:cs typeface="Arial MT"/>
              </a:rPr>
              <a:t>plunger until </a:t>
            </a:r>
            <a:r>
              <a:rPr sz="1400" dirty="0">
                <a:latin typeface="Arial MT"/>
                <a:cs typeface="Arial MT"/>
              </a:rPr>
              <a:t> </a:t>
            </a:r>
            <a:r>
              <a:rPr sz="1400" spc="-5" dirty="0">
                <a:latin typeface="Arial MT"/>
                <a:cs typeface="Arial MT"/>
              </a:rPr>
              <a:t>all the air is </a:t>
            </a:r>
            <a:r>
              <a:rPr sz="1400" dirty="0">
                <a:latin typeface="Arial MT"/>
                <a:cs typeface="Arial MT"/>
              </a:rPr>
              <a:t> </a:t>
            </a:r>
            <a:r>
              <a:rPr sz="1400" spc="-5" dirty="0">
                <a:latin typeface="Arial MT"/>
                <a:cs typeface="Arial MT"/>
              </a:rPr>
              <a:t>removed</a:t>
            </a:r>
            <a:endParaRPr sz="1400">
              <a:latin typeface="Arial MT"/>
              <a:cs typeface="Arial MT"/>
            </a:endParaRPr>
          </a:p>
        </p:txBody>
      </p:sp>
      <p:grpSp>
        <p:nvGrpSpPr>
          <p:cNvPr id="13" name="object 13"/>
          <p:cNvGrpSpPr/>
          <p:nvPr/>
        </p:nvGrpSpPr>
        <p:grpSpPr>
          <a:xfrm>
            <a:off x="2542001" y="2096020"/>
            <a:ext cx="1683385" cy="4121785"/>
            <a:chOff x="2542001" y="2096020"/>
            <a:chExt cx="1683385" cy="4121785"/>
          </a:xfrm>
        </p:grpSpPr>
        <p:sp>
          <p:nvSpPr>
            <p:cNvPr id="14" name="object 14"/>
            <p:cNvSpPr/>
            <p:nvPr/>
          </p:nvSpPr>
          <p:spPr>
            <a:xfrm>
              <a:off x="2606154" y="2102370"/>
              <a:ext cx="405130" cy="1442720"/>
            </a:xfrm>
            <a:custGeom>
              <a:avLst/>
              <a:gdLst/>
              <a:ahLst/>
              <a:cxnLst/>
              <a:rect l="l" t="t" r="r" b="b"/>
              <a:pathLst>
                <a:path w="405130" h="1442720">
                  <a:moveTo>
                    <a:pt x="404609" y="0"/>
                  </a:moveTo>
                  <a:lnTo>
                    <a:pt x="86461" y="0"/>
                  </a:lnTo>
                  <a:lnTo>
                    <a:pt x="40866" y="7353"/>
                  </a:lnTo>
                  <a:lnTo>
                    <a:pt x="1266" y="27830"/>
                  </a:lnTo>
                  <a:lnTo>
                    <a:pt x="0" y="29096"/>
                  </a:lnTo>
                  <a:lnTo>
                    <a:pt x="0" y="1413415"/>
                  </a:lnTo>
                  <a:lnTo>
                    <a:pt x="1266" y="1414681"/>
                  </a:lnTo>
                  <a:lnTo>
                    <a:pt x="40866" y="1435161"/>
                  </a:lnTo>
                  <a:lnTo>
                    <a:pt x="86461" y="1442516"/>
                  </a:lnTo>
                  <a:lnTo>
                    <a:pt x="404609" y="1442516"/>
                  </a:lnTo>
                  <a:lnTo>
                    <a:pt x="404609" y="0"/>
                  </a:lnTo>
                  <a:close/>
                </a:path>
              </a:pathLst>
            </a:custGeom>
            <a:solidFill>
              <a:srgbClr val="FEFEFE"/>
            </a:solidFill>
          </p:spPr>
          <p:txBody>
            <a:bodyPr wrap="square" lIns="0" tIns="0" rIns="0" bIns="0" rtlCol="0"/>
            <a:lstStyle/>
            <a:p>
              <a:endParaRPr/>
            </a:p>
          </p:txBody>
        </p:sp>
        <p:pic>
          <p:nvPicPr>
            <p:cNvPr id="15" name="object 15"/>
            <p:cNvPicPr/>
            <p:nvPr/>
          </p:nvPicPr>
          <p:blipFill>
            <a:blip r:embed="rId6" cstate="print"/>
            <a:stretch>
              <a:fillRect/>
            </a:stretch>
          </p:blipFill>
          <p:spPr>
            <a:xfrm>
              <a:off x="3010763" y="2102370"/>
              <a:ext cx="1149858" cy="1442516"/>
            </a:xfrm>
            <a:prstGeom prst="rect">
              <a:avLst/>
            </a:prstGeom>
          </p:spPr>
        </p:pic>
        <p:sp>
          <p:nvSpPr>
            <p:cNvPr id="16" name="object 16"/>
            <p:cNvSpPr/>
            <p:nvPr/>
          </p:nvSpPr>
          <p:spPr>
            <a:xfrm>
              <a:off x="254835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17" name="object 17"/>
            <p:cNvSpPr/>
            <p:nvPr/>
          </p:nvSpPr>
          <p:spPr>
            <a:xfrm>
              <a:off x="2548356" y="3807155"/>
              <a:ext cx="1670685" cy="2404745"/>
            </a:xfrm>
            <a:custGeom>
              <a:avLst/>
              <a:gdLst/>
              <a:ahLst/>
              <a:cxnLst/>
              <a:rect l="l" t="t" r="r" b="b"/>
              <a:pathLst>
                <a:path w="1670685"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18" name="object 18"/>
            <p:cNvSpPr/>
            <p:nvPr/>
          </p:nvSpPr>
          <p:spPr>
            <a:xfrm>
              <a:off x="2548351"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19" name="object 19"/>
          <p:cNvSpPr txBox="1"/>
          <p:nvPr/>
        </p:nvSpPr>
        <p:spPr>
          <a:xfrm>
            <a:off x="2678455" y="3860292"/>
            <a:ext cx="1409700" cy="1967230"/>
          </a:xfrm>
          <a:prstGeom prst="rect">
            <a:avLst/>
          </a:prstGeom>
        </p:spPr>
        <p:txBody>
          <a:bodyPr vert="horz" wrap="square" lIns="0" tIns="48895" rIns="0" bIns="0" rtlCol="0">
            <a:spAutoFit/>
          </a:bodyPr>
          <a:lstStyle/>
          <a:p>
            <a:pPr marL="12700" marR="272415">
              <a:lnSpc>
                <a:spcPts val="1390"/>
              </a:lnSpc>
              <a:spcBef>
                <a:spcPts val="385"/>
              </a:spcBef>
            </a:pPr>
            <a:r>
              <a:rPr sz="1400" b="1" dirty="0">
                <a:latin typeface="Arial"/>
                <a:cs typeface="Arial"/>
              </a:rPr>
              <a:t>INSERT</a:t>
            </a:r>
            <a:r>
              <a:rPr sz="1400" b="1" spc="-80" dirty="0">
                <a:latin typeface="Arial"/>
                <a:cs typeface="Arial"/>
              </a:rPr>
              <a:t> </a:t>
            </a:r>
            <a:r>
              <a:rPr sz="1400" spc="-5" dirty="0">
                <a:latin typeface="Arial MT"/>
                <a:cs typeface="Arial MT"/>
              </a:rPr>
              <a:t>stylet </a:t>
            </a:r>
            <a:r>
              <a:rPr sz="1400" spc="-375" dirty="0">
                <a:latin typeface="Arial MT"/>
                <a:cs typeface="Arial MT"/>
              </a:rPr>
              <a:t> </a:t>
            </a:r>
            <a:r>
              <a:rPr sz="1400" spc="-5" dirty="0">
                <a:latin typeface="Arial MT"/>
                <a:cs typeface="Arial MT"/>
              </a:rPr>
              <a:t>into</a:t>
            </a:r>
            <a:r>
              <a:rPr sz="1400" spc="-10" dirty="0">
                <a:latin typeface="Arial MT"/>
                <a:cs typeface="Arial MT"/>
              </a:rPr>
              <a:t> </a:t>
            </a:r>
            <a:r>
              <a:rPr sz="1400" dirty="0">
                <a:latin typeface="Arial MT"/>
                <a:cs typeface="Arial MT"/>
              </a:rPr>
              <a:t>ETT</a:t>
            </a:r>
            <a:endParaRPr sz="1400">
              <a:latin typeface="Arial MT"/>
              <a:cs typeface="Arial MT"/>
            </a:endParaRPr>
          </a:p>
          <a:p>
            <a:pPr marL="12700" marR="5080">
              <a:lnSpc>
                <a:spcPct val="86700"/>
              </a:lnSpc>
              <a:spcBef>
                <a:spcPts val="565"/>
              </a:spcBef>
            </a:pPr>
            <a:r>
              <a:rPr sz="1400" b="1" spc="-5" dirty="0">
                <a:latin typeface="Arial"/>
                <a:cs typeface="Arial"/>
              </a:rPr>
              <a:t>(a) </a:t>
            </a:r>
            <a:r>
              <a:rPr sz="1400" spc="-5" dirty="0">
                <a:latin typeface="Arial MT"/>
                <a:cs typeface="Arial MT"/>
              </a:rPr>
              <a:t>The stylet </a:t>
            </a:r>
            <a:r>
              <a:rPr sz="1400" dirty="0">
                <a:latin typeface="Arial MT"/>
                <a:cs typeface="Arial MT"/>
              </a:rPr>
              <a:t> </a:t>
            </a:r>
            <a:r>
              <a:rPr sz="1400" spc="-5" dirty="0">
                <a:latin typeface="Arial MT"/>
                <a:cs typeface="Arial MT"/>
              </a:rPr>
              <a:t>should be </a:t>
            </a:r>
            <a:r>
              <a:rPr sz="1400" dirty="0">
                <a:latin typeface="Arial MT"/>
                <a:cs typeface="Arial MT"/>
              </a:rPr>
              <a:t> </a:t>
            </a:r>
            <a:r>
              <a:rPr sz="1400" spc="-5" dirty="0">
                <a:latin typeface="Arial MT"/>
                <a:cs typeface="Arial MT"/>
              </a:rPr>
              <a:t>inserted in the </a:t>
            </a:r>
            <a:r>
              <a:rPr sz="1400" dirty="0">
                <a:latin typeface="Arial MT"/>
                <a:cs typeface="Arial MT"/>
              </a:rPr>
              <a:t> </a:t>
            </a:r>
            <a:r>
              <a:rPr sz="1400" spc="-5" dirty="0">
                <a:latin typeface="Arial MT"/>
                <a:cs typeface="Arial MT"/>
              </a:rPr>
              <a:t>ETT </a:t>
            </a:r>
            <a:r>
              <a:rPr sz="1400" dirty="0">
                <a:latin typeface="Arial MT"/>
                <a:cs typeface="Arial MT"/>
              </a:rPr>
              <a:t>so </a:t>
            </a:r>
            <a:r>
              <a:rPr sz="1400" spc="-5" dirty="0">
                <a:latin typeface="Arial MT"/>
                <a:cs typeface="Arial MT"/>
              </a:rPr>
              <a:t>the tip of </a:t>
            </a:r>
            <a:r>
              <a:rPr sz="1400" dirty="0">
                <a:latin typeface="Arial MT"/>
                <a:cs typeface="Arial MT"/>
              </a:rPr>
              <a:t> </a:t>
            </a:r>
            <a:r>
              <a:rPr sz="1400" spc="-5" dirty="0">
                <a:latin typeface="Arial MT"/>
                <a:cs typeface="Arial MT"/>
              </a:rPr>
              <a:t>the stylet is </a:t>
            </a:r>
            <a:r>
              <a:rPr sz="1400" dirty="0">
                <a:latin typeface="Arial MT"/>
                <a:cs typeface="Arial MT"/>
              </a:rPr>
              <a:t> </a:t>
            </a:r>
            <a:r>
              <a:rPr sz="1400" spc="-5" dirty="0">
                <a:latin typeface="Arial MT"/>
                <a:cs typeface="Arial MT"/>
              </a:rPr>
              <a:t>recessed </a:t>
            </a:r>
            <a:r>
              <a:rPr sz="1400" dirty="0">
                <a:latin typeface="Arial MT"/>
                <a:cs typeface="Arial MT"/>
              </a:rPr>
              <a:t>½ </a:t>
            </a:r>
            <a:r>
              <a:rPr sz="1400" spc="-5" dirty="0">
                <a:latin typeface="Arial MT"/>
                <a:cs typeface="Arial MT"/>
              </a:rPr>
              <a:t>inch </a:t>
            </a:r>
            <a:r>
              <a:rPr sz="1400" dirty="0">
                <a:latin typeface="Arial MT"/>
                <a:cs typeface="Arial MT"/>
              </a:rPr>
              <a:t> from</a:t>
            </a:r>
            <a:r>
              <a:rPr sz="1400" spc="-25" dirty="0">
                <a:latin typeface="Arial MT"/>
                <a:cs typeface="Arial MT"/>
              </a:rPr>
              <a:t> </a:t>
            </a:r>
            <a:r>
              <a:rPr sz="1400" dirty="0">
                <a:latin typeface="Arial MT"/>
                <a:cs typeface="Arial MT"/>
              </a:rPr>
              <a:t>the</a:t>
            </a:r>
            <a:r>
              <a:rPr sz="1400" spc="-25" dirty="0">
                <a:latin typeface="Arial MT"/>
                <a:cs typeface="Arial MT"/>
              </a:rPr>
              <a:t> </a:t>
            </a:r>
            <a:r>
              <a:rPr sz="1400" dirty="0">
                <a:latin typeface="Arial MT"/>
                <a:cs typeface="Arial MT"/>
              </a:rPr>
              <a:t>tip</a:t>
            </a:r>
            <a:r>
              <a:rPr sz="1400" spc="-25" dirty="0">
                <a:latin typeface="Arial MT"/>
                <a:cs typeface="Arial MT"/>
              </a:rPr>
              <a:t> </a:t>
            </a:r>
            <a:r>
              <a:rPr sz="1400" spc="-5" dirty="0">
                <a:latin typeface="Arial MT"/>
                <a:cs typeface="Arial MT"/>
              </a:rPr>
              <a:t>of</a:t>
            </a:r>
            <a:r>
              <a:rPr sz="1400" spc="-25" dirty="0">
                <a:latin typeface="Arial MT"/>
                <a:cs typeface="Arial MT"/>
              </a:rPr>
              <a:t> </a:t>
            </a:r>
            <a:r>
              <a:rPr sz="1400" dirty="0">
                <a:latin typeface="Arial MT"/>
                <a:cs typeface="Arial MT"/>
              </a:rPr>
              <a:t>the </a:t>
            </a:r>
            <a:r>
              <a:rPr sz="1400" spc="-375" dirty="0">
                <a:latin typeface="Arial MT"/>
                <a:cs typeface="Arial MT"/>
              </a:rPr>
              <a:t> </a:t>
            </a:r>
            <a:r>
              <a:rPr sz="1400" dirty="0">
                <a:latin typeface="Arial MT"/>
                <a:cs typeface="Arial MT"/>
              </a:rPr>
              <a:t>ETT</a:t>
            </a:r>
            <a:endParaRPr sz="1400">
              <a:latin typeface="Arial MT"/>
              <a:cs typeface="Arial MT"/>
            </a:endParaRPr>
          </a:p>
        </p:txBody>
      </p:sp>
      <p:grpSp>
        <p:nvGrpSpPr>
          <p:cNvPr id="20" name="object 20"/>
          <p:cNvGrpSpPr/>
          <p:nvPr/>
        </p:nvGrpSpPr>
        <p:grpSpPr>
          <a:xfrm>
            <a:off x="4379081" y="2096020"/>
            <a:ext cx="1683385" cy="4121785"/>
            <a:chOff x="4379081" y="2096020"/>
            <a:chExt cx="1683385" cy="4121785"/>
          </a:xfrm>
        </p:grpSpPr>
        <p:pic>
          <p:nvPicPr>
            <p:cNvPr id="21" name="object 21"/>
            <p:cNvPicPr/>
            <p:nvPr/>
          </p:nvPicPr>
          <p:blipFill>
            <a:blip r:embed="rId7" cstate="print"/>
            <a:stretch>
              <a:fillRect/>
            </a:stretch>
          </p:blipFill>
          <p:spPr>
            <a:xfrm>
              <a:off x="4385437" y="2102370"/>
              <a:ext cx="1145844" cy="1442516"/>
            </a:xfrm>
            <a:prstGeom prst="rect">
              <a:avLst/>
            </a:prstGeom>
          </p:spPr>
        </p:pic>
        <p:sp>
          <p:nvSpPr>
            <p:cNvPr id="22" name="object 22"/>
            <p:cNvSpPr/>
            <p:nvPr/>
          </p:nvSpPr>
          <p:spPr>
            <a:xfrm>
              <a:off x="5531281" y="2102370"/>
              <a:ext cx="524510" cy="1442720"/>
            </a:xfrm>
            <a:custGeom>
              <a:avLst/>
              <a:gdLst/>
              <a:ahLst/>
              <a:cxnLst/>
              <a:rect l="l" t="t" r="r" b="b"/>
              <a:pathLst>
                <a:path w="524510" h="1442720">
                  <a:moveTo>
                    <a:pt x="379983" y="0"/>
                  </a:moveTo>
                  <a:lnTo>
                    <a:pt x="0" y="0"/>
                  </a:lnTo>
                  <a:lnTo>
                    <a:pt x="0" y="1442516"/>
                  </a:lnTo>
                  <a:lnTo>
                    <a:pt x="379984" y="1442516"/>
                  </a:lnTo>
                  <a:lnTo>
                    <a:pt x="425577" y="1435161"/>
                  </a:lnTo>
                  <a:lnTo>
                    <a:pt x="465174" y="1414681"/>
                  </a:lnTo>
                  <a:lnTo>
                    <a:pt x="496399" y="1383452"/>
                  </a:lnTo>
                  <a:lnTo>
                    <a:pt x="516876" y="1343852"/>
                  </a:lnTo>
                  <a:lnTo>
                    <a:pt x="524230" y="1298257"/>
                  </a:lnTo>
                  <a:lnTo>
                    <a:pt x="524230" y="144246"/>
                  </a:lnTo>
                  <a:lnTo>
                    <a:pt x="516876" y="98652"/>
                  </a:lnTo>
                  <a:lnTo>
                    <a:pt x="496399" y="59055"/>
                  </a:lnTo>
                  <a:lnTo>
                    <a:pt x="465174" y="27830"/>
                  </a:lnTo>
                  <a:lnTo>
                    <a:pt x="425577" y="7353"/>
                  </a:lnTo>
                  <a:lnTo>
                    <a:pt x="379983" y="0"/>
                  </a:lnTo>
                  <a:close/>
                </a:path>
              </a:pathLst>
            </a:custGeom>
            <a:solidFill>
              <a:srgbClr val="FEFEFE"/>
            </a:solidFill>
          </p:spPr>
          <p:txBody>
            <a:bodyPr wrap="square" lIns="0" tIns="0" rIns="0" bIns="0" rtlCol="0"/>
            <a:lstStyle/>
            <a:p>
              <a:endParaRPr/>
            </a:p>
          </p:txBody>
        </p:sp>
        <p:sp>
          <p:nvSpPr>
            <p:cNvPr id="23" name="object 23"/>
            <p:cNvSpPr/>
            <p:nvPr/>
          </p:nvSpPr>
          <p:spPr>
            <a:xfrm>
              <a:off x="4385437"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24" name="object 24"/>
            <p:cNvSpPr/>
            <p:nvPr/>
          </p:nvSpPr>
          <p:spPr>
            <a:xfrm>
              <a:off x="4385437" y="3807155"/>
              <a:ext cx="1670685" cy="2404745"/>
            </a:xfrm>
            <a:custGeom>
              <a:avLst/>
              <a:gdLst/>
              <a:ahLst/>
              <a:cxnLst/>
              <a:rect l="l" t="t" r="r" b="b"/>
              <a:pathLst>
                <a:path w="1670685"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26" y="2404201"/>
                  </a:lnTo>
                  <a:lnTo>
                    <a:pt x="1541339" y="2397937"/>
                  </a:lnTo>
                  <a:lnTo>
                    <a:pt x="1583226" y="2380259"/>
                  </a:lnTo>
                  <a:lnTo>
                    <a:pt x="1618715" y="2352840"/>
                  </a:lnTo>
                  <a:lnTo>
                    <a:pt x="1646134"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25" name="object 25"/>
            <p:cNvSpPr/>
            <p:nvPr/>
          </p:nvSpPr>
          <p:spPr>
            <a:xfrm>
              <a:off x="4385431"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26" name="object 26"/>
          <p:cNvSpPr txBox="1"/>
          <p:nvPr/>
        </p:nvSpPr>
        <p:spPr>
          <a:xfrm>
            <a:off x="4515548" y="3860292"/>
            <a:ext cx="1300480" cy="1330325"/>
          </a:xfrm>
          <a:prstGeom prst="rect">
            <a:avLst/>
          </a:prstGeom>
        </p:spPr>
        <p:txBody>
          <a:bodyPr vert="horz" wrap="square" lIns="0" tIns="12700" rIns="0" bIns="0" rtlCol="0">
            <a:spAutoFit/>
          </a:bodyPr>
          <a:lstStyle/>
          <a:p>
            <a:pPr marL="12700">
              <a:lnSpc>
                <a:spcPts val="1535"/>
              </a:lnSpc>
              <a:spcBef>
                <a:spcPts val="100"/>
              </a:spcBef>
            </a:pPr>
            <a:r>
              <a:rPr sz="1400" b="1" dirty="0">
                <a:latin typeface="Arial"/>
                <a:cs typeface="Arial"/>
              </a:rPr>
              <a:t>SELECT</a:t>
            </a:r>
            <a:endParaRPr sz="1400">
              <a:latin typeface="Arial"/>
              <a:cs typeface="Arial"/>
            </a:endParaRPr>
          </a:p>
          <a:p>
            <a:pPr marL="12700" marR="5080">
              <a:lnSpc>
                <a:spcPct val="85700"/>
              </a:lnSpc>
              <a:spcBef>
                <a:spcPts val="95"/>
              </a:spcBef>
            </a:pPr>
            <a:r>
              <a:rPr sz="1400" spc="-5" dirty="0">
                <a:latin typeface="Arial MT"/>
                <a:cs typeface="Arial MT"/>
              </a:rPr>
              <a:t>appropriate </a:t>
            </a:r>
            <a:r>
              <a:rPr sz="1400" dirty="0">
                <a:latin typeface="Arial MT"/>
                <a:cs typeface="Arial MT"/>
              </a:rPr>
              <a:t> </a:t>
            </a:r>
            <a:r>
              <a:rPr sz="1400" spc="-5" dirty="0">
                <a:latin typeface="Arial MT"/>
                <a:cs typeface="Arial MT"/>
              </a:rPr>
              <a:t>laryngoscope </a:t>
            </a:r>
            <a:r>
              <a:rPr sz="1400" dirty="0">
                <a:latin typeface="Arial MT"/>
                <a:cs typeface="Arial MT"/>
              </a:rPr>
              <a:t> </a:t>
            </a:r>
            <a:r>
              <a:rPr sz="1400" spc="-5" dirty="0">
                <a:latin typeface="Arial MT"/>
                <a:cs typeface="Arial MT"/>
              </a:rPr>
              <a:t>blade, attach </a:t>
            </a:r>
            <a:r>
              <a:rPr sz="1400" dirty="0">
                <a:latin typeface="Arial MT"/>
                <a:cs typeface="Arial MT"/>
              </a:rPr>
              <a:t>to </a:t>
            </a:r>
            <a:r>
              <a:rPr sz="1400" spc="5" dirty="0">
                <a:latin typeface="Arial MT"/>
                <a:cs typeface="Arial MT"/>
              </a:rPr>
              <a:t> </a:t>
            </a:r>
            <a:r>
              <a:rPr sz="1400" dirty="0">
                <a:latin typeface="Arial MT"/>
                <a:cs typeface="Arial MT"/>
              </a:rPr>
              <a:t>the </a:t>
            </a:r>
            <a:r>
              <a:rPr sz="1400" spc="-5" dirty="0">
                <a:latin typeface="Arial MT"/>
                <a:cs typeface="Arial MT"/>
              </a:rPr>
              <a:t>handle and </a:t>
            </a:r>
            <a:r>
              <a:rPr sz="1400" dirty="0">
                <a:latin typeface="Arial MT"/>
                <a:cs typeface="Arial MT"/>
              </a:rPr>
              <a:t> </a:t>
            </a:r>
            <a:r>
              <a:rPr sz="1400" spc="-5" dirty="0">
                <a:latin typeface="Arial MT"/>
                <a:cs typeface="Arial MT"/>
              </a:rPr>
              <a:t>verify</a:t>
            </a:r>
            <a:r>
              <a:rPr sz="1400" spc="-20" dirty="0">
                <a:latin typeface="Arial MT"/>
                <a:cs typeface="Arial MT"/>
              </a:rPr>
              <a:t> </a:t>
            </a:r>
            <a:r>
              <a:rPr sz="1400" spc="-5" dirty="0">
                <a:latin typeface="Arial MT"/>
                <a:cs typeface="Arial MT"/>
              </a:rPr>
              <a:t>the</a:t>
            </a:r>
            <a:r>
              <a:rPr sz="1400" spc="-20" dirty="0">
                <a:latin typeface="Arial MT"/>
                <a:cs typeface="Arial MT"/>
              </a:rPr>
              <a:t> </a:t>
            </a:r>
            <a:r>
              <a:rPr sz="1400" spc="-5" dirty="0">
                <a:latin typeface="Arial MT"/>
                <a:cs typeface="Arial MT"/>
              </a:rPr>
              <a:t>light</a:t>
            </a:r>
            <a:r>
              <a:rPr sz="1400" spc="-20" dirty="0">
                <a:latin typeface="Arial MT"/>
                <a:cs typeface="Arial MT"/>
              </a:rPr>
              <a:t> </a:t>
            </a:r>
            <a:r>
              <a:rPr sz="1400" spc="-5" dirty="0">
                <a:latin typeface="Arial MT"/>
                <a:cs typeface="Arial MT"/>
              </a:rPr>
              <a:t>is </a:t>
            </a:r>
            <a:r>
              <a:rPr sz="1400" spc="-375" dirty="0">
                <a:latin typeface="Arial MT"/>
                <a:cs typeface="Arial MT"/>
              </a:rPr>
              <a:t> </a:t>
            </a:r>
            <a:r>
              <a:rPr sz="1400" spc="-5" dirty="0">
                <a:latin typeface="Arial MT"/>
                <a:cs typeface="Arial MT"/>
              </a:rPr>
              <a:t>functioning</a:t>
            </a:r>
            <a:endParaRPr sz="1400">
              <a:latin typeface="Arial MT"/>
              <a:cs typeface="Arial MT"/>
            </a:endParaRPr>
          </a:p>
        </p:txBody>
      </p:sp>
      <p:grpSp>
        <p:nvGrpSpPr>
          <p:cNvPr id="27" name="object 27"/>
          <p:cNvGrpSpPr/>
          <p:nvPr/>
        </p:nvGrpSpPr>
        <p:grpSpPr>
          <a:xfrm>
            <a:off x="6216174" y="2096020"/>
            <a:ext cx="1683385" cy="4121785"/>
            <a:chOff x="6216174" y="2096020"/>
            <a:chExt cx="1683385" cy="4121785"/>
          </a:xfrm>
        </p:grpSpPr>
        <p:pic>
          <p:nvPicPr>
            <p:cNvPr id="28" name="object 28"/>
            <p:cNvPicPr/>
            <p:nvPr/>
          </p:nvPicPr>
          <p:blipFill>
            <a:blip r:embed="rId8" cstate="print"/>
            <a:stretch>
              <a:fillRect/>
            </a:stretch>
          </p:blipFill>
          <p:spPr>
            <a:xfrm>
              <a:off x="6222529" y="2102370"/>
              <a:ext cx="1670075" cy="1442516"/>
            </a:xfrm>
            <a:prstGeom prst="rect">
              <a:avLst/>
            </a:prstGeom>
          </p:spPr>
        </p:pic>
        <p:sp>
          <p:nvSpPr>
            <p:cNvPr id="29" name="object 29"/>
            <p:cNvSpPr/>
            <p:nvPr/>
          </p:nvSpPr>
          <p:spPr>
            <a:xfrm>
              <a:off x="6222529"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30" name="object 30"/>
            <p:cNvSpPr/>
            <p:nvPr/>
          </p:nvSpPr>
          <p:spPr>
            <a:xfrm>
              <a:off x="6222529" y="3807155"/>
              <a:ext cx="1670685" cy="2404745"/>
            </a:xfrm>
            <a:custGeom>
              <a:avLst/>
              <a:gdLst/>
              <a:ahLst/>
              <a:cxnLst/>
              <a:rect l="l" t="t" r="r" b="b"/>
              <a:pathLst>
                <a:path w="1670684" h="2404745">
                  <a:moveTo>
                    <a:pt x="1670075" y="0"/>
                  </a:moveTo>
                  <a:lnTo>
                    <a:pt x="0" y="0"/>
                  </a:lnTo>
                  <a:lnTo>
                    <a:pt x="0" y="2228842"/>
                  </a:lnTo>
                  <a:lnTo>
                    <a:pt x="6263" y="2275460"/>
                  </a:lnTo>
                  <a:lnTo>
                    <a:pt x="23941" y="2317349"/>
                  </a:lnTo>
                  <a:lnTo>
                    <a:pt x="51360" y="2352840"/>
                  </a:lnTo>
                  <a:lnTo>
                    <a:pt x="86849" y="2380259"/>
                  </a:lnTo>
                  <a:lnTo>
                    <a:pt x="128735" y="2397937"/>
                  </a:lnTo>
                  <a:lnTo>
                    <a:pt x="175348"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31" name="object 31"/>
            <p:cNvSpPr/>
            <p:nvPr/>
          </p:nvSpPr>
          <p:spPr>
            <a:xfrm>
              <a:off x="6222524"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32" name="object 32"/>
          <p:cNvSpPr txBox="1"/>
          <p:nvPr/>
        </p:nvSpPr>
        <p:spPr>
          <a:xfrm>
            <a:off x="6352628" y="3860292"/>
            <a:ext cx="1356360" cy="1900555"/>
          </a:xfrm>
          <a:prstGeom prst="rect">
            <a:avLst/>
          </a:prstGeom>
        </p:spPr>
        <p:txBody>
          <a:bodyPr vert="horz" wrap="square" lIns="0" tIns="12700" rIns="0" bIns="0" rtlCol="0">
            <a:spAutoFit/>
          </a:bodyPr>
          <a:lstStyle/>
          <a:p>
            <a:pPr marL="12700">
              <a:lnSpc>
                <a:spcPts val="1535"/>
              </a:lnSpc>
              <a:spcBef>
                <a:spcPts val="100"/>
              </a:spcBef>
            </a:pPr>
            <a:r>
              <a:rPr sz="1400" b="1" dirty="0">
                <a:latin typeface="Arial"/>
                <a:cs typeface="Arial"/>
              </a:rPr>
              <a:t>POSITION</a:t>
            </a:r>
            <a:r>
              <a:rPr sz="1400" b="1" spc="-55" dirty="0">
                <a:latin typeface="Arial"/>
                <a:cs typeface="Arial"/>
              </a:rPr>
              <a:t> </a:t>
            </a:r>
            <a:r>
              <a:rPr sz="1400" dirty="0">
                <a:latin typeface="Arial MT"/>
                <a:cs typeface="Arial MT"/>
              </a:rPr>
              <a:t>the</a:t>
            </a:r>
            <a:endParaRPr sz="1400">
              <a:latin typeface="Arial MT"/>
              <a:cs typeface="Arial MT"/>
            </a:endParaRPr>
          </a:p>
          <a:p>
            <a:pPr marL="12700" marR="113030">
              <a:lnSpc>
                <a:spcPct val="85700"/>
              </a:lnSpc>
              <a:spcBef>
                <a:spcPts val="95"/>
              </a:spcBef>
            </a:pPr>
            <a:r>
              <a:rPr sz="1400" spc="-5" dirty="0">
                <a:latin typeface="Arial MT"/>
                <a:cs typeface="Arial MT"/>
              </a:rPr>
              <a:t>casualty’s</a:t>
            </a:r>
            <a:r>
              <a:rPr sz="1400" spc="-80" dirty="0">
                <a:latin typeface="Arial MT"/>
                <a:cs typeface="Arial MT"/>
              </a:rPr>
              <a:t> </a:t>
            </a:r>
            <a:r>
              <a:rPr sz="1400" spc="-5" dirty="0">
                <a:latin typeface="Arial MT"/>
                <a:cs typeface="Arial MT"/>
              </a:rPr>
              <a:t>head </a:t>
            </a:r>
            <a:r>
              <a:rPr sz="1400" spc="-375" dirty="0">
                <a:latin typeface="Arial MT"/>
                <a:cs typeface="Arial MT"/>
              </a:rPr>
              <a:t> </a:t>
            </a:r>
            <a:r>
              <a:rPr sz="1400" spc="-5" dirty="0">
                <a:latin typeface="Arial MT"/>
                <a:cs typeface="Arial MT"/>
              </a:rPr>
              <a:t>by </a:t>
            </a:r>
            <a:r>
              <a:rPr sz="1400" dirty="0">
                <a:latin typeface="Arial MT"/>
                <a:cs typeface="Arial MT"/>
              </a:rPr>
              <a:t> </a:t>
            </a:r>
            <a:r>
              <a:rPr sz="1400" spc="-5" dirty="0">
                <a:latin typeface="Arial MT"/>
                <a:cs typeface="Arial MT"/>
              </a:rPr>
              <a:t>h</a:t>
            </a:r>
            <a:r>
              <a:rPr sz="1400" dirty="0">
                <a:latin typeface="Arial MT"/>
                <a:cs typeface="Arial MT"/>
              </a:rPr>
              <a:t>yp</a:t>
            </a:r>
            <a:r>
              <a:rPr sz="1400" spc="-5" dirty="0">
                <a:latin typeface="Arial MT"/>
                <a:cs typeface="Arial MT"/>
              </a:rPr>
              <a:t>ere</a:t>
            </a:r>
            <a:r>
              <a:rPr sz="1400" dirty="0">
                <a:latin typeface="Arial MT"/>
                <a:cs typeface="Arial MT"/>
              </a:rPr>
              <a:t>x</a:t>
            </a:r>
            <a:r>
              <a:rPr sz="1400" spc="-5" dirty="0">
                <a:latin typeface="Arial MT"/>
                <a:cs typeface="Arial MT"/>
              </a:rPr>
              <a:t>tendin</a:t>
            </a:r>
            <a:r>
              <a:rPr sz="1400" dirty="0">
                <a:latin typeface="Arial MT"/>
                <a:cs typeface="Arial MT"/>
              </a:rPr>
              <a:t>g  </a:t>
            </a:r>
            <a:r>
              <a:rPr sz="1400" spc="-5" dirty="0">
                <a:latin typeface="Arial MT"/>
                <a:cs typeface="Arial MT"/>
              </a:rPr>
              <a:t>the</a:t>
            </a:r>
            <a:r>
              <a:rPr sz="1400" spc="-10" dirty="0">
                <a:latin typeface="Arial MT"/>
                <a:cs typeface="Arial MT"/>
              </a:rPr>
              <a:t> </a:t>
            </a:r>
            <a:r>
              <a:rPr sz="1400" spc="-5" dirty="0">
                <a:latin typeface="Arial MT"/>
                <a:cs typeface="Arial MT"/>
              </a:rPr>
              <a:t>neck</a:t>
            </a:r>
            <a:endParaRPr sz="1400">
              <a:latin typeface="Arial MT"/>
              <a:cs typeface="Arial MT"/>
            </a:endParaRPr>
          </a:p>
          <a:p>
            <a:pPr marL="12700">
              <a:lnSpc>
                <a:spcPts val="1430"/>
              </a:lnSpc>
              <a:spcBef>
                <a:spcPts val="409"/>
              </a:spcBef>
            </a:pPr>
            <a:r>
              <a:rPr sz="1300" b="1" spc="-5" dirty="0">
                <a:solidFill>
                  <a:srgbClr val="C00000"/>
                </a:solidFill>
                <a:latin typeface="Arial"/>
                <a:cs typeface="Arial"/>
              </a:rPr>
              <a:t>NOTE:</a:t>
            </a:r>
            <a:endParaRPr sz="1300">
              <a:latin typeface="Arial"/>
              <a:cs typeface="Arial"/>
            </a:endParaRPr>
          </a:p>
          <a:p>
            <a:pPr marL="12700" marR="5080" algn="just">
              <a:lnSpc>
                <a:spcPct val="87700"/>
              </a:lnSpc>
              <a:spcBef>
                <a:spcPts val="60"/>
              </a:spcBef>
            </a:pPr>
            <a:r>
              <a:rPr sz="1300" spc="-5" dirty="0">
                <a:latin typeface="Arial MT"/>
                <a:cs typeface="Arial MT"/>
              </a:rPr>
              <a:t>Hyperextension</a:t>
            </a:r>
            <a:r>
              <a:rPr sz="1300" spc="-40" dirty="0">
                <a:latin typeface="Arial MT"/>
                <a:cs typeface="Arial MT"/>
              </a:rPr>
              <a:t> </a:t>
            </a:r>
            <a:r>
              <a:rPr sz="1300" dirty="0">
                <a:latin typeface="Arial MT"/>
                <a:cs typeface="Arial MT"/>
              </a:rPr>
              <a:t>of </a:t>
            </a:r>
            <a:r>
              <a:rPr sz="1300" spc="-350" dirty="0">
                <a:latin typeface="Arial MT"/>
                <a:cs typeface="Arial MT"/>
              </a:rPr>
              <a:t> </a:t>
            </a:r>
            <a:r>
              <a:rPr sz="1300" spc="-5" dirty="0">
                <a:latin typeface="Arial MT"/>
                <a:cs typeface="Arial MT"/>
              </a:rPr>
              <a:t>the </a:t>
            </a:r>
            <a:r>
              <a:rPr sz="1300" dirty="0">
                <a:latin typeface="Arial MT"/>
                <a:cs typeface="Arial MT"/>
              </a:rPr>
              <a:t>neck will allow </a:t>
            </a:r>
            <a:r>
              <a:rPr sz="1300" spc="-355" dirty="0">
                <a:latin typeface="Arial MT"/>
                <a:cs typeface="Arial MT"/>
              </a:rPr>
              <a:t> </a:t>
            </a:r>
            <a:r>
              <a:rPr sz="1300" spc="-5" dirty="0">
                <a:latin typeface="Arial MT"/>
                <a:cs typeface="Arial MT"/>
              </a:rPr>
              <a:t>for visualization </a:t>
            </a:r>
            <a:r>
              <a:rPr sz="1300" dirty="0">
                <a:latin typeface="Arial MT"/>
                <a:cs typeface="Arial MT"/>
              </a:rPr>
              <a:t>of </a:t>
            </a:r>
            <a:r>
              <a:rPr sz="1300" spc="-350" dirty="0">
                <a:latin typeface="Arial MT"/>
                <a:cs typeface="Arial MT"/>
              </a:rPr>
              <a:t> </a:t>
            </a:r>
            <a:r>
              <a:rPr sz="1300" spc="-5" dirty="0">
                <a:latin typeface="Arial MT"/>
                <a:cs typeface="Arial MT"/>
              </a:rPr>
              <a:t>the</a:t>
            </a:r>
            <a:r>
              <a:rPr sz="1300" spc="-20" dirty="0">
                <a:latin typeface="Arial MT"/>
                <a:cs typeface="Arial MT"/>
              </a:rPr>
              <a:t> </a:t>
            </a:r>
            <a:r>
              <a:rPr sz="1300" dirty="0">
                <a:latin typeface="Arial MT"/>
                <a:cs typeface="Arial MT"/>
              </a:rPr>
              <a:t>vocal</a:t>
            </a:r>
            <a:r>
              <a:rPr sz="1300" spc="-15" dirty="0">
                <a:latin typeface="Arial MT"/>
                <a:cs typeface="Arial MT"/>
              </a:rPr>
              <a:t> </a:t>
            </a:r>
            <a:r>
              <a:rPr sz="1300" dirty="0">
                <a:latin typeface="Arial MT"/>
                <a:cs typeface="Arial MT"/>
              </a:rPr>
              <a:t>cords</a:t>
            </a:r>
            <a:endParaRPr sz="1300">
              <a:latin typeface="Arial MT"/>
              <a:cs typeface="Arial MT"/>
            </a:endParaRPr>
          </a:p>
        </p:txBody>
      </p:sp>
      <p:grpSp>
        <p:nvGrpSpPr>
          <p:cNvPr id="33" name="object 33"/>
          <p:cNvGrpSpPr/>
          <p:nvPr/>
        </p:nvGrpSpPr>
        <p:grpSpPr>
          <a:xfrm>
            <a:off x="8053254" y="2096020"/>
            <a:ext cx="1683385" cy="4121785"/>
            <a:chOff x="8053254" y="2096020"/>
            <a:chExt cx="1683385" cy="4121785"/>
          </a:xfrm>
        </p:grpSpPr>
        <p:pic>
          <p:nvPicPr>
            <p:cNvPr id="34" name="object 34"/>
            <p:cNvPicPr/>
            <p:nvPr/>
          </p:nvPicPr>
          <p:blipFill>
            <a:blip r:embed="rId9" cstate="print"/>
            <a:stretch>
              <a:fillRect/>
            </a:stretch>
          </p:blipFill>
          <p:spPr>
            <a:xfrm>
              <a:off x="8156206" y="2102370"/>
              <a:ext cx="1561401" cy="1442516"/>
            </a:xfrm>
            <a:prstGeom prst="rect">
              <a:avLst/>
            </a:prstGeom>
          </p:spPr>
        </p:pic>
        <p:sp>
          <p:nvSpPr>
            <p:cNvPr id="35" name="object 35"/>
            <p:cNvSpPr/>
            <p:nvPr/>
          </p:nvSpPr>
          <p:spPr>
            <a:xfrm>
              <a:off x="8059610"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36" name="object 36"/>
            <p:cNvSpPr/>
            <p:nvPr/>
          </p:nvSpPr>
          <p:spPr>
            <a:xfrm>
              <a:off x="8059610" y="3807155"/>
              <a:ext cx="1670685" cy="2404745"/>
            </a:xfrm>
            <a:custGeom>
              <a:avLst/>
              <a:gdLst/>
              <a:ahLst/>
              <a:cxnLst/>
              <a:rect l="l" t="t" r="r" b="b"/>
              <a:pathLst>
                <a:path w="1670684"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37" name="object 37"/>
            <p:cNvSpPr/>
            <p:nvPr/>
          </p:nvSpPr>
          <p:spPr>
            <a:xfrm>
              <a:off x="8059604"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38" name="object 38"/>
          <p:cNvSpPr txBox="1"/>
          <p:nvPr/>
        </p:nvSpPr>
        <p:spPr>
          <a:xfrm>
            <a:off x="8189709" y="3860292"/>
            <a:ext cx="1346835" cy="964565"/>
          </a:xfrm>
          <a:prstGeom prst="rect">
            <a:avLst/>
          </a:prstGeom>
        </p:spPr>
        <p:txBody>
          <a:bodyPr vert="horz" wrap="square" lIns="0" tIns="44450" rIns="0" bIns="0" rtlCol="0">
            <a:spAutoFit/>
          </a:bodyPr>
          <a:lstStyle/>
          <a:p>
            <a:pPr marL="12700" marR="5080">
              <a:lnSpc>
                <a:spcPct val="85000"/>
              </a:lnSpc>
              <a:spcBef>
                <a:spcPts val="350"/>
              </a:spcBef>
            </a:pPr>
            <a:r>
              <a:rPr sz="1400" b="1" dirty="0">
                <a:latin typeface="Arial"/>
                <a:cs typeface="Arial"/>
              </a:rPr>
              <a:t>OPEN </a:t>
            </a:r>
            <a:r>
              <a:rPr sz="1400" dirty="0">
                <a:latin typeface="Arial MT"/>
                <a:cs typeface="Arial MT"/>
              </a:rPr>
              <a:t>the </a:t>
            </a:r>
            <a:r>
              <a:rPr sz="1400" spc="5" dirty="0">
                <a:latin typeface="Arial MT"/>
                <a:cs typeface="Arial MT"/>
              </a:rPr>
              <a:t> </a:t>
            </a:r>
            <a:r>
              <a:rPr sz="1400" spc="-5" dirty="0">
                <a:latin typeface="Arial MT"/>
                <a:cs typeface="Arial MT"/>
              </a:rPr>
              <a:t>casualty’s</a:t>
            </a:r>
            <a:r>
              <a:rPr sz="1400" spc="-75" dirty="0">
                <a:latin typeface="Arial MT"/>
                <a:cs typeface="Arial MT"/>
              </a:rPr>
              <a:t> </a:t>
            </a:r>
            <a:r>
              <a:rPr sz="1400" spc="-5" dirty="0">
                <a:latin typeface="Arial MT"/>
                <a:cs typeface="Arial MT"/>
              </a:rPr>
              <a:t>mouth </a:t>
            </a:r>
            <a:r>
              <a:rPr sz="1400" spc="-375" dirty="0">
                <a:latin typeface="Arial MT"/>
                <a:cs typeface="Arial MT"/>
              </a:rPr>
              <a:t> </a:t>
            </a:r>
            <a:r>
              <a:rPr sz="1400" spc="-5" dirty="0">
                <a:latin typeface="Arial MT"/>
                <a:cs typeface="Arial MT"/>
              </a:rPr>
              <a:t>and hold </a:t>
            </a:r>
            <a:r>
              <a:rPr sz="1400" dirty="0">
                <a:latin typeface="Arial MT"/>
                <a:cs typeface="Arial MT"/>
              </a:rPr>
              <a:t>the </a:t>
            </a:r>
            <a:r>
              <a:rPr sz="1400" spc="-5" dirty="0">
                <a:latin typeface="Arial MT"/>
                <a:cs typeface="Arial MT"/>
              </a:rPr>
              <a:t>it </a:t>
            </a:r>
            <a:r>
              <a:rPr sz="1400" dirty="0">
                <a:latin typeface="Arial MT"/>
                <a:cs typeface="Arial MT"/>
              </a:rPr>
              <a:t> </a:t>
            </a:r>
            <a:r>
              <a:rPr sz="1400" spc="-5" dirty="0">
                <a:latin typeface="Arial MT"/>
                <a:cs typeface="Arial MT"/>
              </a:rPr>
              <a:t>open by pushing </a:t>
            </a:r>
            <a:r>
              <a:rPr sz="1400" spc="-375" dirty="0">
                <a:latin typeface="Arial MT"/>
                <a:cs typeface="Arial MT"/>
              </a:rPr>
              <a:t> </a:t>
            </a:r>
            <a:r>
              <a:rPr sz="1400" spc="-5" dirty="0">
                <a:latin typeface="Arial MT"/>
                <a:cs typeface="Arial MT"/>
              </a:rPr>
              <a:t>down</a:t>
            </a:r>
            <a:r>
              <a:rPr sz="1400" spc="-25" dirty="0">
                <a:latin typeface="Arial MT"/>
                <a:cs typeface="Arial MT"/>
              </a:rPr>
              <a:t> </a:t>
            </a:r>
            <a:r>
              <a:rPr sz="1400" spc="-5" dirty="0">
                <a:latin typeface="Arial MT"/>
                <a:cs typeface="Arial MT"/>
              </a:rPr>
              <a:t>on</a:t>
            </a:r>
            <a:r>
              <a:rPr sz="1400" spc="-25" dirty="0">
                <a:latin typeface="Arial MT"/>
                <a:cs typeface="Arial MT"/>
              </a:rPr>
              <a:t> </a:t>
            </a:r>
            <a:r>
              <a:rPr sz="1400" dirty="0">
                <a:latin typeface="Arial MT"/>
                <a:cs typeface="Arial MT"/>
              </a:rPr>
              <a:t>the</a:t>
            </a:r>
            <a:r>
              <a:rPr sz="1400" spc="-25" dirty="0">
                <a:latin typeface="Arial MT"/>
                <a:cs typeface="Arial MT"/>
              </a:rPr>
              <a:t> </a:t>
            </a:r>
            <a:r>
              <a:rPr sz="1400" spc="-5" dirty="0">
                <a:latin typeface="Arial MT"/>
                <a:cs typeface="Arial MT"/>
              </a:rPr>
              <a:t>jaw</a:t>
            </a:r>
            <a:endParaRPr sz="1400">
              <a:latin typeface="Arial MT"/>
              <a:cs typeface="Arial MT"/>
            </a:endParaRPr>
          </a:p>
        </p:txBody>
      </p:sp>
      <p:grpSp>
        <p:nvGrpSpPr>
          <p:cNvPr id="39" name="object 39"/>
          <p:cNvGrpSpPr/>
          <p:nvPr/>
        </p:nvGrpSpPr>
        <p:grpSpPr>
          <a:xfrm>
            <a:off x="420763" y="2096020"/>
            <a:ext cx="11152505" cy="4121785"/>
            <a:chOff x="420763" y="2096020"/>
            <a:chExt cx="11152505" cy="4121785"/>
          </a:xfrm>
        </p:grpSpPr>
        <p:pic>
          <p:nvPicPr>
            <p:cNvPr id="40" name="object 40"/>
            <p:cNvPicPr/>
            <p:nvPr/>
          </p:nvPicPr>
          <p:blipFill>
            <a:blip r:embed="rId10" cstate="print"/>
            <a:stretch>
              <a:fillRect/>
            </a:stretch>
          </p:blipFill>
          <p:spPr>
            <a:xfrm>
              <a:off x="9896690" y="2102370"/>
              <a:ext cx="1670075" cy="1442516"/>
            </a:xfrm>
            <a:prstGeom prst="rect">
              <a:avLst/>
            </a:prstGeom>
          </p:spPr>
        </p:pic>
        <p:sp>
          <p:nvSpPr>
            <p:cNvPr id="41" name="object 41"/>
            <p:cNvSpPr/>
            <p:nvPr/>
          </p:nvSpPr>
          <p:spPr>
            <a:xfrm>
              <a:off x="9896690"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42" name="object 42"/>
            <p:cNvSpPr/>
            <p:nvPr/>
          </p:nvSpPr>
          <p:spPr>
            <a:xfrm>
              <a:off x="9896690" y="3807155"/>
              <a:ext cx="1670685" cy="2404745"/>
            </a:xfrm>
            <a:custGeom>
              <a:avLst/>
              <a:gdLst/>
              <a:ahLst/>
              <a:cxnLst/>
              <a:rect l="l" t="t" r="r" b="b"/>
              <a:pathLst>
                <a:path w="1670684"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43" name="object 43"/>
            <p:cNvSpPr/>
            <p:nvPr/>
          </p:nvSpPr>
          <p:spPr>
            <a:xfrm>
              <a:off x="9896685"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sp>
          <p:nvSpPr>
            <p:cNvPr id="44" name="object 44"/>
            <p:cNvSpPr/>
            <p:nvPr/>
          </p:nvSpPr>
          <p:spPr>
            <a:xfrm>
              <a:off x="420763" y="3428098"/>
              <a:ext cx="457200" cy="457200"/>
            </a:xfrm>
            <a:custGeom>
              <a:avLst/>
              <a:gdLst/>
              <a:ahLst/>
              <a:cxnLst/>
              <a:rect l="l" t="t" r="r" b="b"/>
              <a:pathLst>
                <a:path w="457200" h="457200">
                  <a:moveTo>
                    <a:pt x="228600" y="0"/>
                  </a:moveTo>
                  <a:lnTo>
                    <a:pt x="182529" y="4644"/>
                  </a:lnTo>
                  <a:lnTo>
                    <a:pt x="139618" y="17964"/>
                  </a:lnTo>
                  <a:lnTo>
                    <a:pt x="100787"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7" y="418158"/>
                  </a:lnTo>
                  <a:lnTo>
                    <a:pt x="139618" y="439235"/>
                  </a:lnTo>
                  <a:lnTo>
                    <a:pt x="182529" y="452555"/>
                  </a:lnTo>
                  <a:lnTo>
                    <a:pt x="228600" y="457200"/>
                  </a:lnTo>
                  <a:lnTo>
                    <a:pt x="274671" y="452555"/>
                  </a:lnTo>
                  <a:lnTo>
                    <a:pt x="317581" y="439235"/>
                  </a:lnTo>
                  <a:lnTo>
                    <a:pt x="356412"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2" y="39041"/>
                  </a:lnTo>
                  <a:lnTo>
                    <a:pt x="317581" y="17964"/>
                  </a:lnTo>
                  <a:lnTo>
                    <a:pt x="274671" y="4644"/>
                  </a:lnTo>
                  <a:lnTo>
                    <a:pt x="228600" y="0"/>
                  </a:lnTo>
                  <a:close/>
                </a:path>
              </a:pathLst>
            </a:custGeom>
            <a:solidFill>
              <a:srgbClr val="CD9147"/>
            </a:solidFill>
          </p:spPr>
          <p:txBody>
            <a:bodyPr wrap="square" lIns="0" tIns="0" rIns="0" bIns="0" rtlCol="0"/>
            <a:lstStyle/>
            <a:p>
              <a:endParaRPr/>
            </a:p>
          </p:txBody>
        </p:sp>
      </p:grpSp>
      <p:sp>
        <p:nvSpPr>
          <p:cNvPr id="45" name="object 45"/>
          <p:cNvSpPr txBox="1"/>
          <p:nvPr/>
        </p:nvSpPr>
        <p:spPr>
          <a:xfrm>
            <a:off x="573163" y="3507740"/>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7</a:t>
            </a:r>
            <a:endParaRPr sz="1800">
              <a:latin typeface="Arial"/>
              <a:cs typeface="Arial"/>
            </a:endParaRPr>
          </a:p>
        </p:txBody>
      </p:sp>
      <p:sp>
        <p:nvSpPr>
          <p:cNvPr id="46" name="object 46"/>
          <p:cNvSpPr/>
          <p:nvPr/>
        </p:nvSpPr>
        <p:spPr>
          <a:xfrm>
            <a:off x="2338463" y="3428098"/>
            <a:ext cx="457200" cy="457200"/>
          </a:xfrm>
          <a:custGeom>
            <a:avLst/>
            <a:gdLst/>
            <a:ahLst/>
            <a:cxnLst/>
            <a:rect l="l" t="t" r="r" b="b"/>
            <a:pathLst>
              <a:path w="457200" h="457200">
                <a:moveTo>
                  <a:pt x="228600" y="0"/>
                </a:moveTo>
                <a:lnTo>
                  <a:pt x="182525" y="4644"/>
                </a:lnTo>
                <a:lnTo>
                  <a:pt x="139613" y="17964"/>
                </a:lnTo>
                <a:lnTo>
                  <a:pt x="100782" y="39041"/>
                </a:lnTo>
                <a:lnTo>
                  <a:pt x="66951" y="66955"/>
                </a:lnTo>
                <a:lnTo>
                  <a:pt x="39038" y="100788"/>
                </a:lnTo>
                <a:lnTo>
                  <a:pt x="17962" y="139619"/>
                </a:lnTo>
                <a:lnTo>
                  <a:pt x="4643" y="182529"/>
                </a:lnTo>
                <a:lnTo>
                  <a:pt x="0" y="228600"/>
                </a:lnTo>
                <a:lnTo>
                  <a:pt x="4643" y="274670"/>
                </a:lnTo>
                <a:lnTo>
                  <a:pt x="17962" y="317580"/>
                </a:lnTo>
                <a:lnTo>
                  <a:pt x="39038" y="356411"/>
                </a:lnTo>
                <a:lnTo>
                  <a:pt x="66951" y="390244"/>
                </a:lnTo>
                <a:lnTo>
                  <a:pt x="100782" y="418158"/>
                </a:lnTo>
                <a:lnTo>
                  <a:pt x="139613" y="439235"/>
                </a:lnTo>
                <a:lnTo>
                  <a:pt x="182525"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47" name="object 47"/>
          <p:cNvSpPr txBox="1"/>
          <p:nvPr/>
        </p:nvSpPr>
        <p:spPr>
          <a:xfrm>
            <a:off x="2490863" y="3507740"/>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8</a:t>
            </a:r>
            <a:endParaRPr sz="1800">
              <a:latin typeface="Arial"/>
              <a:cs typeface="Arial"/>
            </a:endParaRPr>
          </a:p>
        </p:txBody>
      </p:sp>
      <p:sp>
        <p:nvSpPr>
          <p:cNvPr id="48" name="object 48"/>
          <p:cNvSpPr/>
          <p:nvPr/>
        </p:nvSpPr>
        <p:spPr>
          <a:xfrm>
            <a:off x="4132071" y="342809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4" y="452555"/>
                </a:lnTo>
                <a:lnTo>
                  <a:pt x="317586" y="439235"/>
                </a:lnTo>
                <a:lnTo>
                  <a:pt x="356417" y="418158"/>
                </a:lnTo>
                <a:lnTo>
                  <a:pt x="390248" y="390244"/>
                </a:lnTo>
                <a:lnTo>
                  <a:pt x="418161" y="356411"/>
                </a:lnTo>
                <a:lnTo>
                  <a:pt x="439237" y="317580"/>
                </a:lnTo>
                <a:lnTo>
                  <a:pt x="452556" y="274670"/>
                </a:lnTo>
                <a:lnTo>
                  <a:pt x="457200" y="228600"/>
                </a:lnTo>
                <a:lnTo>
                  <a:pt x="452556" y="182529"/>
                </a:lnTo>
                <a:lnTo>
                  <a:pt x="439237" y="139619"/>
                </a:lnTo>
                <a:lnTo>
                  <a:pt x="418161" y="100788"/>
                </a:lnTo>
                <a:lnTo>
                  <a:pt x="390248" y="66955"/>
                </a:lnTo>
                <a:lnTo>
                  <a:pt x="356417" y="39041"/>
                </a:lnTo>
                <a:lnTo>
                  <a:pt x="317586" y="17964"/>
                </a:lnTo>
                <a:lnTo>
                  <a:pt x="274674" y="4644"/>
                </a:lnTo>
                <a:lnTo>
                  <a:pt x="228600" y="0"/>
                </a:lnTo>
                <a:close/>
              </a:path>
            </a:pathLst>
          </a:custGeom>
          <a:solidFill>
            <a:srgbClr val="CD9147"/>
          </a:solidFill>
        </p:spPr>
        <p:txBody>
          <a:bodyPr wrap="square" lIns="0" tIns="0" rIns="0" bIns="0" rtlCol="0"/>
          <a:lstStyle/>
          <a:p>
            <a:endParaRPr/>
          </a:p>
        </p:txBody>
      </p:sp>
      <p:sp>
        <p:nvSpPr>
          <p:cNvPr id="49" name="object 49"/>
          <p:cNvSpPr txBox="1"/>
          <p:nvPr/>
        </p:nvSpPr>
        <p:spPr>
          <a:xfrm>
            <a:off x="4284484" y="3507740"/>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9</a:t>
            </a:r>
            <a:endParaRPr sz="1800">
              <a:latin typeface="Arial"/>
              <a:cs typeface="Arial"/>
            </a:endParaRPr>
          </a:p>
        </p:txBody>
      </p:sp>
      <p:sp>
        <p:nvSpPr>
          <p:cNvPr id="50" name="object 50"/>
          <p:cNvSpPr/>
          <p:nvPr/>
        </p:nvSpPr>
        <p:spPr>
          <a:xfrm>
            <a:off x="5998565" y="3429000"/>
            <a:ext cx="457200" cy="457200"/>
          </a:xfrm>
          <a:custGeom>
            <a:avLst/>
            <a:gdLst/>
            <a:ahLst/>
            <a:cxnLst/>
            <a:rect l="l" t="t" r="r" b="b"/>
            <a:pathLst>
              <a:path w="457200" h="457200">
                <a:moveTo>
                  <a:pt x="228600" y="0"/>
                </a:moveTo>
                <a:lnTo>
                  <a:pt x="182525" y="4644"/>
                </a:lnTo>
                <a:lnTo>
                  <a:pt x="139613" y="17964"/>
                </a:lnTo>
                <a:lnTo>
                  <a:pt x="100782" y="39041"/>
                </a:lnTo>
                <a:lnTo>
                  <a:pt x="66951" y="66955"/>
                </a:lnTo>
                <a:lnTo>
                  <a:pt x="39038" y="100788"/>
                </a:lnTo>
                <a:lnTo>
                  <a:pt x="17962" y="139619"/>
                </a:lnTo>
                <a:lnTo>
                  <a:pt x="4643" y="182529"/>
                </a:lnTo>
                <a:lnTo>
                  <a:pt x="0" y="228600"/>
                </a:lnTo>
                <a:lnTo>
                  <a:pt x="4643" y="274670"/>
                </a:lnTo>
                <a:lnTo>
                  <a:pt x="17962" y="317580"/>
                </a:lnTo>
                <a:lnTo>
                  <a:pt x="39038" y="356411"/>
                </a:lnTo>
                <a:lnTo>
                  <a:pt x="66951" y="390244"/>
                </a:lnTo>
                <a:lnTo>
                  <a:pt x="100782" y="418158"/>
                </a:lnTo>
                <a:lnTo>
                  <a:pt x="139613" y="439235"/>
                </a:lnTo>
                <a:lnTo>
                  <a:pt x="182525"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51" name="object 51"/>
          <p:cNvSpPr txBox="1"/>
          <p:nvPr/>
        </p:nvSpPr>
        <p:spPr>
          <a:xfrm>
            <a:off x="6087465" y="3507740"/>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10</a:t>
            </a:r>
            <a:endParaRPr sz="1800">
              <a:latin typeface="Arial"/>
              <a:cs typeface="Arial"/>
            </a:endParaRPr>
          </a:p>
        </p:txBody>
      </p:sp>
      <p:sp>
        <p:nvSpPr>
          <p:cNvPr id="52" name="object 52"/>
          <p:cNvSpPr/>
          <p:nvPr/>
        </p:nvSpPr>
        <p:spPr>
          <a:xfrm>
            <a:off x="7843393" y="342809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53" name="object 53"/>
          <p:cNvSpPr txBox="1"/>
          <p:nvPr/>
        </p:nvSpPr>
        <p:spPr>
          <a:xfrm>
            <a:off x="7938617" y="3507740"/>
            <a:ext cx="254635" cy="299720"/>
          </a:xfrm>
          <a:prstGeom prst="rect">
            <a:avLst/>
          </a:prstGeom>
        </p:spPr>
        <p:txBody>
          <a:bodyPr vert="horz" wrap="square" lIns="0" tIns="12700" rIns="0" bIns="0" rtlCol="0">
            <a:spAutoFit/>
          </a:bodyPr>
          <a:lstStyle/>
          <a:p>
            <a:pPr marL="12700">
              <a:lnSpc>
                <a:spcPct val="100000"/>
              </a:lnSpc>
              <a:spcBef>
                <a:spcPts val="100"/>
              </a:spcBef>
            </a:pPr>
            <a:r>
              <a:rPr sz="1800" b="1" spc="-105" dirty="0">
                <a:solidFill>
                  <a:srgbClr val="FFFFFF"/>
                </a:solidFill>
                <a:latin typeface="Arial"/>
                <a:cs typeface="Arial"/>
              </a:rPr>
              <a:t>11</a:t>
            </a:r>
            <a:endParaRPr sz="1800">
              <a:latin typeface="Arial"/>
              <a:cs typeface="Arial"/>
            </a:endParaRPr>
          </a:p>
        </p:txBody>
      </p:sp>
      <p:sp>
        <p:nvSpPr>
          <p:cNvPr id="54" name="object 54"/>
          <p:cNvSpPr/>
          <p:nvPr/>
        </p:nvSpPr>
        <p:spPr>
          <a:xfrm>
            <a:off x="9709873" y="342809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55" name="object 55"/>
          <p:cNvSpPr txBox="1"/>
          <p:nvPr/>
        </p:nvSpPr>
        <p:spPr>
          <a:xfrm>
            <a:off x="9798773" y="3407155"/>
            <a:ext cx="1623695" cy="868680"/>
          </a:xfrm>
          <a:prstGeom prst="rect">
            <a:avLst/>
          </a:prstGeom>
        </p:spPr>
        <p:txBody>
          <a:bodyPr vert="horz" wrap="square" lIns="0" tIns="113030" rIns="0" bIns="0" rtlCol="0">
            <a:spAutoFit/>
          </a:bodyPr>
          <a:lstStyle/>
          <a:p>
            <a:pPr marL="12700">
              <a:lnSpc>
                <a:spcPct val="100000"/>
              </a:lnSpc>
              <a:spcBef>
                <a:spcPts val="890"/>
              </a:spcBef>
            </a:pPr>
            <a:r>
              <a:rPr sz="1800" b="1" spc="-5" dirty="0">
                <a:solidFill>
                  <a:srgbClr val="FFFFFF"/>
                </a:solidFill>
                <a:latin typeface="Arial"/>
                <a:cs typeface="Arial"/>
              </a:rPr>
              <a:t>12</a:t>
            </a:r>
            <a:endParaRPr sz="1800">
              <a:latin typeface="Arial"/>
              <a:cs typeface="Arial"/>
            </a:endParaRPr>
          </a:p>
          <a:p>
            <a:pPr marL="240665">
              <a:lnSpc>
                <a:spcPts val="1535"/>
              </a:lnSpc>
              <a:spcBef>
                <a:spcPts val="615"/>
              </a:spcBef>
            </a:pPr>
            <a:r>
              <a:rPr sz="1400" b="1" spc="-5" dirty="0">
                <a:latin typeface="Arial"/>
                <a:cs typeface="Arial"/>
              </a:rPr>
              <a:t>REMOVE</a:t>
            </a:r>
            <a:r>
              <a:rPr sz="1400" b="1" spc="-40" dirty="0">
                <a:latin typeface="Arial"/>
                <a:cs typeface="Arial"/>
              </a:rPr>
              <a:t> </a:t>
            </a:r>
            <a:r>
              <a:rPr sz="1400" spc="-30" dirty="0">
                <a:latin typeface="Arial MT"/>
                <a:cs typeface="Arial MT"/>
              </a:rPr>
              <a:t>OPA,</a:t>
            </a:r>
            <a:r>
              <a:rPr sz="1400" spc="-35" dirty="0">
                <a:latin typeface="Arial MT"/>
                <a:cs typeface="Arial MT"/>
              </a:rPr>
              <a:t> </a:t>
            </a:r>
            <a:r>
              <a:rPr sz="1400" spc="-5" dirty="0">
                <a:latin typeface="Arial MT"/>
                <a:cs typeface="Arial MT"/>
              </a:rPr>
              <a:t>if</a:t>
            </a:r>
            <a:endParaRPr sz="1400">
              <a:latin typeface="Arial MT"/>
              <a:cs typeface="Arial MT"/>
            </a:endParaRPr>
          </a:p>
          <a:p>
            <a:pPr marL="240665">
              <a:lnSpc>
                <a:spcPts val="1535"/>
              </a:lnSpc>
            </a:pPr>
            <a:r>
              <a:rPr sz="1400" spc="-5" dirty="0">
                <a:latin typeface="Arial MT"/>
                <a:cs typeface="Arial MT"/>
              </a:rPr>
              <a:t>in</a:t>
            </a:r>
            <a:r>
              <a:rPr sz="1400" spc="-40" dirty="0">
                <a:latin typeface="Arial MT"/>
                <a:cs typeface="Arial MT"/>
              </a:rPr>
              <a:t> </a:t>
            </a:r>
            <a:r>
              <a:rPr sz="1400" spc="-5" dirty="0">
                <a:latin typeface="Arial MT"/>
                <a:cs typeface="Arial MT"/>
              </a:rPr>
              <a:t>place</a:t>
            </a:r>
            <a:endParaRPr sz="1400">
              <a:latin typeface="Arial MT"/>
              <a:cs typeface="Arial MT"/>
            </a:endParaRPr>
          </a:p>
        </p:txBody>
      </p:sp>
      <p:grpSp>
        <p:nvGrpSpPr>
          <p:cNvPr id="56" name="object 56"/>
          <p:cNvGrpSpPr/>
          <p:nvPr/>
        </p:nvGrpSpPr>
        <p:grpSpPr>
          <a:xfrm>
            <a:off x="4395508" y="6350367"/>
            <a:ext cx="3401060" cy="381000"/>
            <a:chOff x="4395508" y="6350367"/>
            <a:chExt cx="3401060" cy="381000"/>
          </a:xfrm>
        </p:grpSpPr>
        <p:pic>
          <p:nvPicPr>
            <p:cNvPr id="57" name="object 57"/>
            <p:cNvPicPr/>
            <p:nvPr/>
          </p:nvPicPr>
          <p:blipFill>
            <a:blip r:embed="rId11" cstate="print"/>
            <a:stretch>
              <a:fillRect/>
            </a:stretch>
          </p:blipFill>
          <p:spPr>
            <a:xfrm>
              <a:off x="4403445" y="6358304"/>
              <a:ext cx="3385108" cy="365124"/>
            </a:xfrm>
            <a:prstGeom prst="rect">
              <a:avLst/>
            </a:prstGeom>
          </p:spPr>
        </p:pic>
        <p:sp>
          <p:nvSpPr>
            <p:cNvPr id="58" name="object 58"/>
            <p:cNvSpPr/>
            <p:nvPr/>
          </p:nvSpPr>
          <p:spPr>
            <a:xfrm>
              <a:off x="4403445" y="6358304"/>
              <a:ext cx="3385185" cy="365125"/>
            </a:xfrm>
            <a:custGeom>
              <a:avLst/>
              <a:gdLst/>
              <a:ahLst/>
              <a:cxnLst/>
              <a:rect l="l" t="t" r="r" b="b"/>
              <a:pathLst>
                <a:path w="3385184" h="365125">
                  <a:moveTo>
                    <a:pt x="0" y="60854"/>
                  </a:moveTo>
                  <a:lnTo>
                    <a:pt x="4782" y="37166"/>
                  </a:lnTo>
                  <a:lnTo>
                    <a:pt x="17823" y="17823"/>
                  </a:lnTo>
                  <a:lnTo>
                    <a:pt x="37166" y="4782"/>
                  </a:lnTo>
                  <a:lnTo>
                    <a:pt x="60853" y="0"/>
                  </a:lnTo>
                  <a:lnTo>
                    <a:pt x="3324261" y="0"/>
                  </a:lnTo>
                  <a:lnTo>
                    <a:pt x="3347950" y="4782"/>
                  </a:lnTo>
                  <a:lnTo>
                    <a:pt x="3367295" y="17823"/>
                  </a:lnTo>
                  <a:lnTo>
                    <a:pt x="3380338" y="37166"/>
                  </a:lnTo>
                  <a:lnTo>
                    <a:pt x="3385121" y="60854"/>
                  </a:lnTo>
                  <a:lnTo>
                    <a:pt x="3385121" y="304271"/>
                  </a:lnTo>
                  <a:lnTo>
                    <a:pt x="3380338" y="327958"/>
                  </a:lnTo>
                  <a:lnTo>
                    <a:pt x="3367295" y="347301"/>
                  </a:lnTo>
                  <a:lnTo>
                    <a:pt x="3347950" y="360343"/>
                  </a:lnTo>
                  <a:lnTo>
                    <a:pt x="3324261" y="365125"/>
                  </a:lnTo>
                  <a:lnTo>
                    <a:pt x="60853" y="365125"/>
                  </a:lnTo>
                  <a:lnTo>
                    <a:pt x="37166" y="360343"/>
                  </a:lnTo>
                  <a:lnTo>
                    <a:pt x="17823" y="347301"/>
                  </a:lnTo>
                  <a:lnTo>
                    <a:pt x="4782" y="327958"/>
                  </a:lnTo>
                  <a:lnTo>
                    <a:pt x="0" y="304271"/>
                  </a:lnTo>
                  <a:lnTo>
                    <a:pt x="0" y="60854"/>
                  </a:lnTo>
                  <a:close/>
                </a:path>
              </a:pathLst>
            </a:custGeom>
            <a:ln w="15875">
              <a:solidFill>
                <a:srgbClr val="BC8642"/>
              </a:solidFill>
            </a:ln>
          </p:spPr>
          <p:txBody>
            <a:bodyPr wrap="square" lIns="0" tIns="0" rIns="0" bIns="0" rtlCol="0"/>
            <a:lstStyle/>
            <a:p>
              <a:endParaRPr/>
            </a:p>
          </p:txBody>
        </p:sp>
      </p:grpSp>
      <p:sp>
        <p:nvSpPr>
          <p:cNvPr id="59" name="object 59"/>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pic>
        <p:nvPicPr>
          <p:cNvPr id="62" name="Picture 61">
            <a:extLst>
              <a:ext uri="{FF2B5EF4-FFF2-40B4-BE49-F238E27FC236}">
                <a16:creationId xmlns:a16="http://schemas.microsoft.com/office/drawing/2014/main" id="{EEA550E9-EA50-91F5-2BED-A121D9A782CE}"/>
              </a:ext>
            </a:extLst>
          </p:cNvPr>
          <p:cNvPicPr>
            <a:picLocks noChangeAspect="1"/>
          </p:cNvPicPr>
          <p:nvPr/>
        </p:nvPicPr>
        <p:blipFill>
          <a:blip r:embed="rId12"/>
          <a:stretch>
            <a:fillRect/>
          </a:stretch>
        </p:blipFill>
        <p:spPr>
          <a:xfrm>
            <a:off x="0" y="1818714"/>
            <a:ext cx="12192000" cy="5039286"/>
          </a:xfrm>
          <a:prstGeom prst="rect">
            <a:avLst/>
          </a:prstGeom>
        </p:spPr>
      </p:pic>
      <p:sp>
        <p:nvSpPr>
          <p:cNvPr id="60" name="object 60"/>
          <p:cNvSpPr txBox="1">
            <a:spLocks noGrp="1"/>
          </p:cNvSpPr>
          <p:nvPr>
            <p:ph type="sldNum" sz="quarter" idx="7"/>
          </p:nvPr>
        </p:nvSpPr>
        <p:spPr>
          <a:xfrm>
            <a:off x="11376172" y="6522651"/>
            <a:ext cx="359409" cy="211454"/>
          </a:xfrm>
          <a:prstGeom prst="rect">
            <a:avLst/>
          </a:prstGeom>
          <a:solidFill>
            <a:schemeClr val="bg1"/>
          </a:solidFill>
        </p:spPr>
        <p:txBody>
          <a:bodyPr vert="horz" wrap="square" lIns="0" tIns="0" rIns="0" bIns="0" rtlCol="0">
            <a:spAutoFit/>
          </a:bodyPr>
          <a:lstStyle/>
          <a:p>
            <a:pPr marL="152400">
              <a:lnSpc>
                <a:spcPts val="1425"/>
              </a:lnSpc>
            </a:pPr>
            <a:fld id="{81D60167-4931-47E6-BA6A-407CBD079E47}" type="slidenum">
              <a:rPr dirty="0"/>
              <a:t>35</a:t>
            </a:fld>
            <a:endParaRPr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55244" rIns="0" bIns="0" rtlCol="0">
            <a:spAutoFit/>
          </a:bodyPr>
          <a:lstStyle/>
          <a:p>
            <a:pPr marL="1905" algn="ctr">
              <a:lnSpc>
                <a:spcPct val="100000"/>
              </a:lnSpc>
              <a:spcBef>
                <a:spcPts val="434"/>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15"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dirty="0"/>
          </a:p>
          <a:p>
            <a:pPr marL="13970" marR="5080" algn="ctr">
              <a:lnSpc>
                <a:spcPts val="4300"/>
              </a:lnSpc>
              <a:spcBef>
                <a:spcPts val="725"/>
              </a:spcBef>
            </a:pPr>
            <a:r>
              <a:rPr spc="-5" dirty="0"/>
              <a:t>ENDOTRACHEAL</a:t>
            </a:r>
            <a:r>
              <a:rPr spc="-95" dirty="0"/>
              <a:t> </a:t>
            </a:r>
            <a:r>
              <a:rPr spc="-5" dirty="0"/>
              <a:t>TUBE</a:t>
            </a:r>
            <a:r>
              <a:rPr spc="-25" dirty="0"/>
              <a:t> </a:t>
            </a:r>
            <a:r>
              <a:rPr spc="-30" dirty="0"/>
              <a:t>INTUBATION </a:t>
            </a:r>
            <a:r>
              <a:rPr spc="-985" dirty="0"/>
              <a:t> </a:t>
            </a:r>
            <a:r>
              <a:rPr dirty="0">
                <a:solidFill>
                  <a:srgbClr val="BC8642"/>
                </a:solidFill>
              </a:rPr>
              <a:t>TECHNIQUES</a:t>
            </a:r>
          </a:p>
        </p:txBody>
      </p:sp>
      <p:pic>
        <p:nvPicPr>
          <p:cNvPr id="3" name="object 3"/>
          <p:cNvPicPr/>
          <p:nvPr/>
        </p:nvPicPr>
        <p:blipFill>
          <a:blip r:embed="rId2" cstate="print"/>
          <a:stretch>
            <a:fillRect/>
          </a:stretch>
        </p:blipFill>
        <p:spPr>
          <a:xfrm>
            <a:off x="309069" y="255193"/>
            <a:ext cx="1173007" cy="656424"/>
          </a:xfrm>
          <a:prstGeom prst="rect">
            <a:avLst/>
          </a:prstGeom>
        </p:spPr>
      </p:pic>
      <p:grpSp>
        <p:nvGrpSpPr>
          <p:cNvPr id="4" name="object 4"/>
          <p:cNvGrpSpPr/>
          <p:nvPr/>
        </p:nvGrpSpPr>
        <p:grpSpPr>
          <a:xfrm>
            <a:off x="362711" y="1786127"/>
            <a:ext cx="11265535" cy="4527550"/>
            <a:chOff x="362711" y="1786127"/>
            <a:chExt cx="11265535" cy="4527550"/>
          </a:xfrm>
        </p:grpSpPr>
        <p:pic>
          <p:nvPicPr>
            <p:cNvPr id="5" name="object 5"/>
            <p:cNvPicPr/>
            <p:nvPr/>
          </p:nvPicPr>
          <p:blipFill>
            <a:blip r:embed="rId3" cstate="print"/>
            <a:stretch>
              <a:fillRect/>
            </a:stretch>
          </p:blipFill>
          <p:spPr>
            <a:xfrm>
              <a:off x="362711" y="1786127"/>
              <a:ext cx="11265408" cy="2148840"/>
            </a:xfrm>
            <a:prstGeom prst="rect">
              <a:avLst/>
            </a:prstGeom>
          </p:spPr>
        </p:pic>
        <p:pic>
          <p:nvPicPr>
            <p:cNvPr id="6" name="object 6"/>
            <p:cNvPicPr/>
            <p:nvPr/>
          </p:nvPicPr>
          <p:blipFill>
            <a:blip r:embed="rId4" cstate="print"/>
            <a:stretch>
              <a:fillRect/>
            </a:stretch>
          </p:blipFill>
          <p:spPr>
            <a:xfrm>
              <a:off x="414413" y="1787284"/>
              <a:ext cx="11162613" cy="2043722"/>
            </a:xfrm>
            <a:prstGeom prst="rect">
              <a:avLst/>
            </a:prstGeom>
          </p:spPr>
        </p:pic>
        <p:pic>
          <p:nvPicPr>
            <p:cNvPr id="7" name="object 7"/>
            <p:cNvPicPr/>
            <p:nvPr/>
          </p:nvPicPr>
          <p:blipFill>
            <a:blip r:embed="rId5" cstate="print"/>
            <a:stretch>
              <a:fillRect/>
            </a:stretch>
          </p:blipFill>
          <p:spPr>
            <a:xfrm>
              <a:off x="758841" y="2064435"/>
              <a:ext cx="1939578" cy="1489417"/>
            </a:xfrm>
            <a:prstGeom prst="rect">
              <a:avLst/>
            </a:prstGeom>
          </p:spPr>
        </p:pic>
        <p:sp>
          <p:nvSpPr>
            <p:cNvPr id="8" name="object 8"/>
            <p:cNvSpPr/>
            <p:nvPr/>
          </p:nvSpPr>
          <p:spPr>
            <a:xfrm>
              <a:off x="758841" y="2064435"/>
              <a:ext cx="1939925" cy="1489710"/>
            </a:xfrm>
            <a:custGeom>
              <a:avLst/>
              <a:gdLst/>
              <a:ahLst/>
              <a:cxnLst/>
              <a:rect l="l" t="t" r="r" b="b"/>
              <a:pathLst>
                <a:path w="1939925" h="1489710">
                  <a:moveTo>
                    <a:pt x="0" y="148941"/>
                  </a:moveTo>
                  <a:lnTo>
                    <a:pt x="7593" y="101864"/>
                  </a:lnTo>
                  <a:lnTo>
                    <a:pt x="28737" y="60978"/>
                  </a:lnTo>
                  <a:lnTo>
                    <a:pt x="60978" y="28737"/>
                  </a:lnTo>
                  <a:lnTo>
                    <a:pt x="101864" y="7593"/>
                  </a:lnTo>
                  <a:lnTo>
                    <a:pt x="148941" y="0"/>
                  </a:lnTo>
                  <a:lnTo>
                    <a:pt x="1790641" y="0"/>
                  </a:lnTo>
                  <a:lnTo>
                    <a:pt x="1837718" y="7593"/>
                  </a:lnTo>
                  <a:lnTo>
                    <a:pt x="1878604" y="28737"/>
                  </a:lnTo>
                  <a:lnTo>
                    <a:pt x="1910845" y="60978"/>
                  </a:lnTo>
                  <a:lnTo>
                    <a:pt x="1931988" y="101864"/>
                  </a:lnTo>
                  <a:lnTo>
                    <a:pt x="1939581" y="148941"/>
                  </a:lnTo>
                  <a:lnTo>
                    <a:pt x="1939581" y="1340480"/>
                  </a:lnTo>
                  <a:lnTo>
                    <a:pt x="1931988" y="1387554"/>
                  </a:lnTo>
                  <a:lnTo>
                    <a:pt x="1910845" y="1428439"/>
                  </a:lnTo>
                  <a:lnTo>
                    <a:pt x="1878604" y="1460681"/>
                  </a:lnTo>
                  <a:lnTo>
                    <a:pt x="1837718" y="1481827"/>
                  </a:lnTo>
                  <a:lnTo>
                    <a:pt x="1790641" y="1489420"/>
                  </a:lnTo>
                  <a:lnTo>
                    <a:pt x="148941" y="1489420"/>
                  </a:lnTo>
                  <a:lnTo>
                    <a:pt x="101864" y="1481827"/>
                  </a:lnTo>
                  <a:lnTo>
                    <a:pt x="60978" y="1460681"/>
                  </a:lnTo>
                  <a:lnTo>
                    <a:pt x="28737" y="1428439"/>
                  </a:lnTo>
                  <a:lnTo>
                    <a:pt x="7593" y="1387554"/>
                  </a:lnTo>
                  <a:lnTo>
                    <a:pt x="0" y="1340480"/>
                  </a:lnTo>
                  <a:lnTo>
                    <a:pt x="0" y="148941"/>
                  </a:lnTo>
                  <a:close/>
                </a:path>
              </a:pathLst>
            </a:custGeom>
            <a:ln w="12700">
              <a:solidFill>
                <a:srgbClr val="BC8642"/>
              </a:solidFill>
            </a:ln>
          </p:spPr>
          <p:txBody>
            <a:bodyPr wrap="square" lIns="0" tIns="0" rIns="0" bIns="0" rtlCol="0"/>
            <a:lstStyle/>
            <a:p>
              <a:endParaRPr/>
            </a:p>
          </p:txBody>
        </p:sp>
        <p:sp>
          <p:nvSpPr>
            <p:cNvPr id="9" name="object 9"/>
            <p:cNvSpPr/>
            <p:nvPr/>
          </p:nvSpPr>
          <p:spPr>
            <a:xfrm>
              <a:off x="758841" y="3824655"/>
              <a:ext cx="1939925" cy="2482850"/>
            </a:xfrm>
            <a:custGeom>
              <a:avLst/>
              <a:gdLst/>
              <a:ahLst/>
              <a:cxnLst/>
              <a:rect l="l" t="t" r="r" b="b"/>
              <a:pathLst>
                <a:path w="1939925" h="2482850">
                  <a:moveTo>
                    <a:pt x="1939578" y="0"/>
                  </a:moveTo>
                  <a:lnTo>
                    <a:pt x="0" y="0"/>
                  </a:lnTo>
                  <a:lnTo>
                    <a:pt x="0" y="2278700"/>
                  </a:lnTo>
                  <a:lnTo>
                    <a:pt x="5378" y="2325397"/>
                  </a:lnTo>
                  <a:lnTo>
                    <a:pt x="20700" y="2368263"/>
                  </a:lnTo>
                  <a:lnTo>
                    <a:pt x="44741" y="2406077"/>
                  </a:lnTo>
                  <a:lnTo>
                    <a:pt x="76280" y="2437616"/>
                  </a:lnTo>
                  <a:lnTo>
                    <a:pt x="114094" y="2461657"/>
                  </a:lnTo>
                  <a:lnTo>
                    <a:pt x="156960" y="2476978"/>
                  </a:lnTo>
                  <a:lnTo>
                    <a:pt x="203657" y="2482357"/>
                  </a:lnTo>
                  <a:lnTo>
                    <a:pt x="1735921" y="2482357"/>
                  </a:lnTo>
                  <a:lnTo>
                    <a:pt x="1782620" y="2476978"/>
                  </a:lnTo>
                  <a:lnTo>
                    <a:pt x="1825487" y="2461657"/>
                  </a:lnTo>
                  <a:lnTo>
                    <a:pt x="1863301" y="2437616"/>
                  </a:lnTo>
                  <a:lnTo>
                    <a:pt x="1894839" y="2406077"/>
                  </a:lnTo>
                  <a:lnTo>
                    <a:pt x="1918879" y="2368263"/>
                  </a:lnTo>
                  <a:lnTo>
                    <a:pt x="1934199" y="2325397"/>
                  </a:lnTo>
                  <a:lnTo>
                    <a:pt x="1939578" y="2278700"/>
                  </a:lnTo>
                  <a:lnTo>
                    <a:pt x="1939578" y="0"/>
                  </a:lnTo>
                  <a:close/>
                </a:path>
              </a:pathLst>
            </a:custGeom>
            <a:solidFill>
              <a:srgbClr val="FFFFFF"/>
            </a:solidFill>
          </p:spPr>
          <p:txBody>
            <a:bodyPr wrap="square" lIns="0" tIns="0" rIns="0" bIns="0" rtlCol="0"/>
            <a:lstStyle/>
            <a:p>
              <a:endParaRPr/>
            </a:p>
          </p:txBody>
        </p:sp>
        <p:sp>
          <p:nvSpPr>
            <p:cNvPr id="10" name="object 10"/>
            <p:cNvSpPr/>
            <p:nvPr/>
          </p:nvSpPr>
          <p:spPr>
            <a:xfrm>
              <a:off x="758838" y="3824651"/>
              <a:ext cx="1939925" cy="2482850"/>
            </a:xfrm>
            <a:custGeom>
              <a:avLst/>
              <a:gdLst/>
              <a:ahLst/>
              <a:cxnLst/>
              <a:rect l="l" t="t" r="r" b="b"/>
              <a:pathLst>
                <a:path w="1939925" h="2482850">
                  <a:moveTo>
                    <a:pt x="1735923" y="2482361"/>
                  </a:moveTo>
                  <a:lnTo>
                    <a:pt x="203650" y="2482361"/>
                  </a:lnTo>
                  <a:lnTo>
                    <a:pt x="156955" y="2476982"/>
                  </a:lnTo>
                  <a:lnTo>
                    <a:pt x="114091" y="2461661"/>
                  </a:lnTo>
                  <a:lnTo>
                    <a:pt x="76278" y="2437620"/>
                  </a:lnTo>
                  <a:lnTo>
                    <a:pt x="44740" y="2406081"/>
                  </a:lnTo>
                  <a:lnTo>
                    <a:pt x="20699" y="2368267"/>
                  </a:lnTo>
                  <a:lnTo>
                    <a:pt x="5378" y="2325400"/>
                  </a:lnTo>
                  <a:lnTo>
                    <a:pt x="0" y="2278704"/>
                  </a:lnTo>
                  <a:lnTo>
                    <a:pt x="0" y="0"/>
                  </a:lnTo>
                  <a:lnTo>
                    <a:pt x="1939581" y="0"/>
                  </a:lnTo>
                  <a:lnTo>
                    <a:pt x="1939581" y="2278704"/>
                  </a:lnTo>
                  <a:lnTo>
                    <a:pt x="1934202" y="2325400"/>
                  </a:lnTo>
                  <a:lnTo>
                    <a:pt x="1918881" y="2368267"/>
                  </a:lnTo>
                  <a:lnTo>
                    <a:pt x="1894839" y="2406081"/>
                  </a:lnTo>
                  <a:lnTo>
                    <a:pt x="1863301" y="2437620"/>
                  </a:lnTo>
                  <a:lnTo>
                    <a:pt x="1825487" y="2461661"/>
                  </a:lnTo>
                  <a:lnTo>
                    <a:pt x="1782620" y="2476982"/>
                  </a:lnTo>
                  <a:lnTo>
                    <a:pt x="1735923" y="2482361"/>
                  </a:lnTo>
                  <a:close/>
                </a:path>
              </a:pathLst>
            </a:custGeom>
            <a:ln w="12700">
              <a:solidFill>
                <a:srgbClr val="BC8642"/>
              </a:solidFill>
            </a:ln>
          </p:spPr>
          <p:txBody>
            <a:bodyPr wrap="square" lIns="0" tIns="0" rIns="0" bIns="0" rtlCol="0"/>
            <a:lstStyle/>
            <a:p>
              <a:endParaRPr/>
            </a:p>
          </p:txBody>
        </p:sp>
        <p:sp>
          <p:nvSpPr>
            <p:cNvPr id="11" name="object 11"/>
            <p:cNvSpPr/>
            <p:nvPr/>
          </p:nvSpPr>
          <p:spPr>
            <a:xfrm>
              <a:off x="2892387" y="2064435"/>
              <a:ext cx="1939925" cy="1489710"/>
            </a:xfrm>
            <a:custGeom>
              <a:avLst/>
              <a:gdLst/>
              <a:ahLst/>
              <a:cxnLst/>
              <a:rect l="l" t="t" r="r" b="b"/>
              <a:pathLst>
                <a:path w="1939925" h="1489710">
                  <a:moveTo>
                    <a:pt x="1707159" y="0"/>
                  </a:moveTo>
                  <a:lnTo>
                    <a:pt x="148932" y="0"/>
                  </a:lnTo>
                  <a:lnTo>
                    <a:pt x="101854" y="7594"/>
                  </a:lnTo>
                  <a:lnTo>
                    <a:pt x="60972" y="28740"/>
                  </a:lnTo>
                  <a:lnTo>
                    <a:pt x="28727" y="60985"/>
                  </a:lnTo>
                  <a:lnTo>
                    <a:pt x="7581" y="101879"/>
                  </a:lnTo>
                  <a:lnTo>
                    <a:pt x="0" y="148945"/>
                  </a:lnTo>
                  <a:lnTo>
                    <a:pt x="0" y="1340472"/>
                  </a:lnTo>
                  <a:lnTo>
                    <a:pt x="7581" y="1387551"/>
                  </a:lnTo>
                  <a:lnTo>
                    <a:pt x="28727" y="1428445"/>
                  </a:lnTo>
                  <a:lnTo>
                    <a:pt x="60972" y="1460690"/>
                  </a:lnTo>
                  <a:lnTo>
                    <a:pt x="101854" y="1481836"/>
                  </a:lnTo>
                  <a:lnTo>
                    <a:pt x="148932" y="1489430"/>
                  </a:lnTo>
                  <a:lnTo>
                    <a:pt x="1707159" y="1489430"/>
                  </a:lnTo>
                  <a:lnTo>
                    <a:pt x="1707159" y="0"/>
                  </a:lnTo>
                  <a:close/>
                </a:path>
                <a:path w="1939925" h="1489710">
                  <a:moveTo>
                    <a:pt x="1939582" y="148945"/>
                  </a:moveTo>
                  <a:lnTo>
                    <a:pt x="1931987" y="101879"/>
                  </a:lnTo>
                  <a:lnTo>
                    <a:pt x="1910842" y="60985"/>
                  </a:lnTo>
                  <a:lnTo>
                    <a:pt x="1878596" y="28740"/>
                  </a:lnTo>
                  <a:lnTo>
                    <a:pt x="1837702" y="7594"/>
                  </a:lnTo>
                  <a:lnTo>
                    <a:pt x="1790636" y="0"/>
                  </a:lnTo>
                  <a:lnTo>
                    <a:pt x="1707172" y="0"/>
                  </a:lnTo>
                  <a:lnTo>
                    <a:pt x="1707172" y="1489430"/>
                  </a:lnTo>
                  <a:lnTo>
                    <a:pt x="1790636" y="1489430"/>
                  </a:lnTo>
                  <a:lnTo>
                    <a:pt x="1837702" y="1481836"/>
                  </a:lnTo>
                  <a:lnTo>
                    <a:pt x="1878596" y="1460690"/>
                  </a:lnTo>
                  <a:lnTo>
                    <a:pt x="1910842" y="1428445"/>
                  </a:lnTo>
                  <a:lnTo>
                    <a:pt x="1931987" y="1387551"/>
                  </a:lnTo>
                  <a:lnTo>
                    <a:pt x="1939582" y="1340472"/>
                  </a:lnTo>
                  <a:lnTo>
                    <a:pt x="1939582" y="148945"/>
                  </a:lnTo>
                  <a:close/>
                </a:path>
              </a:pathLst>
            </a:custGeom>
            <a:solidFill>
              <a:srgbClr val="FEFEFE"/>
            </a:solidFill>
          </p:spPr>
          <p:txBody>
            <a:bodyPr wrap="square" lIns="0" tIns="0" rIns="0" bIns="0" rtlCol="0"/>
            <a:lstStyle/>
            <a:p>
              <a:endParaRPr/>
            </a:p>
          </p:txBody>
        </p:sp>
        <p:sp>
          <p:nvSpPr>
            <p:cNvPr id="12" name="object 12"/>
            <p:cNvSpPr/>
            <p:nvPr/>
          </p:nvSpPr>
          <p:spPr>
            <a:xfrm>
              <a:off x="2892386" y="2064435"/>
              <a:ext cx="1939925" cy="1489710"/>
            </a:xfrm>
            <a:custGeom>
              <a:avLst/>
              <a:gdLst/>
              <a:ahLst/>
              <a:cxnLst/>
              <a:rect l="l" t="t" r="r" b="b"/>
              <a:pathLst>
                <a:path w="1939925" h="1489710">
                  <a:moveTo>
                    <a:pt x="0" y="148941"/>
                  </a:moveTo>
                  <a:lnTo>
                    <a:pt x="7593" y="101864"/>
                  </a:lnTo>
                  <a:lnTo>
                    <a:pt x="28737" y="60978"/>
                  </a:lnTo>
                  <a:lnTo>
                    <a:pt x="60978" y="28737"/>
                  </a:lnTo>
                  <a:lnTo>
                    <a:pt x="101864" y="7593"/>
                  </a:lnTo>
                  <a:lnTo>
                    <a:pt x="148941" y="0"/>
                  </a:lnTo>
                  <a:lnTo>
                    <a:pt x="1790641" y="0"/>
                  </a:lnTo>
                  <a:lnTo>
                    <a:pt x="1837718" y="7593"/>
                  </a:lnTo>
                  <a:lnTo>
                    <a:pt x="1878604" y="28737"/>
                  </a:lnTo>
                  <a:lnTo>
                    <a:pt x="1910845" y="60978"/>
                  </a:lnTo>
                  <a:lnTo>
                    <a:pt x="1931988" y="101864"/>
                  </a:lnTo>
                  <a:lnTo>
                    <a:pt x="1939581" y="148941"/>
                  </a:lnTo>
                  <a:lnTo>
                    <a:pt x="1939581" y="1340480"/>
                  </a:lnTo>
                  <a:lnTo>
                    <a:pt x="1931988" y="1387554"/>
                  </a:lnTo>
                  <a:lnTo>
                    <a:pt x="1910845" y="1428439"/>
                  </a:lnTo>
                  <a:lnTo>
                    <a:pt x="1878604" y="1460681"/>
                  </a:lnTo>
                  <a:lnTo>
                    <a:pt x="1837718" y="1481827"/>
                  </a:lnTo>
                  <a:lnTo>
                    <a:pt x="1790641" y="1489420"/>
                  </a:lnTo>
                  <a:lnTo>
                    <a:pt x="148941" y="1489420"/>
                  </a:lnTo>
                  <a:lnTo>
                    <a:pt x="101864" y="1481827"/>
                  </a:lnTo>
                  <a:lnTo>
                    <a:pt x="60978" y="1460681"/>
                  </a:lnTo>
                  <a:lnTo>
                    <a:pt x="28737" y="1428439"/>
                  </a:lnTo>
                  <a:lnTo>
                    <a:pt x="7593" y="1387554"/>
                  </a:lnTo>
                  <a:lnTo>
                    <a:pt x="0" y="1340480"/>
                  </a:lnTo>
                  <a:lnTo>
                    <a:pt x="0" y="148941"/>
                  </a:lnTo>
                  <a:close/>
                </a:path>
              </a:pathLst>
            </a:custGeom>
            <a:ln w="12700">
              <a:solidFill>
                <a:srgbClr val="BC8642"/>
              </a:solidFill>
            </a:ln>
          </p:spPr>
          <p:txBody>
            <a:bodyPr wrap="square" lIns="0" tIns="0" rIns="0" bIns="0" rtlCol="0"/>
            <a:lstStyle/>
            <a:p>
              <a:endParaRPr/>
            </a:p>
          </p:txBody>
        </p:sp>
        <p:sp>
          <p:nvSpPr>
            <p:cNvPr id="13" name="object 13"/>
            <p:cNvSpPr/>
            <p:nvPr/>
          </p:nvSpPr>
          <p:spPr>
            <a:xfrm>
              <a:off x="2892386" y="3824655"/>
              <a:ext cx="1939925" cy="2482850"/>
            </a:xfrm>
            <a:custGeom>
              <a:avLst/>
              <a:gdLst/>
              <a:ahLst/>
              <a:cxnLst/>
              <a:rect l="l" t="t" r="r" b="b"/>
              <a:pathLst>
                <a:path w="1939925" h="2482850">
                  <a:moveTo>
                    <a:pt x="1939582" y="0"/>
                  </a:moveTo>
                  <a:lnTo>
                    <a:pt x="0" y="0"/>
                  </a:lnTo>
                  <a:lnTo>
                    <a:pt x="0" y="2278700"/>
                  </a:lnTo>
                  <a:lnTo>
                    <a:pt x="5378" y="2325397"/>
                  </a:lnTo>
                  <a:lnTo>
                    <a:pt x="20698" y="2368263"/>
                  </a:lnTo>
                  <a:lnTo>
                    <a:pt x="44738" y="2406077"/>
                  </a:lnTo>
                  <a:lnTo>
                    <a:pt x="76277" y="2437616"/>
                  </a:lnTo>
                  <a:lnTo>
                    <a:pt x="114090" y="2461657"/>
                  </a:lnTo>
                  <a:lnTo>
                    <a:pt x="156958" y="2476978"/>
                  </a:lnTo>
                  <a:lnTo>
                    <a:pt x="203657" y="2482357"/>
                  </a:lnTo>
                  <a:lnTo>
                    <a:pt x="1735924" y="2482357"/>
                  </a:lnTo>
                  <a:lnTo>
                    <a:pt x="1782619" y="2476978"/>
                  </a:lnTo>
                  <a:lnTo>
                    <a:pt x="1825485" y="2461657"/>
                  </a:lnTo>
                  <a:lnTo>
                    <a:pt x="1863299" y="2437616"/>
                  </a:lnTo>
                  <a:lnTo>
                    <a:pt x="1894839" y="2406077"/>
                  </a:lnTo>
                  <a:lnTo>
                    <a:pt x="1918881" y="2368263"/>
                  </a:lnTo>
                  <a:lnTo>
                    <a:pt x="1934203" y="2325397"/>
                  </a:lnTo>
                  <a:lnTo>
                    <a:pt x="1939582" y="2278700"/>
                  </a:lnTo>
                  <a:lnTo>
                    <a:pt x="1939582" y="0"/>
                  </a:lnTo>
                  <a:close/>
                </a:path>
              </a:pathLst>
            </a:custGeom>
            <a:solidFill>
              <a:srgbClr val="FFFFFF"/>
            </a:solidFill>
          </p:spPr>
          <p:txBody>
            <a:bodyPr wrap="square" lIns="0" tIns="0" rIns="0" bIns="0" rtlCol="0"/>
            <a:lstStyle/>
            <a:p>
              <a:endParaRPr/>
            </a:p>
          </p:txBody>
        </p:sp>
        <p:sp>
          <p:nvSpPr>
            <p:cNvPr id="14" name="object 14"/>
            <p:cNvSpPr/>
            <p:nvPr/>
          </p:nvSpPr>
          <p:spPr>
            <a:xfrm>
              <a:off x="2892387" y="3824651"/>
              <a:ext cx="1939925" cy="2482850"/>
            </a:xfrm>
            <a:custGeom>
              <a:avLst/>
              <a:gdLst/>
              <a:ahLst/>
              <a:cxnLst/>
              <a:rect l="l" t="t" r="r" b="b"/>
              <a:pathLst>
                <a:path w="1939925" h="2482850">
                  <a:moveTo>
                    <a:pt x="1735923" y="2482361"/>
                  </a:moveTo>
                  <a:lnTo>
                    <a:pt x="203650" y="2482361"/>
                  </a:lnTo>
                  <a:lnTo>
                    <a:pt x="156955" y="2476982"/>
                  </a:lnTo>
                  <a:lnTo>
                    <a:pt x="114091" y="2461661"/>
                  </a:lnTo>
                  <a:lnTo>
                    <a:pt x="76278" y="2437620"/>
                  </a:lnTo>
                  <a:lnTo>
                    <a:pt x="44740" y="2406081"/>
                  </a:lnTo>
                  <a:lnTo>
                    <a:pt x="20699" y="2368267"/>
                  </a:lnTo>
                  <a:lnTo>
                    <a:pt x="5378" y="2325400"/>
                  </a:lnTo>
                  <a:lnTo>
                    <a:pt x="0" y="2278704"/>
                  </a:lnTo>
                  <a:lnTo>
                    <a:pt x="0" y="0"/>
                  </a:lnTo>
                  <a:lnTo>
                    <a:pt x="1939581" y="0"/>
                  </a:lnTo>
                  <a:lnTo>
                    <a:pt x="1939581" y="2278704"/>
                  </a:lnTo>
                  <a:lnTo>
                    <a:pt x="1934202" y="2325400"/>
                  </a:lnTo>
                  <a:lnTo>
                    <a:pt x="1918881" y="2368267"/>
                  </a:lnTo>
                  <a:lnTo>
                    <a:pt x="1894839" y="2406081"/>
                  </a:lnTo>
                  <a:lnTo>
                    <a:pt x="1863301" y="2437620"/>
                  </a:lnTo>
                  <a:lnTo>
                    <a:pt x="1825487" y="2461661"/>
                  </a:lnTo>
                  <a:lnTo>
                    <a:pt x="1782620" y="2476982"/>
                  </a:lnTo>
                  <a:lnTo>
                    <a:pt x="1735923" y="2482361"/>
                  </a:lnTo>
                  <a:close/>
                </a:path>
              </a:pathLst>
            </a:custGeom>
            <a:ln w="12700">
              <a:solidFill>
                <a:srgbClr val="BC8642"/>
              </a:solidFill>
            </a:ln>
          </p:spPr>
          <p:txBody>
            <a:bodyPr wrap="square" lIns="0" tIns="0" rIns="0" bIns="0" rtlCol="0"/>
            <a:lstStyle/>
            <a:p>
              <a:endParaRPr/>
            </a:p>
          </p:txBody>
        </p:sp>
        <p:pic>
          <p:nvPicPr>
            <p:cNvPr id="15" name="object 15"/>
            <p:cNvPicPr/>
            <p:nvPr/>
          </p:nvPicPr>
          <p:blipFill>
            <a:blip r:embed="rId6" cstate="print"/>
            <a:stretch>
              <a:fillRect/>
            </a:stretch>
          </p:blipFill>
          <p:spPr>
            <a:xfrm>
              <a:off x="5025923" y="2064435"/>
              <a:ext cx="1939582" cy="1489417"/>
            </a:xfrm>
            <a:prstGeom prst="rect">
              <a:avLst/>
            </a:prstGeom>
          </p:spPr>
        </p:pic>
        <p:sp>
          <p:nvSpPr>
            <p:cNvPr id="16" name="object 16"/>
            <p:cNvSpPr/>
            <p:nvPr/>
          </p:nvSpPr>
          <p:spPr>
            <a:xfrm>
              <a:off x="5025923" y="2064435"/>
              <a:ext cx="1939925" cy="1489710"/>
            </a:xfrm>
            <a:custGeom>
              <a:avLst/>
              <a:gdLst/>
              <a:ahLst/>
              <a:cxnLst/>
              <a:rect l="l" t="t" r="r" b="b"/>
              <a:pathLst>
                <a:path w="1939925" h="1489710">
                  <a:moveTo>
                    <a:pt x="0" y="148941"/>
                  </a:moveTo>
                  <a:lnTo>
                    <a:pt x="7593" y="101864"/>
                  </a:lnTo>
                  <a:lnTo>
                    <a:pt x="28737" y="60978"/>
                  </a:lnTo>
                  <a:lnTo>
                    <a:pt x="60978" y="28737"/>
                  </a:lnTo>
                  <a:lnTo>
                    <a:pt x="101864" y="7593"/>
                  </a:lnTo>
                  <a:lnTo>
                    <a:pt x="148941" y="0"/>
                  </a:lnTo>
                  <a:lnTo>
                    <a:pt x="1790641" y="0"/>
                  </a:lnTo>
                  <a:lnTo>
                    <a:pt x="1837718" y="7593"/>
                  </a:lnTo>
                  <a:lnTo>
                    <a:pt x="1878604" y="28737"/>
                  </a:lnTo>
                  <a:lnTo>
                    <a:pt x="1910845" y="60978"/>
                  </a:lnTo>
                  <a:lnTo>
                    <a:pt x="1931988" y="101864"/>
                  </a:lnTo>
                  <a:lnTo>
                    <a:pt x="1939581" y="148941"/>
                  </a:lnTo>
                  <a:lnTo>
                    <a:pt x="1939581" y="1340480"/>
                  </a:lnTo>
                  <a:lnTo>
                    <a:pt x="1931988" y="1387554"/>
                  </a:lnTo>
                  <a:lnTo>
                    <a:pt x="1910845" y="1428439"/>
                  </a:lnTo>
                  <a:lnTo>
                    <a:pt x="1878604" y="1460681"/>
                  </a:lnTo>
                  <a:lnTo>
                    <a:pt x="1837718" y="1481827"/>
                  </a:lnTo>
                  <a:lnTo>
                    <a:pt x="1790641" y="1489420"/>
                  </a:lnTo>
                  <a:lnTo>
                    <a:pt x="148941" y="1489420"/>
                  </a:lnTo>
                  <a:lnTo>
                    <a:pt x="101864" y="1481827"/>
                  </a:lnTo>
                  <a:lnTo>
                    <a:pt x="60978" y="1460681"/>
                  </a:lnTo>
                  <a:lnTo>
                    <a:pt x="28737" y="1428439"/>
                  </a:lnTo>
                  <a:lnTo>
                    <a:pt x="7593" y="1387554"/>
                  </a:lnTo>
                  <a:lnTo>
                    <a:pt x="0" y="1340480"/>
                  </a:lnTo>
                  <a:lnTo>
                    <a:pt x="0" y="148941"/>
                  </a:lnTo>
                  <a:close/>
                </a:path>
              </a:pathLst>
            </a:custGeom>
            <a:ln w="12700">
              <a:solidFill>
                <a:srgbClr val="BC8642"/>
              </a:solidFill>
            </a:ln>
          </p:spPr>
          <p:txBody>
            <a:bodyPr wrap="square" lIns="0" tIns="0" rIns="0" bIns="0" rtlCol="0"/>
            <a:lstStyle/>
            <a:p>
              <a:endParaRPr/>
            </a:p>
          </p:txBody>
        </p:sp>
        <p:sp>
          <p:nvSpPr>
            <p:cNvPr id="17" name="object 17"/>
            <p:cNvSpPr/>
            <p:nvPr/>
          </p:nvSpPr>
          <p:spPr>
            <a:xfrm>
              <a:off x="5025923" y="3824655"/>
              <a:ext cx="1939925" cy="2482850"/>
            </a:xfrm>
            <a:custGeom>
              <a:avLst/>
              <a:gdLst/>
              <a:ahLst/>
              <a:cxnLst/>
              <a:rect l="l" t="t" r="r" b="b"/>
              <a:pathLst>
                <a:path w="1939925" h="2482850">
                  <a:moveTo>
                    <a:pt x="1939582" y="0"/>
                  </a:moveTo>
                  <a:lnTo>
                    <a:pt x="0" y="0"/>
                  </a:lnTo>
                  <a:lnTo>
                    <a:pt x="0" y="2278700"/>
                  </a:lnTo>
                  <a:lnTo>
                    <a:pt x="5379" y="2325397"/>
                  </a:lnTo>
                  <a:lnTo>
                    <a:pt x="20700" y="2368263"/>
                  </a:lnTo>
                  <a:lnTo>
                    <a:pt x="44742" y="2406077"/>
                  </a:lnTo>
                  <a:lnTo>
                    <a:pt x="76282" y="2437616"/>
                  </a:lnTo>
                  <a:lnTo>
                    <a:pt x="114096" y="2461657"/>
                  </a:lnTo>
                  <a:lnTo>
                    <a:pt x="156962" y="2476978"/>
                  </a:lnTo>
                  <a:lnTo>
                    <a:pt x="203657" y="2482357"/>
                  </a:lnTo>
                  <a:lnTo>
                    <a:pt x="1735924" y="2482357"/>
                  </a:lnTo>
                  <a:lnTo>
                    <a:pt x="1782623" y="2476978"/>
                  </a:lnTo>
                  <a:lnTo>
                    <a:pt x="1825491" y="2461657"/>
                  </a:lnTo>
                  <a:lnTo>
                    <a:pt x="1863305" y="2437616"/>
                  </a:lnTo>
                  <a:lnTo>
                    <a:pt x="1894843" y="2406077"/>
                  </a:lnTo>
                  <a:lnTo>
                    <a:pt x="1918883" y="2368263"/>
                  </a:lnTo>
                  <a:lnTo>
                    <a:pt x="1934203" y="2325397"/>
                  </a:lnTo>
                  <a:lnTo>
                    <a:pt x="1939582" y="2278700"/>
                  </a:lnTo>
                  <a:lnTo>
                    <a:pt x="1939582" y="0"/>
                  </a:lnTo>
                  <a:close/>
                </a:path>
              </a:pathLst>
            </a:custGeom>
            <a:solidFill>
              <a:srgbClr val="FFFFFF"/>
            </a:solidFill>
          </p:spPr>
          <p:txBody>
            <a:bodyPr wrap="square" lIns="0" tIns="0" rIns="0" bIns="0" rtlCol="0"/>
            <a:lstStyle/>
            <a:p>
              <a:endParaRPr/>
            </a:p>
          </p:txBody>
        </p:sp>
        <p:sp>
          <p:nvSpPr>
            <p:cNvPr id="18" name="object 18"/>
            <p:cNvSpPr/>
            <p:nvPr/>
          </p:nvSpPr>
          <p:spPr>
            <a:xfrm>
              <a:off x="5025924" y="3824651"/>
              <a:ext cx="1939925" cy="2482850"/>
            </a:xfrm>
            <a:custGeom>
              <a:avLst/>
              <a:gdLst/>
              <a:ahLst/>
              <a:cxnLst/>
              <a:rect l="l" t="t" r="r" b="b"/>
              <a:pathLst>
                <a:path w="1939925" h="2482850">
                  <a:moveTo>
                    <a:pt x="1735923" y="2482361"/>
                  </a:moveTo>
                  <a:lnTo>
                    <a:pt x="203650" y="2482361"/>
                  </a:lnTo>
                  <a:lnTo>
                    <a:pt x="156955" y="2476982"/>
                  </a:lnTo>
                  <a:lnTo>
                    <a:pt x="114091" y="2461661"/>
                  </a:lnTo>
                  <a:lnTo>
                    <a:pt x="76278" y="2437620"/>
                  </a:lnTo>
                  <a:lnTo>
                    <a:pt x="44740" y="2406081"/>
                  </a:lnTo>
                  <a:lnTo>
                    <a:pt x="20699" y="2368267"/>
                  </a:lnTo>
                  <a:lnTo>
                    <a:pt x="5378" y="2325400"/>
                  </a:lnTo>
                  <a:lnTo>
                    <a:pt x="0" y="2278704"/>
                  </a:lnTo>
                  <a:lnTo>
                    <a:pt x="0" y="0"/>
                  </a:lnTo>
                  <a:lnTo>
                    <a:pt x="1939581" y="0"/>
                  </a:lnTo>
                  <a:lnTo>
                    <a:pt x="1939581" y="2278704"/>
                  </a:lnTo>
                  <a:lnTo>
                    <a:pt x="1934202" y="2325400"/>
                  </a:lnTo>
                  <a:lnTo>
                    <a:pt x="1918881" y="2368267"/>
                  </a:lnTo>
                  <a:lnTo>
                    <a:pt x="1894839" y="2406081"/>
                  </a:lnTo>
                  <a:lnTo>
                    <a:pt x="1863301" y="2437620"/>
                  </a:lnTo>
                  <a:lnTo>
                    <a:pt x="1825487" y="2461661"/>
                  </a:lnTo>
                  <a:lnTo>
                    <a:pt x="1782620" y="2476982"/>
                  </a:lnTo>
                  <a:lnTo>
                    <a:pt x="1735923" y="2482361"/>
                  </a:lnTo>
                  <a:close/>
                </a:path>
              </a:pathLst>
            </a:custGeom>
            <a:ln w="12700">
              <a:solidFill>
                <a:srgbClr val="BC8642"/>
              </a:solidFill>
            </a:ln>
          </p:spPr>
          <p:txBody>
            <a:bodyPr wrap="square" lIns="0" tIns="0" rIns="0" bIns="0" rtlCol="0"/>
            <a:lstStyle/>
            <a:p>
              <a:endParaRPr/>
            </a:p>
          </p:txBody>
        </p:sp>
        <p:pic>
          <p:nvPicPr>
            <p:cNvPr id="19" name="object 19"/>
            <p:cNvPicPr/>
            <p:nvPr/>
          </p:nvPicPr>
          <p:blipFill>
            <a:blip r:embed="rId7" cstate="print"/>
            <a:stretch>
              <a:fillRect/>
            </a:stretch>
          </p:blipFill>
          <p:spPr>
            <a:xfrm>
              <a:off x="7159472" y="2064435"/>
              <a:ext cx="1939582" cy="1489417"/>
            </a:xfrm>
            <a:prstGeom prst="rect">
              <a:avLst/>
            </a:prstGeom>
          </p:spPr>
        </p:pic>
        <p:sp>
          <p:nvSpPr>
            <p:cNvPr id="20" name="object 20"/>
            <p:cNvSpPr/>
            <p:nvPr/>
          </p:nvSpPr>
          <p:spPr>
            <a:xfrm>
              <a:off x="7159472" y="2064435"/>
              <a:ext cx="1939925" cy="1489710"/>
            </a:xfrm>
            <a:custGeom>
              <a:avLst/>
              <a:gdLst/>
              <a:ahLst/>
              <a:cxnLst/>
              <a:rect l="l" t="t" r="r" b="b"/>
              <a:pathLst>
                <a:path w="1939925" h="1489710">
                  <a:moveTo>
                    <a:pt x="0" y="148941"/>
                  </a:moveTo>
                  <a:lnTo>
                    <a:pt x="7593" y="101864"/>
                  </a:lnTo>
                  <a:lnTo>
                    <a:pt x="28737" y="60978"/>
                  </a:lnTo>
                  <a:lnTo>
                    <a:pt x="60978" y="28737"/>
                  </a:lnTo>
                  <a:lnTo>
                    <a:pt x="101864" y="7593"/>
                  </a:lnTo>
                  <a:lnTo>
                    <a:pt x="148941" y="0"/>
                  </a:lnTo>
                  <a:lnTo>
                    <a:pt x="1790641" y="0"/>
                  </a:lnTo>
                  <a:lnTo>
                    <a:pt x="1837718" y="7593"/>
                  </a:lnTo>
                  <a:lnTo>
                    <a:pt x="1878604" y="28737"/>
                  </a:lnTo>
                  <a:lnTo>
                    <a:pt x="1910845" y="60978"/>
                  </a:lnTo>
                  <a:lnTo>
                    <a:pt x="1931988" y="101864"/>
                  </a:lnTo>
                  <a:lnTo>
                    <a:pt x="1939581" y="148941"/>
                  </a:lnTo>
                  <a:lnTo>
                    <a:pt x="1939581" y="1340480"/>
                  </a:lnTo>
                  <a:lnTo>
                    <a:pt x="1931988" y="1387554"/>
                  </a:lnTo>
                  <a:lnTo>
                    <a:pt x="1910845" y="1428439"/>
                  </a:lnTo>
                  <a:lnTo>
                    <a:pt x="1878604" y="1460681"/>
                  </a:lnTo>
                  <a:lnTo>
                    <a:pt x="1837718" y="1481827"/>
                  </a:lnTo>
                  <a:lnTo>
                    <a:pt x="1790641" y="1489420"/>
                  </a:lnTo>
                  <a:lnTo>
                    <a:pt x="148941" y="1489420"/>
                  </a:lnTo>
                  <a:lnTo>
                    <a:pt x="101864" y="1481827"/>
                  </a:lnTo>
                  <a:lnTo>
                    <a:pt x="60978" y="1460681"/>
                  </a:lnTo>
                  <a:lnTo>
                    <a:pt x="28737" y="1428439"/>
                  </a:lnTo>
                  <a:lnTo>
                    <a:pt x="7593" y="1387554"/>
                  </a:lnTo>
                  <a:lnTo>
                    <a:pt x="0" y="1340480"/>
                  </a:lnTo>
                  <a:lnTo>
                    <a:pt x="0" y="148941"/>
                  </a:lnTo>
                  <a:close/>
                </a:path>
              </a:pathLst>
            </a:custGeom>
            <a:ln w="12700">
              <a:solidFill>
                <a:srgbClr val="BC8642"/>
              </a:solidFill>
            </a:ln>
          </p:spPr>
          <p:txBody>
            <a:bodyPr wrap="square" lIns="0" tIns="0" rIns="0" bIns="0" rtlCol="0"/>
            <a:lstStyle/>
            <a:p>
              <a:endParaRPr/>
            </a:p>
          </p:txBody>
        </p:sp>
        <p:sp>
          <p:nvSpPr>
            <p:cNvPr id="21" name="object 21"/>
            <p:cNvSpPr/>
            <p:nvPr/>
          </p:nvSpPr>
          <p:spPr>
            <a:xfrm>
              <a:off x="7159472" y="3824655"/>
              <a:ext cx="1939925" cy="2482850"/>
            </a:xfrm>
            <a:custGeom>
              <a:avLst/>
              <a:gdLst/>
              <a:ahLst/>
              <a:cxnLst/>
              <a:rect l="l" t="t" r="r" b="b"/>
              <a:pathLst>
                <a:path w="1939925" h="2482850">
                  <a:moveTo>
                    <a:pt x="1939582" y="0"/>
                  </a:moveTo>
                  <a:lnTo>
                    <a:pt x="0" y="0"/>
                  </a:lnTo>
                  <a:lnTo>
                    <a:pt x="0" y="2278700"/>
                  </a:lnTo>
                  <a:lnTo>
                    <a:pt x="5378" y="2325397"/>
                  </a:lnTo>
                  <a:lnTo>
                    <a:pt x="20698" y="2368263"/>
                  </a:lnTo>
                  <a:lnTo>
                    <a:pt x="44738" y="2406077"/>
                  </a:lnTo>
                  <a:lnTo>
                    <a:pt x="76277" y="2437616"/>
                  </a:lnTo>
                  <a:lnTo>
                    <a:pt x="114090" y="2461657"/>
                  </a:lnTo>
                  <a:lnTo>
                    <a:pt x="156958" y="2476978"/>
                  </a:lnTo>
                  <a:lnTo>
                    <a:pt x="203657" y="2482357"/>
                  </a:lnTo>
                  <a:lnTo>
                    <a:pt x="1735924" y="2482357"/>
                  </a:lnTo>
                  <a:lnTo>
                    <a:pt x="1782619" y="2476978"/>
                  </a:lnTo>
                  <a:lnTo>
                    <a:pt x="1825485" y="2461657"/>
                  </a:lnTo>
                  <a:lnTo>
                    <a:pt x="1863299" y="2437616"/>
                  </a:lnTo>
                  <a:lnTo>
                    <a:pt x="1894839" y="2406077"/>
                  </a:lnTo>
                  <a:lnTo>
                    <a:pt x="1918881" y="2368263"/>
                  </a:lnTo>
                  <a:lnTo>
                    <a:pt x="1934203" y="2325397"/>
                  </a:lnTo>
                  <a:lnTo>
                    <a:pt x="1939582" y="2278700"/>
                  </a:lnTo>
                  <a:lnTo>
                    <a:pt x="1939582" y="0"/>
                  </a:lnTo>
                  <a:close/>
                </a:path>
              </a:pathLst>
            </a:custGeom>
            <a:solidFill>
              <a:srgbClr val="FFFFFF"/>
            </a:solidFill>
          </p:spPr>
          <p:txBody>
            <a:bodyPr wrap="square" lIns="0" tIns="0" rIns="0" bIns="0" rtlCol="0"/>
            <a:lstStyle/>
            <a:p>
              <a:endParaRPr/>
            </a:p>
          </p:txBody>
        </p:sp>
        <p:sp>
          <p:nvSpPr>
            <p:cNvPr id="22" name="object 22"/>
            <p:cNvSpPr/>
            <p:nvPr/>
          </p:nvSpPr>
          <p:spPr>
            <a:xfrm>
              <a:off x="7159473" y="3824651"/>
              <a:ext cx="1939925" cy="2482850"/>
            </a:xfrm>
            <a:custGeom>
              <a:avLst/>
              <a:gdLst/>
              <a:ahLst/>
              <a:cxnLst/>
              <a:rect l="l" t="t" r="r" b="b"/>
              <a:pathLst>
                <a:path w="1939925" h="2482850">
                  <a:moveTo>
                    <a:pt x="1735923" y="2482361"/>
                  </a:moveTo>
                  <a:lnTo>
                    <a:pt x="203650" y="2482361"/>
                  </a:lnTo>
                  <a:lnTo>
                    <a:pt x="156955" y="2476982"/>
                  </a:lnTo>
                  <a:lnTo>
                    <a:pt x="114091" y="2461661"/>
                  </a:lnTo>
                  <a:lnTo>
                    <a:pt x="76278" y="2437620"/>
                  </a:lnTo>
                  <a:lnTo>
                    <a:pt x="44740" y="2406081"/>
                  </a:lnTo>
                  <a:lnTo>
                    <a:pt x="20699" y="2368267"/>
                  </a:lnTo>
                  <a:lnTo>
                    <a:pt x="5378" y="2325400"/>
                  </a:lnTo>
                  <a:lnTo>
                    <a:pt x="0" y="2278704"/>
                  </a:lnTo>
                  <a:lnTo>
                    <a:pt x="0" y="0"/>
                  </a:lnTo>
                  <a:lnTo>
                    <a:pt x="1939581" y="0"/>
                  </a:lnTo>
                  <a:lnTo>
                    <a:pt x="1939581" y="2278704"/>
                  </a:lnTo>
                  <a:lnTo>
                    <a:pt x="1934202" y="2325400"/>
                  </a:lnTo>
                  <a:lnTo>
                    <a:pt x="1918881" y="2368267"/>
                  </a:lnTo>
                  <a:lnTo>
                    <a:pt x="1894839" y="2406081"/>
                  </a:lnTo>
                  <a:lnTo>
                    <a:pt x="1863301" y="2437620"/>
                  </a:lnTo>
                  <a:lnTo>
                    <a:pt x="1825487" y="2461661"/>
                  </a:lnTo>
                  <a:lnTo>
                    <a:pt x="1782620" y="2476982"/>
                  </a:lnTo>
                  <a:lnTo>
                    <a:pt x="1735923" y="2482361"/>
                  </a:lnTo>
                  <a:close/>
                </a:path>
              </a:pathLst>
            </a:custGeom>
            <a:ln w="12700">
              <a:solidFill>
                <a:srgbClr val="BC8642"/>
              </a:solidFill>
            </a:ln>
          </p:spPr>
          <p:txBody>
            <a:bodyPr wrap="square" lIns="0" tIns="0" rIns="0" bIns="0" rtlCol="0"/>
            <a:lstStyle/>
            <a:p>
              <a:endParaRPr/>
            </a:p>
          </p:txBody>
        </p:sp>
        <p:sp>
          <p:nvSpPr>
            <p:cNvPr id="23" name="object 23"/>
            <p:cNvSpPr/>
            <p:nvPr/>
          </p:nvSpPr>
          <p:spPr>
            <a:xfrm>
              <a:off x="9293009" y="2064435"/>
              <a:ext cx="1939925" cy="1489710"/>
            </a:xfrm>
            <a:custGeom>
              <a:avLst/>
              <a:gdLst/>
              <a:ahLst/>
              <a:cxnLst/>
              <a:rect l="l" t="t" r="r" b="b"/>
              <a:pathLst>
                <a:path w="1939925" h="1489710">
                  <a:moveTo>
                    <a:pt x="1552028" y="0"/>
                  </a:moveTo>
                  <a:lnTo>
                    <a:pt x="148945" y="0"/>
                  </a:lnTo>
                  <a:lnTo>
                    <a:pt x="101866" y="7594"/>
                  </a:lnTo>
                  <a:lnTo>
                    <a:pt x="60972" y="28740"/>
                  </a:lnTo>
                  <a:lnTo>
                    <a:pt x="28727" y="60985"/>
                  </a:lnTo>
                  <a:lnTo>
                    <a:pt x="7581" y="101879"/>
                  </a:lnTo>
                  <a:lnTo>
                    <a:pt x="0" y="148945"/>
                  </a:lnTo>
                  <a:lnTo>
                    <a:pt x="0" y="1340472"/>
                  </a:lnTo>
                  <a:lnTo>
                    <a:pt x="7581" y="1387551"/>
                  </a:lnTo>
                  <a:lnTo>
                    <a:pt x="28727" y="1428445"/>
                  </a:lnTo>
                  <a:lnTo>
                    <a:pt x="60972" y="1460690"/>
                  </a:lnTo>
                  <a:lnTo>
                    <a:pt x="101866" y="1481836"/>
                  </a:lnTo>
                  <a:lnTo>
                    <a:pt x="148945" y="1489430"/>
                  </a:lnTo>
                  <a:lnTo>
                    <a:pt x="1552028" y="1489430"/>
                  </a:lnTo>
                  <a:lnTo>
                    <a:pt x="1552028" y="0"/>
                  </a:lnTo>
                  <a:close/>
                </a:path>
                <a:path w="1939925" h="1489710">
                  <a:moveTo>
                    <a:pt x="1939582" y="148945"/>
                  </a:moveTo>
                  <a:lnTo>
                    <a:pt x="1931987" y="101879"/>
                  </a:lnTo>
                  <a:lnTo>
                    <a:pt x="1910842" y="60985"/>
                  </a:lnTo>
                  <a:lnTo>
                    <a:pt x="1878596" y="28740"/>
                  </a:lnTo>
                  <a:lnTo>
                    <a:pt x="1837715" y="7594"/>
                  </a:lnTo>
                  <a:lnTo>
                    <a:pt x="1790649" y="0"/>
                  </a:lnTo>
                  <a:lnTo>
                    <a:pt x="1552041" y="0"/>
                  </a:lnTo>
                  <a:lnTo>
                    <a:pt x="1552041" y="1489430"/>
                  </a:lnTo>
                  <a:lnTo>
                    <a:pt x="1790649" y="1489430"/>
                  </a:lnTo>
                  <a:lnTo>
                    <a:pt x="1837715" y="1481836"/>
                  </a:lnTo>
                  <a:lnTo>
                    <a:pt x="1878596" y="1460690"/>
                  </a:lnTo>
                  <a:lnTo>
                    <a:pt x="1910842" y="1428445"/>
                  </a:lnTo>
                  <a:lnTo>
                    <a:pt x="1931987" y="1387551"/>
                  </a:lnTo>
                  <a:lnTo>
                    <a:pt x="1939582" y="1340472"/>
                  </a:lnTo>
                  <a:lnTo>
                    <a:pt x="1939582" y="148945"/>
                  </a:lnTo>
                  <a:close/>
                </a:path>
              </a:pathLst>
            </a:custGeom>
            <a:solidFill>
              <a:srgbClr val="FEFEFE"/>
            </a:solidFill>
          </p:spPr>
          <p:txBody>
            <a:bodyPr wrap="square" lIns="0" tIns="0" rIns="0" bIns="0" rtlCol="0"/>
            <a:lstStyle/>
            <a:p>
              <a:endParaRPr/>
            </a:p>
          </p:txBody>
        </p:sp>
        <p:sp>
          <p:nvSpPr>
            <p:cNvPr id="24" name="object 24"/>
            <p:cNvSpPr/>
            <p:nvPr/>
          </p:nvSpPr>
          <p:spPr>
            <a:xfrm>
              <a:off x="9293008" y="2064435"/>
              <a:ext cx="1939925" cy="1489710"/>
            </a:xfrm>
            <a:custGeom>
              <a:avLst/>
              <a:gdLst/>
              <a:ahLst/>
              <a:cxnLst/>
              <a:rect l="l" t="t" r="r" b="b"/>
              <a:pathLst>
                <a:path w="1939925" h="1489710">
                  <a:moveTo>
                    <a:pt x="0" y="148941"/>
                  </a:moveTo>
                  <a:lnTo>
                    <a:pt x="7593" y="101864"/>
                  </a:lnTo>
                  <a:lnTo>
                    <a:pt x="28737" y="60978"/>
                  </a:lnTo>
                  <a:lnTo>
                    <a:pt x="60978" y="28737"/>
                  </a:lnTo>
                  <a:lnTo>
                    <a:pt x="101864" y="7593"/>
                  </a:lnTo>
                  <a:lnTo>
                    <a:pt x="148941" y="0"/>
                  </a:lnTo>
                  <a:lnTo>
                    <a:pt x="1790641" y="0"/>
                  </a:lnTo>
                  <a:lnTo>
                    <a:pt x="1837718" y="7593"/>
                  </a:lnTo>
                  <a:lnTo>
                    <a:pt x="1878604" y="28737"/>
                  </a:lnTo>
                  <a:lnTo>
                    <a:pt x="1910845" y="60978"/>
                  </a:lnTo>
                  <a:lnTo>
                    <a:pt x="1931988" y="101864"/>
                  </a:lnTo>
                  <a:lnTo>
                    <a:pt x="1939581" y="148941"/>
                  </a:lnTo>
                  <a:lnTo>
                    <a:pt x="1939581" y="1340480"/>
                  </a:lnTo>
                  <a:lnTo>
                    <a:pt x="1931988" y="1387554"/>
                  </a:lnTo>
                  <a:lnTo>
                    <a:pt x="1910845" y="1428439"/>
                  </a:lnTo>
                  <a:lnTo>
                    <a:pt x="1878604" y="1460681"/>
                  </a:lnTo>
                  <a:lnTo>
                    <a:pt x="1837718" y="1481827"/>
                  </a:lnTo>
                  <a:lnTo>
                    <a:pt x="1790641" y="1489420"/>
                  </a:lnTo>
                  <a:lnTo>
                    <a:pt x="148941" y="1489420"/>
                  </a:lnTo>
                  <a:lnTo>
                    <a:pt x="101864" y="1481827"/>
                  </a:lnTo>
                  <a:lnTo>
                    <a:pt x="60978" y="1460681"/>
                  </a:lnTo>
                  <a:lnTo>
                    <a:pt x="28737" y="1428439"/>
                  </a:lnTo>
                  <a:lnTo>
                    <a:pt x="7593" y="1387554"/>
                  </a:lnTo>
                  <a:lnTo>
                    <a:pt x="0" y="1340480"/>
                  </a:lnTo>
                  <a:lnTo>
                    <a:pt x="0" y="148941"/>
                  </a:lnTo>
                  <a:close/>
                </a:path>
              </a:pathLst>
            </a:custGeom>
            <a:ln w="12700">
              <a:solidFill>
                <a:srgbClr val="BC8642"/>
              </a:solidFill>
            </a:ln>
          </p:spPr>
          <p:txBody>
            <a:bodyPr wrap="square" lIns="0" tIns="0" rIns="0" bIns="0" rtlCol="0"/>
            <a:lstStyle/>
            <a:p>
              <a:endParaRPr/>
            </a:p>
          </p:txBody>
        </p:sp>
        <p:sp>
          <p:nvSpPr>
            <p:cNvPr id="25" name="object 25"/>
            <p:cNvSpPr/>
            <p:nvPr/>
          </p:nvSpPr>
          <p:spPr>
            <a:xfrm>
              <a:off x="9293008" y="3824655"/>
              <a:ext cx="1939925" cy="2482850"/>
            </a:xfrm>
            <a:custGeom>
              <a:avLst/>
              <a:gdLst/>
              <a:ahLst/>
              <a:cxnLst/>
              <a:rect l="l" t="t" r="r" b="b"/>
              <a:pathLst>
                <a:path w="1939925" h="2482850">
                  <a:moveTo>
                    <a:pt x="1939582" y="0"/>
                  </a:moveTo>
                  <a:lnTo>
                    <a:pt x="0" y="0"/>
                  </a:lnTo>
                  <a:lnTo>
                    <a:pt x="0" y="2278700"/>
                  </a:lnTo>
                  <a:lnTo>
                    <a:pt x="5379" y="2325397"/>
                  </a:lnTo>
                  <a:lnTo>
                    <a:pt x="20700" y="2368263"/>
                  </a:lnTo>
                  <a:lnTo>
                    <a:pt x="44742" y="2406077"/>
                  </a:lnTo>
                  <a:lnTo>
                    <a:pt x="76282" y="2437616"/>
                  </a:lnTo>
                  <a:lnTo>
                    <a:pt x="114096" y="2461657"/>
                  </a:lnTo>
                  <a:lnTo>
                    <a:pt x="156962" y="2476978"/>
                  </a:lnTo>
                  <a:lnTo>
                    <a:pt x="203657" y="2482357"/>
                  </a:lnTo>
                  <a:lnTo>
                    <a:pt x="1735924" y="2482357"/>
                  </a:lnTo>
                  <a:lnTo>
                    <a:pt x="1782623" y="2476978"/>
                  </a:lnTo>
                  <a:lnTo>
                    <a:pt x="1825491" y="2461657"/>
                  </a:lnTo>
                  <a:lnTo>
                    <a:pt x="1863305" y="2437616"/>
                  </a:lnTo>
                  <a:lnTo>
                    <a:pt x="1894843" y="2406077"/>
                  </a:lnTo>
                  <a:lnTo>
                    <a:pt x="1918883" y="2368263"/>
                  </a:lnTo>
                  <a:lnTo>
                    <a:pt x="1934203" y="2325397"/>
                  </a:lnTo>
                  <a:lnTo>
                    <a:pt x="1939582" y="2278700"/>
                  </a:lnTo>
                  <a:lnTo>
                    <a:pt x="1939582" y="0"/>
                  </a:lnTo>
                  <a:close/>
                </a:path>
              </a:pathLst>
            </a:custGeom>
            <a:solidFill>
              <a:srgbClr val="FFFFFF"/>
            </a:solidFill>
          </p:spPr>
          <p:txBody>
            <a:bodyPr wrap="square" lIns="0" tIns="0" rIns="0" bIns="0" rtlCol="0"/>
            <a:lstStyle/>
            <a:p>
              <a:endParaRPr/>
            </a:p>
          </p:txBody>
        </p:sp>
        <p:sp>
          <p:nvSpPr>
            <p:cNvPr id="26" name="object 26"/>
            <p:cNvSpPr/>
            <p:nvPr/>
          </p:nvSpPr>
          <p:spPr>
            <a:xfrm>
              <a:off x="9293010" y="3824651"/>
              <a:ext cx="1939925" cy="2482850"/>
            </a:xfrm>
            <a:custGeom>
              <a:avLst/>
              <a:gdLst/>
              <a:ahLst/>
              <a:cxnLst/>
              <a:rect l="l" t="t" r="r" b="b"/>
              <a:pathLst>
                <a:path w="1939925" h="2482850">
                  <a:moveTo>
                    <a:pt x="1735923" y="2482361"/>
                  </a:moveTo>
                  <a:lnTo>
                    <a:pt x="203650" y="2482361"/>
                  </a:lnTo>
                  <a:lnTo>
                    <a:pt x="156955" y="2476982"/>
                  </a:lnTo>
                  <a:lnTo>
                    <a:pt x="114091" y="2461661"/>
                  </a:lnTo>
                  <a:lnTo>
                    <a:pt x="76278" y="2437620"/>
                  </a:lnTo>
                  <a:lnTo>
                    <a:pt x="44740" y="2406081"/>
                  </a:lnTo>
                  <a:lnTo>
                    <a:pt x="20699" y="2368267"/>
                  </a:lnTo>
                  <a:lnTo>
                    <a:pt x="5378" y="2325400"/>
                  </a:lnTo>
                  <a:lnTo>
                    <a:pt x="0" y="2278704"/>
                  </a:lnTo>
                  <a:lnTo>
                    <a:pt x="0" y="0"/>
                  </a:lnTo>
                  <a:lnTo>
                    <a:pt x="1939581" y="0"/>
                  </a:lnTo>
                  <a:lnTo>
                    <a:pt x="1939581" y="2278704"/>
                  </a:lnTo>
                  <a:lnTo>
                    <a:pt x="1934202" y="2325400"/>
                  </a:lnTo>
                  <a:lnTo>
                    <a:pt x="1918881" y="2368267"/>
                  </a:lnTo>
                  <a:lnTo>
                    <a:pt x="1894839" y="2406081"/>
                  </a:lnTo>
                  <a:lnTo>
                    <a:pt x="1863301" y="2437620"/>
                  </a:lnTo>
                  <a:lnTo>
                    <a:pt x="1825487" y="2461661"/>
                  </a:lnTo>
                  <a:lnTo>
                    <a:pt x="1782620" y="2476982"/>
                  </a:lnTo>
                  <a:lnTo>
                    <a:pt x="1735923" y="2482361"/>
                  </a:lnTo>
                  <a:close/>
                </a:path>
              </a:pathLst>
            </a:custGeom>
            <a:ln w="12700">
              <a:solidFill>
                <a:srgbClr val="BC8642"/>
              </a:solidFill>
            </a:ln>
          </p:spPr>
          <p:txBody>
            <a:bodyPr wrap="square" lIns="0" tIns="0" rIns="0" bIns="0" rtlCol="0"/>
            <a:lstStyle/>
            <a:p>
              <a:endParaRPr/>
            </a:p>
          </p:txBody>
        </p:sp>
        <p:sp>
          <p:nvSpPr>
            <p:cNvPr id="27" name="object 27"/>
            <p:cNvSpPr/>
            <p:nvPr/>
          </p:nvSpPr>
          <p:spPr>
            <a:xfrm>
              <a:off x="524648" y="3521887"/>
              <a:ext cx="457200" cy="457200"/>
            </a:xfrm>
            <a:custGeom>
              <a:avLst/>
              <a:gdLst/>
              <a:ahLst/>
              <a:cxnLst/>
              <a:rect l="l" t="t" r="r" b="b"/>
              <a:pathLst>
                <a:path w="457200" h="457200">
                  <a:moveTo>
                    <a:pt x="228600" y="0"/>
                  </a:moveTo>
                  <a:lnTo>
                    <a:pt x="182528" y="4644"/>
                  </a:lnTo>
                  <a:lnTo>
                    <a:pt x="139618" y="17964"/>
                  </a:lnTo>
                  <a:lnTo>
                    <a:pt x="100787" y="39041"/>
                  </a:lnTo>
                  <a:lnTo>
                    <a:pt x="66955" y="66955"/>
                  </a:lnTo>
                  <a:lnTo>
                    <a:pt x="39041" y="100788"/>
                  </a:lnTo>
                  <a:lnTo>
                    <a:pt x="17964" y="139619"/>
                  </a:lnTo>
                  <a:lnTo>
                    <a:pt x="4644" y="182529"/>
                  </a:lnTo>
                  <a:lnTo>
                    <a:pt x="0" y="228599"/>
                  </a:lnTo>
                  <a:lnTo>
                    <a:pt x="4644" y="274670"/>
                  </a:lnTo>
                  <a:lnTo>
                    <a:pt x="17964" y="317580"/>
                  </a:lnTo>
                  <a:lnTo>
                    <a:pt x="39041" y="356411"/>
                  </a:lnTo>
                  <a:lnTo>
                    <a:pt x="66955" y="390244"/>
                  </a:lnTo>
                  <a:lnTo>
                    <a:pt x="100787" y="418158"/>
                  </a:lnTo>
                  <a:lnTo>
                    <a:pt x="139618" y="439235"/>
                  </a:lnTo>
                  <a:lnTo>
                    <a:pt x="182528" y="452555"/>
                  </a:lnTo>
                  <a:lnTo>
                    <a:pt x="228600" y="457199"/>
                  </a:lnTo>
                  <a:lnTo>
                    <a:pt x="274670" y="452555"/>
                  </a:lnTo>
                  <a:lnTo>
                    <a:pt x="317581" y="439235"/>
                  </a:lnTo>
                  <a:lnTo>
                    <a:pt x="356412" y="418158"/>
                  </a:lnTo>
                  <a:lnTo>
                    <a:pt x="390244" y="390244"/>
                  </a:lnTo>
                  <a:lnTo>
                    <a:pt x="418158" y="356411"/>
                  </a:lnTo>
                  <a:lnTo>
                    <a:pt x="439235" y="317580"/>
                  </a:lnTo>
                  <a:lnTo>
                    <a:pt x="452555" y="274670"/>
                  </a:lnTo>
                  <a:lnTo>
                    <a:pt x="457200" y="228599"/>
                  </a:lnTo>
                  <a:lnTo>
                    <a:pt x="452555" y="182529"/>
                  </a:lnTo>
                  <a:lnTo>
                    <a:pt x="439235" y="139619"/>
                  </a:lnTo>
                  <a:lnTo>
                    <a:pt x="418158" y="100788"/>
                  </a:lnTo>
                  <a:lnTo>
                    <a:pt x="390244" y="66955"/>
                  </a:lnTo>
                  <a:lnTo>
                    <a:pt x="356412" y="39041"/>
                  </a:lnTo>
                  <a:lnTo>
                    <a:pt x="317581" y="17964"/>
                  </a:lnTo>
                  <a:lnTo>
                    <a:pt x="274670" y="4644"/>
                  </a:lnTo>
                  <a:lnTo>
                    <a:pt x="228600" y="0"/>
                  </a:lnTo>
                  <a:close/>
                </a:path>
              </a:pathLst>
            </a:custGeom>
            <a:solidFill>
              <a:srgbClr val="CD9147"/>
            </a:solidFill>
          </p:spPr>
          <p:txBody>
            <a:bodyPr wrap="square" lIns="0" tIns="0" rIns="0" bIns="0" rtlCol="0"/>
            <a:lstStyle/>
            <a:p>
              <a:endParaRPr/>
            </a:p>
          </p:txBody>
        </p:sp>
      </p:grpSp>
      <p:sp>
        <p:nvSpPr>
          <p:cNvPr id="28" name="object 28"/>
          <p:cNvSpPr txBox="1"/>
          <p:nvPr/>
        </p:nvSpPr>
        <p:spPr>
          <a:xfrm>
            <a:off x="613547" y="3599179"/>
            <a:ext cx="1937385" cy="213106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13</a:t>
            </a:r>
            <a:endParaRPr sz="1800">
              <a:latin typeface="Arial"/>
              <a:cs typeface="Arial"/>
            </a:endParaRPr>
          </a:p>
          <a:p>
            <a:pPr marL="204470" marR="5080">
              <a:lnSpc>
                <a:spcPct val="86400"/>
              </a:lnSpc>
              <a:spcBef>
                <a:spcPts val="265"/>
              </a:spcBef>
            </a:pPr>
            <a:r>
              <a:rPr sz="1400" b="1" dirty="0">
                <a:latin typeface="Arial"/>
                <a:cs typeface="Arial"/>
              </a:rPr>
              <a:t>POSITION</a:t>
            </a:r>
            <a:r>
              <a:rPr sz="1400" b="1" spc="-40" dirty="0">
                <a:latin typeface="Arial"/>
                <a:cs typeface="Arial"/>
              </a:rPr>
              <a:t> </a:t>
            </a:r>
            <a:r>
              <a:rPr sz="1400" spc="-5" dirty="0">
                <a:latin typeface="Arial MT"/>
                <a:cs typeface="Arial MT"/>
              </a:rPr>
              <a:t>yourself</a:t>
            </a:r>
            <a:r>
              <a:rPr sz="1400" spc="-35" dirty="0">
                <a:latin typeface="Arial MT"/>
                <a:cs typeface="Arial MT"/>
              </a:rPr>
              <a:t> </a:t>
            </a:r>
            <a:r>
              <a:rPr sz="1400" spc="-5" dirty="0">
                <a:latin typeface="Arial MT"/>
                <a:cs typeface="Arial MT"/>
              </a:rPr>
              <a:t>at </a:t>
            </a:r>
            <a:r>
              <a:rPr sz="1400" spc="-375" dirty="0">
                <a:latin typeface="Arial MT"/>
                <a:cs typeface="Arial MT"/>
              </a:rPr>
              <a:t> </a:t>
            </a:r>
            <a:r>
              <a:rPr sz="1400" dirty="0">
                <a:latin typeface="Arial MT"/>
                <a:cs typeface="Arial MT"/>
              </a:rPr>
              <a:t>the top </a:t>
            </a:r>
            <a:r>
              <a:rPr sz="1400" spc="-5" dirty="0">
                <a:latin typeface="Arial MT"/>
                <a:cs typeface="Arial MT"/>
              </a:rPr>
              <a:t>of </a:t>
            </a:r>
            <a:r>
              <a:rPr sz="1400" dirty="0">
                <a:latin typeface="Arial MT"/>
                <a:cs typeface="Arial MT"/>
              </a:rPr>
              <a:t>the </a:t>
            </a:r>
            <a:r>
              <a:rPr sz="1400" spc="5" dirty="0">
                <a:latin typeface="Arial MT"/>
                <a:cs typeface="Arial MT"/>
              </a:rPr>
              <a:t> </a:t>
            </a:r>
            <a:r>
              <a:rPr sz="1400" spc="-5" dirty="0">
                <a:latin typeface="Arial MT"/>
                <a:cs typeface="Arial MT"/>
              </a:rPr>
              <a:t>casualty’s</a:t>
            </a:r>
            <a:r>
              <a:rPr sz="1400" spc="-10" dirty="0">
                <a:latin typeface="Arial MT"/>
                <a:cs typeface="Arial MT"/>
              </a:rPr>
              <a:t> </a:t>
            </a:r>
            <a:r>
              <a:rPr sz="1400" spc="-5" dirty="0">
                <a:latin typeface="Arial MT"/>
                <a:cs typeface="Arial MT"/>
              </a:rPr>
              <a:t>head.</a:t>
            </a:r>
            <a:endParaRPr sz="1400">
              <a:latin typeface="Arial MT"/>
              <a:cs typeface="Arial MT"/>
            </a:endParaRPr>
          </a:p>
          <a:p>
            <a:pPr marL="204470" marR="300990">
              <a:lnSpc>
                <a:spcPct val="86400"/>
              </a:lnSpc>
              <a:spcBef>
                <a:spcPts val="540"/>
              </a:spcBef>
              <a:buAutoNum type="alphaLcParenBoth"/>
              <a:tabLst>
                <a:tab pos="471805" algn="l"/>
              </a:tabLst>
            </a:pPr>
            <a:r>
              <a:rPr sz="1400" b="1" spc="-5" dirty="0">
                <a:latin typeface="Arial"/>
                <a:cs typeface="Arial"/>
              </a:rPr>
              <a:t>HOLD </a:t>
            </a:r>
            <a:r>
              <a:rPr sz="1400" dirty="0">
                <a:latin typeface="Arial MT"/>
                <a:cs typeface="Arial MT"/>
              </a:rPr>
              <a:t>the </a:t>
            </a:r>
            <a:r>
              <a:rPr sz="1400" spc="5" dirty="0">
                <a:latin typeface="Arial MT"/>
                <a:cs typeface="Arial MT"/>
              </a:rPr>
              <a:t> </a:t>
            </a:r>
            <a:r>
              <a:rPr sz="1400" spc="-5" dirty="0">
                <a:latin typeface="Arial MT"/>
                <a:cs typeface="Arial MT"/>
              </a:rPr>
              <a:t>laryngoscope</a:t>
            </a:r>
            <a:r>
              <a:rPr sz="1400" spc="-55" dirty="0">
                <a:latin typeface="Arial MT"/>
                <a:cs typeface="Arial MT"/>
              </a:rPr>
              <a:t> </a:t>
            </a:r>
            <a:r>
              <a:rPr sz="1400" spc="-5" dirty="0">
                <a:latin typeface="Arial MT"/>
                <a:cs typeface="Arial MT"/>
              </a:rPr>
              <a:t>with </a:t>
            </a:r>
            <a:r>
              <a:rPr sz="1400" spc="-375" dirty="0">
                <a:latin typeface="Arial MT"/>
                <a:cs typeface="Arial MT"/>
              </a:rPr>
              <a:t> </a:t>
            </a:r>
            <a:r>
              <a:rPr sz="1400" spc="-5" dirty="0">
                <a:latin typeface="Arial MT"/>
                <a:cs typeface="Arial MT"/>
              </a:rPr>
              <a:t>your</a:t>
            </a:r>
            <a:r>
              <a:rPr sz="1400" spc="-15" dirty="0">
                <a:latin typeface="Arial MT"/>
                <a:cs typeface="Arial MT"/>
              </a:rPr>
              <a:t> </a:t>
            </a:r>
            <a:r>
              <a:rPr sz="1400" spc="-5" dirty="0">
                <a:latin typeface="Arial MT"/>
                <a:cs typeface="Arial MT"/>
              </a:rPr>
              <a:t>left</a:t>
            </a:r>
            <a:r>
              <a:rPr sz="1400" spc="-10" dirty="0">
                <a:latin typeface="Arial MT"/>
                <a:cs typeface="Arial MT"/>
              </a:rPr>
              <a:t> </a:t>
            </a:r>
            <a:r>
              <a:rPr sz="1400" spc="-5" dirty="0">
                <a:latin typeface="Arial MT"/>
                <a:cs typeface="Arial MT"/>
              </a:rPr>
              <a:t>hand.</a:t>
            </a:r>
            <a:endParaRPr sz="1400">
              <a:latin typeface="Arial MT"/>
              <a:cs typeface="Arial MT"/>
            </a:endParaRPr>
          </a:p>
          <a:p>
            <a:pPr marL="204470" marR="44450" algn="just">
              <a:lnSpc>
                <a:spcPct val="86400"/>
              </a:lnSpc>
              <a:spcBef>
                <a:spcPts val="545"/>
              </a:spcBef>
              <a:buAutoNum type="alphaLcParenBoth"/>
              <a:tabLst>
                <a:tab pos="481330" algn="l"/>
              </a:tabLst>
            </a:pPr>
            <a:r>
              <a:rPr sz="1400" b="1" dirty="0">
                <a:latin typeface="Arial"/>
                <a:cs typeface="Arial"/>
              </a:rPr>
              <a:t>OPEN</a:t>
            </a:r>
            <a:r>
              <a:rPr sz="1400" b="1" spc="-45" dirty="0">
                <a:latin typeface="Arial"/>
                <a:cs typeface="Arial"/>
              </a:rPr>
              <a:t> </a:t>
            </a:r>
            <a:r>
              <a:rPr sz="1400" spc="-5" dirty="0">
                <a:latin typeface="Arial MT"/>
                <a:cs typeface="Arial MT"/>
              </a:rPr>
              <a:t>and</a:t>
            </a:r>
            <a:r>
              <a:rPr sz="1400" spc="-45" dirty="0">
                <a:latin typeface="Arial MT"/>
                <a:cs typeface="Arial MT"/>
              </a:rPr>
              <a:t> </a:t>
            </a:r>
            <a:r>
              <a:rPr sz="1400" b="1" spc="-5" dirty="0">
                <a:latin typeface="Arial"/>
                <a:cs typeface="Arial"/>
              </a:rPr>
              <a:t>LOCK </a:t>
            </a:r>
            <a:r>
              <a:rPr sz="1400" b="1" spc="-380" dirty="0">
                <a:latin typeface="Arial"/>
                <a:cs typeface="Arial"/>
              </a:rPr>
              <a:t> </a:t>
            </a:r>
            <a:r>
              <a:rPr sz="1400" spc="-5" dirty="0">
                <a:latin typeface="Arial MT"/>
                <a:cs typeface="Arial MT"/>
              </a:rPr>
              <a:t>the selected blade at </a:t>
            </a:r>
            <a:r>
              <a:rPr sz="1400" spc="-375" dirty="0">
                <a:latin typeface="Arial MT"/>
                <a:cs typeface="Arial MT"/>
              </a:rPr>
              <a:t> </a:t>
            </a:r>
            <a:r>
              <a:rPr sz="1400" dirty="0">
                <a:latin typeface="Arial MT"/>
                <a:cs typeface="Arial MT"/>
              </a:rPr>
              <a:t>a</a:t>
            </a:r>
            <a:r>
              <a:rPr sz="1400" spc="-15" dirty="0">
                <a:latin typeface="Arial MT"/>
                <a:cs typeface="Arial MT"/>
              </a:rPr>
              <a:t> </a:t>
            </a:r>
            <a:r>
              <a:rPr sz="1400" spc="-5" dirty="0">
                <a:latin typeface="Arial MT"/>
                <a:cs typeface="Arial MT"/>
              </a:rPr>
              <a:t>90-</a:t>
            </a:r>
            <a:r>
              <a:rPr sz="1400" spc="-20" dirty="0">
                <a:latin typeface="Arial MT"/>
                <a:cs typeface="Arial MT"/>
              </a:rPr>
              <a:t> </a:t>
            </a:r>
            <a:r>
              <a:rPr sz="1400" spc="-5" dirty="0">
                <a:latin typeface="Arial MT"/>
                <a:cs typeface="Arial MT"/>
              </a:rPr>
              <a:t>degree</a:t>
            </a:r>
            <a:r>
              <a:rPr sz="1400" spc="-10" dirty="0">
                <a:latin typeface="Arial MT"/>
                <a:cs typeface="Arial MT"/>
              </a:rPr>
              <a:t> </a:t>
            </a:r>
            <a:r>
              <a:rPr sz="1400" spc="-5" dirty="0">
                <a:latin typeface="Arial MT"/>
                <a:cs typeface="Arial MT"/>
              </a:rPr>
              <a:t>angle</a:t>
            </a:r>
            <a:endParaRPr sz="1400">
              <a:latin typeface="Arial MT"/>
              <a:cs typeface="Arial MT"/>
            </a:endParaRPr>
          </a:p>
        </p:txBody>
      </p:sp>
      <p:sp>
        <p:nvSpPr>
          <p:cNvPr id="29" name="object 29"/>
          <p:cNvSpPr/>
          <p:nvPr/>
        </p:nvSpPr>
        <p:spPr>
          <a:xfrm>
            <a:off x="2631528" y="3521887"/>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599"/>
                </a:lnTo>
                <a:lnTo>
                  <a:pt x="4644" y="274670"/>
                </a:lnTo>
                <a:lnTo>
                  <a:pt x="17964" y="317580"/>
                </a:lnTo>
                <a:lnTo>
                  <a:pt x="39041" y="356411"/>
                </a:lnTo>
                <a:lnTo>
                  <a:pt x="66955" y="390244"/>
                </a:lnTo>
                <a:lnTo>
                  <a:pt x="100788" y="418158"/>
                </a:lnTo>
                <a:lnTo>
                  <a:pt x="139619" y="439235"/>
                </a:lnTo>
                <a:lnTo>
                  <a:pt x="182529" y="452555"/>
                </a:lnTo>
                <a:lnTo>
                  <a:pt x="228600" y="457199"/>
                </a:lnTo>
                <a:lnTo>
                  <a:pt x="274674" y="452555"/>
                </a:lnTo>
                <a:lnTo>
                  <a:pt x="317586" y="439235"/>
                </a:lnTo>
                <a:lnTo>
                  <a:pt x="356417" y="418158"/>
                </a:lnTo>
                <a:lnTo>
                  <a:pt x="390248" y="390244"/>
                </a:lnTo>
                <a:lnTo>
                  <a:pt x="418161" y="356411"/>
                </a:lnTo>
                <a:lnTo>
                  <a:pt x="439237" y="317580"/>
                </a:lnTo>
                <a:lnTo>
                  <a:pt x="452556" y="274670"/>
                </a:lnTo>
                <a:lnTo>
                  <a:pt x="457200" y="228599"/>
                </a:lnTo>
                <a:lnTo>
                  <a:pt x="452556" y="182529"/>
                </a:lnTo>
                <a:lnTo>
                  <a:pt x="439237" y="139619"/>
                </a:lnTo>
                <a:lnTo>
                  <a:pt x="418161" y="100788"/>
                </a:lnTo>
                <a:lnTo>
                  <a:pt x="390248" y="66955"/>
                </a:lnTo>
                <a:lnTo>
                  <a:pt x="356417" y="39041"/>
                </a:lnTo>
                <a:lnTo>
                  <a:pt x="317586" y="17964"/>
                </a:lnTo>
                <a:lnTo>
                  <a:pt x="274674" y="4644"/>
                </a:lnTo>
                <a:lnTo>
                  <a:pt x="228600" y="0"/>
                </a:lnTo>
                <a:close/>
              </a:path>
            </a:pathLst>
          </a:custGeom>
          <a:solidFill>
            <a:srgbClr val="CD9147"/>
          </a:solidFill>
        </p:spPr>
        <p:txBody>
          <a:bodyPr wrap="square" lIns="0" tIns="0" rIns="0" bIns="0" rtlCol="0"/>
          <a:lstStyle/>
          <a:p>
            <a:endParaRPr/>
          </a:p>
        </p:txBody>
      </p:sp>
      <p:sp>
        <p:nvSpPr>
          <p:cNvPr id="30" name="object 30"/>
          <p:cNvSpPr txBox="1"/>
          <p:nvPr/>
        </p:nvSpPr>
        <p:spPr>
          <a:xfrm>
            <a:off x="2720428" y="3599179"/>
            <a:ext cx="1944370" cy="242316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13</a:t>
            </a:r>
            <a:endParaRPr sz="1800">
              <a:latin typeface="Arial"/>
              <a:cs typeface="Arial"/>
            </a:endParaRPr>
          </a:p>
          <a:p>
            <a:pPr marL="231140" marR="54610">
              <a:lnSpc>
                <a:spcPct val="86400"/>
              </a:lnSpc>
              <a:spcBef>
                <a:spcPts val="265"/>
              </a:spcBef>
              <a:buAutoNum type="alphaLcParenBoth" startAt="3"/>
              <a:tabLst>
                <a:tab pos="498475" algn="l"/>
              </a:tabLst>
            </a:pPr>
            <a:r>
              <a:rPr sz="1400" b="1" spc="-5" dirty="0">
                <a:latin typeface="Arial"/>
                <a:cs typeface="Arial"/>
              </a:rPr>
              <a:t>PLACE</a:t>
            </a:r>
            <a:r>
              <a:rPr sz="1400" b="1" spc="-45" dirty="0">
                <a:latin typeface="Arial"/>
                <a:cs typeface="Arial"/>
              </a:rPr>
              <a:t> </a:t>
            </a:r>
            <a:r>
              <a:rPr sz="1400" dirty="0">
                <a:latin typeface="Arial MT"/>
                <a:cs typeface="Arial MT"/>
              </a:rPr>
              <a:t>the</a:t>
            </a:r>
            <a:r>
              <a:rPr sz="1400" spc="-45" dirty="0">
                <a:latin typeface="Arial MT"/>
                <a:cs typeface="Arial MT"/>
              </a:rPr>
              <a:t> </a:t>
            </a:r>
            <a:r>
              <a:rPr sz="1400" spc="-5" dirty="0">
                <a:latin typeface="Arial MT"/>
                <a:cs typeface="Arial MT"/>
              </a:rPr>
              <a:t>blade </a:t>
            </a:r>
            <a:r>
              <a:rPr sz="1400" spc="-375" dirty="0">
                <a:latin typeface="Arial MT"/>
                <a:cs typeface="Arial MT"/>
              </a:rPr>
              <a:t> </a:t>
            </a:r>
            <a:r>
              <a:rPr sz="1400" spc="-5" dirty="0">
                <a:latin typeface="Arial MT"/>
                <a:cs typeface="Arial MT"/>
              </a:rPr>
              <a:t>into the right side of </a:t>
            </a:r>
            <a:r>
              <a:rPr sz="1400" dirty="0">
                <a:latin typeface="Arial MT"/>
                <a:cs typeface="Arial MT"/>
              </a:rPr>
              <a:t> </a:t>
            </a:r>
            <a:r>
              <a:rPr sz="1400" spc="-5" dirty="0">
                <a:latin typeface="Arial MT"/>
                <a:cs typeface="Arial MT"/>
              </a:rPr>
              <a:t>the</a:t>
            </a:r>
            <a:r>
              <a:rPr sz="1400" spc="-30" dirty="0">
                <a:latin typeface="Arial MT"/>
                <a:cs typeface="Arial MT"/>
              </a:rPr>
              <a:t> </a:t>
            </a:r>
            <a:r>
              <a:rPr sz="1400" spc="-5" dirty="0">
                <a:latin typeface="Arial MT"/>
                <a:cs typeface="Arial MT"/>
              </a:rPr>
              <a:t>casualty’s</a:t>
            </a:r>
            <a:r>
              <a:rPr sz="1400" spc="-25" dirty="0">
                <a:latin typeface="Arial MT"/>
                <a:cs typeface="Arial MT"/>
              </a:rPr>
              <a:t> </a:t>
            </a:r>
            <a:r>
              <a:rPr sz="1400" spc="-5" dirty="0">
                <a:latin typeface="Arial MT"/>
                <a:cs typeface="Arial MT"/>
              </a:rPr>
              <a:t>mouth</a:t>
            </a:r>
            <a:endParaRPr sz="1400">
              <a:latin typeface="Arial MT"/>
              <a:cs typeface="Arial MT"/>
            </a:endParaRPr>
          </a:p>
          <a:p>
            <a:pPr marL="231140" marR="5080">
              <a:lnSpc>
                <a:spcPct val="85900"/>
              </a:lnSpc>
              <a:spcBef>
                <a:spcPts val="550"/>
              </a:spcBef>
              <a:buAutoNum type="alphaLcParenBoth" startAt="3"/>
              <a:tabLst>
                <a:tab pos="508000" algn="l"/>
              </a:tabLst>
            </a:pPr>
            <a:r>
              <a:rPr sz="1400" b="1" spc="-5" dirty="0">
                <a:latin typeface="Arial"/>
                <a:cs typeface="Arial"/>
              </a:rPr>
              <a:t>MOVE </a:t>
            </a:r>
            <a:r>
              <a:rPr sz="1400" dirty="0">
                <a:latin typeface="Arial MT"/>
                <a:cs typeface="Arial MT"/>
              </a:rPr>
              <a:t>the </a:t>
            </a:r>
            <a:r>
              <a:rPr sz="1400" spc="5" dirty="0">
                <a:latin typeface="Arial MT"/>
                <a:cs typeface="Arial MT"/>
              </a:rPr>
              <a:t> </a:t>
            </a:r>
            <a:r>
              <a:rPr sz="1400" spc="-5" dirty="0">
                <a:latin typeface="Arial MT"/>
                <a:cs typeface="Arial MT"/>
              </a:rPr>
              <a:t>laryngoscope </a:t>
            </a:r>
            <a:r>
              <a:rPr sz="1400" dirty="0">
                <a:latin typeface="Arial MT"/>
                <a:cs typeface="Arial MT"/>
              </a:rPr>
              <a:t>to </a:t>
            </a:r>
            <a:r>
              <a:rPr sz="1400" spc="-5" dirty="0">
                <a:latin typeface="Arial MT"/>
                <a:cs typeface="Arial MT"/>
              </a:rPr>
              <a:t>the </a:t>
            </a:r>
            <a:r>
              <a:rPr sz="1400" dirty="0">
                <a:latin typeface="Arial MT"/>
                <a:cs typeface="Arial MT"/>
              </a:rPr>
              <a:t> </a:t>
            </a:r>
            <a:r>
              <a:rPr sz="1400" spc="-5" dirty="0">
                <a:latin typeface="Arial MT"/>
                <a:cs typeface="Arial MT"/>
              </a:rPr>
              <a:t>center of the mouth </a:t>
            </a:r>
            <a:r>
              <a:rPr sz="1400" dirty="0">
                <a:latin typeface="Arial MT"/>
                <a:cs typeface="Arial MT"/>
              </a:rPr>
              <a:t> </a:t>
            </a:r>
            <a:r>
              <a:rPr sz="1400" spc="-5" dirty="0">
                <a:latin typeface="Arial MT"/>
                <a:cs typeface="Arial MT"/>
              </a:rPr>
              <a:t>by sliding the </a:t>
            </a:r>
            <a:r>
              <a:rPr sz="1400" dirty="0">
                <a:latin typeface="Arial MT"/>
                <a:cs typeface="Arial MT"/>
              </a:rPr>
              <a:t> </a:t>
            </a:r>
            <a:r>
              <a:rPr sz="1400" spc="-5" dirty="0">
                <a:latin typeface="Arial MT"/>
                <a:cs typeface="Arial MT"/>
              </a:rPr>
              <a:t>laryngoscope </a:t>
            </a:r>
            <a:r>
              <a:rPr sz="1400" dirty="0">
                <a:latin typeface="Arial MT"/>
                <a:cs typeface="Arial MT"/>
              </a:rPr>
              <a:t>to </a:t>
            </a:r>
            <a:r>
              <a:rPr sz="1400" spc="-5" dirty="0">
                <a:latin typeface="Arial MT"/>
                <a:cs typeface="Arial MT"/>
              </a:rPr>
              <a:t>the </a:t>
            </a:r>
            <a:r>
              <a:rPr sz="1400" dirty="0">
                <a:latin typeface="Arial MT"/>
                <a:cs typeface="Arial MT"/>
              </a:rPr>
              <a:t> </a:t>
            </a:r>
            <a:r>
              <a:rPr sz="1400" spc="-5" dirty="0">
                <a:latin typeface="Arial MT"/>
                <a:cs typeface="Arial MT"/>
              </a:rPr>
              <a:t>left side of the mouth, </a:t>
            </a:r>
            <a:r>
              <a:rPr sz="1400" spc="-375" dirty="0">
                <a:latin typeface="Arial MT"/>
                <a:cs typeface="Arial MT"/>
              </a:rPr>
              <a:t> </a:t>
            </a:r>
            <a:r>
              <a:rPr sz="1400" spc="-5" dirty="0">
                <a:latin typeface="Arial MT"/>
                <a:cs typeface="Arial MT"/>
              </a:rPr>
              <a:t>moving</a:t>
            </a:r>
            <a:r>
              <a:rPr sz="1400" spc="10" dirty="0">
                <a:latin typeface="Arial MT"/>
                <a:cs typeface="Arial MT"/>
              </a:rPr>
              <a:t> </a:t>
            </a:r>
            <a:r>
              <a:rPr sz="1400" spc="-5" dirty="0">
                <a:latin typeface="Arial MT"/>
                <a:cs typeface="Arial MT"/>
              </a:rPr>
              <a:t>the</a:t>
            </a:r>
            <a:r>
              <a:rPr sz="1400" spc="10" dirty="0">
                <a:latin typeface="Arial MT"/>
                <a:cs typeface="Arial MT"/>
              </a:rPr>
              <a:t> </a:t>
            </a:r>
            <a:r>
              <a:rPr sz="1400" spc="-5" dirty="0">
                <a:latin typeface="Arial MT"/>
                <a:cs typeface="Arial MT"/>
              </a:rPr>
              <a:t>tongue </a:t>
            </a:r>
            <a:r>
              <a:rPr sz="1400" dirty="0">
                <a:latin typeface="Arial MT"/>
                <a:cs typeface="Arial MT"/>
              </a:rPr>
              <a:t> </a:t>
            </a:r>
            <a:r>
              <a:rPr sz="1400" spc="-5" dirty="0">
                <a:latin typeface="Arial MT"/>
                <a:cs typeface="Arial MT"/>
              </a:rPr>
              <a:t>out</a:t>
            </a:r>
            <a:r>
              <a:rPr sz="1400" spc="-10" dirty="0">
                <a:latin typeface="Arial MT"/>
                <a:cs typeface="Arial MT"/>
              </a:rPr>
              <a:t> </a:t>
            </a:r>
            <a:r>
              <a:rPr sz="1400" dirty="0">
                <a:latin typeface="Arial MT"/>
                <a:cs typeface="Arial MT"/>
              </a:rPr>
              <a:t>the</a:t>
            </a:r>
            <a:r>
              <a:rPr sz="1400" spc="-5" dirty="0">
                <a:latin typeface="Arial MT"/>
                <a:cs typeface="Arial MT"/>
              </a:rPr>
              <a:t> way</a:t>
            </a:r>
            <a:endParaRPr sz="1400">
              <a:latin typeface="Arial MT"/>
              <a:cs typeface="Arial MT"/>
            </a:endParaRPr>
          </a:p>
        </p:txBody>
      </p:sp>
      <p:sp>
        <p:nvSpPr>
          <p:cNvPr id="31" name="object 31"/>
          <p:cNvSpPr/>
          <p:nvPr/>
        </p:nvSpPr>
        <p:spPr>
          <a:xfrm>
            <a:off x="4831537" y="3521887"/>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599"/>
                </a:lnTo>
                <a:lnTo>
                  <a:pt x="4644" y="274670"/>
                </a:lnTo>
                <a:lnTo>
                  <a:pt x="17964" y="317580"/>
                </a:lnTo>
                <a:lnTo>
                  <a:pt x="39041" y="356411"/>
                </a:lnTo>
                <a:lnTo>
                  <a:pt x="66955" y="390244"/>
                </a:lnTo>
                <a:lnTo>
                  <a:pt x="100788" y="418158"/>
                </a:lnTo>
                <a:lnTo>
                  <a:pt x="139619" y="439235"/>
                </a:lnTo>
                <a:lnTo>
                  <a:pt x="182529" y="452555"/>
                </a:lnTo>
                <a:lnTo>
                  <a:pt x="228600" y="457199"/>
                </a:lnTo>
                <a:lnTo>
                  <a:pt x="274670" y="452555"/>
                </a:lnTo>
                <a:lnTo>
                  <a:pt x="317580" y="439235"/>
                </a:lnTo>
                <a:lnTo>
                  <a:pt x="356411" y="418158"/>
                </a:lnTo>
                <a:lnTo>
                  <a:pt x="390244" y="390244"/>
                </a:lnTo>
                <a:lnTo>
                  <a:pt x="418158" y="356411"/>
                </a:lnTo>
                <a:lnTo>
                  <a:pt x="439235" y="317580"/>
                </a:lnTo>
                <a:lnTo>
                  <a:pt x="452555" y="274670"/>
                </a:lnTo>
                <a:lnTo>
                  <a:pt x="457200" y="228599"/>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32" name="object 32"/>
          <p:cNvSpPr txBox="1"/>
          <p:nvPr/>
        </p:nvSpPr>
        <p:spPr>
          <a:xfrm>
            <a:off x="4920437" y="3599179"/>
            <a:ext cx="1887855" cy="261239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13</a:t>
            </a:r>
            <a:endParaRPr sz="1800">
              <a:latin typeface="Arial"/>
              <a:cs typeface="Arial"/>
            </a:endParaRPr>
          </a:p>
          <a:p>
            <a:pPr marL="165100" marR="5080">
              <a:lnSpc>
                <a:spcPct val="84600"/>
              </a:lnSpc>
              <a:spcBef>
                <a:spcPts val="295"/>
              </a:spcBef>
            </a:pPr>
            <a:r>
              <a:rPr sz="1400" b="1" spc="-5" dirty="0">
                <a:latin typeface="Arial"/>
                <a:cs typeface="Arial"/>
              </a:rPr>
              <a:t>(e) </a:t>
            </a:r>
            <a:r>
              <a:rPr sz="1400" b="1" dirty="0">
                <a:latin typeface="Arial"/>
                <a:cs typeface="Arial"/>
              </a:rPr>
              <a:t>INSERT </a:t>
            </a:r>
            <a:r>
              <a:rPr sz="1400" dirty="0">
                <a:latin typeface="Arial MT"/>
                <a:cs typeface="Arial MT"/>
              </a:rPr>
              <a:t>the </a:t>
            </a:r>
            <a:r>
              <a:rPr sz="1400" spc="5" dirty="0">
                <a:latin typeface="Arial MT"/>
                <a:cs typeface="Arial MT"/>
              </a:rPr>
              <a:t> </a:t>
            </a:r>
            <a:r>
              <a:rPr sz="1400" spc="-5" dirty="0">
                <a:latin typeface="Arial MT"/>
                <a:cs typeface="Arial MT"/>
              </a:rPr>
              <a:t>laryngoscope blade </a:t>
            </a:r>
            <a:r>
              <a:rPr sz="1400" dirty="0">
                <a:latin typeface="Arial MT"/>
                <a:cs typeface="Arial MT"/>
              </a:rPr>
              <a:t> </a:t>
            </a:r>
            <a:r>
              <a:rPr sz="1400" spc="-5" dirty="0">
                <a:latin typeface="Arial MT"/>
                <a:cs typeface="Arial MT"/>
              </a:rPr>
              <a:t>into the posterior </a:t>
            </a:r>
            <a:r>
              <a:rPr sz="1400" dirty="0">
                <a:latin typeface="Arial MT"/>
                <a:cs typeface="Arial MT"/>
              </a:rPr>
              <a:t> </a:t>
            </a:r>
            <a:r>
              <a:rPr sz="1400" spc="-5" dirty="0">
                <a:latin typeface="Arial MT"/>
                <a:cs typeface="Arial MT"/>
              </a:rPr>
              <a:t>pharynx and visualize </a:t>
            </a:r>
            <a:r>
              <a:rPr sz="1400" spc="-375" dirty="0">
                <a:latin typeface="Arial MT"/>
                <a:cs typeface="Arial MT"/>
              </a:rPr>
              <a:t> </a:t>
            </a:r>
            <a:r>
              <a:rPr sz="1400" spc="-5" dirty="0">
                <a:latin typeface="Arial MT"/>
                <a:cs typeface="Arial MT"/>
              </a:rPr>
              <a:t>the</a:t>
            </a:r>
            <a:r>
              <a:rPr sz="1400" spc="-10" dirty="0">
                <a:latin typeface="Arial MT"/>
                <a:cs typeface="Arial MT"/>
              </a:rPr>
              <a:t> </a:t>
            </a:r>
            <a:r>
              <a:rPr sz="1400" dirty="0">
                <a:latin typeface="Arial MT"/>
                <a:cs typeface="Arial MT"/>
              </a:rPr>
              <a:t>vocal</a:t>
            </a:r>
            <a:r>
              <a:rPr sz="1400" spc="-5" dirty="0">
                <a:latin typeface="Arial MT"/>
                <a:cs typeface="Arial MT"/>
              </a:rPr>
              <a:t> cords</a:t>
            </a:r>
            <a:endParaRPr sz="1400">
              <a:latin typeface="Arial MT"/>
              <a:cs typeface="Arial MT"/>
            </a:endParaRPr>
          </a:p>
          <a:p>
            <a:pPr marL="165100" marR="123189">
              <a:lnSpc>
                <a:spcPct val="86200"/>
              </a:lnSpc>
              <a:spcBef>
                <a:spcPts val="665"/>
              </a:spcBef>
            </a:pPr>
            <a:r>
              <a:rPr sz="1400" b="1" spc="-5" dirty="0">
                <a:latin typeface="Arial"/>
                <a:cs typeface="Arial"/>
              </a:rPr>
              <a:t>(i) </a:t>
            </a:r>
            <a:r>
              <a:rPr sz="1400" spc="-5" dirty="0">
                <a:latin typeface="Arial MT"/>
                <a:cs typeface="Arial MT"/>
              </a:rPr>
              <a:t>Using </a:t>
            </a:r>
            <a:r>
              <a:rPr sz="1400" dirty="0">
                <a:latin typeface="Arial MT"/>
                <a:cs typeface="Arial MT"/>
              </a:rPr>
              <a:t>a </a:t>
            </a:r>
            <a:r>
              <a:rPr sz="1400" spc="5" dirty="0">
                <a:latin typeface="Arial MT"/>
                <a:cs typeface="Arial MT"/>
              </a:rPr>
              <a:t> </a:t>
            </a:r>
            <a:r>
              <a:rPr sz="1400" b="1" spc="-5" dirty="0">
                <a:latin typeface="Arial"/>
                <a:cs typeface="Arial"/>
              </a:rPr>
              <a:t>Macintosh blade</a:t>
            </a:r>
            <a:r>
              <a:rPr sz="1400" spc="-5" dirty="0">
                <a:latin typeface="Arial MT"/>
                <a:cs typeface="Arial MT"/>
              </a:rPr>
              <a:t>, </a:t>
            </a:r>
            <a:r>
              <a:rPr sz="1400" dirty="0">
                <a:latin typeface="Arial MT"/>
                <a:cs typeface="Arial MT"/>
              </a:rPr>
              <a:t> </a:t>
            </a:r>
            <a:r>
              <a:rPr sz="1400" spc="-5" dirty="0">
                <a:latin typeface="Arial MT"/>
                <a:cs typeface="Arial MT"/>
              </a:rPr>
              <a:t>apply anterior </a:t>
            </a:r>
            <a:r>
              <a:rPr sz="1400" dirty="0">
                <a:latin typeface="Arial MT"/>
                <a:cs typeface="Arial MT"/>
              </a:rPr>
              <a:t> </a:t>
            </a:r>
            <a:r>
              <a:rPr sz="1400" spc="-5" dirty="0">
                <a:latin typeface="Arial MT"/>
                <a:cs typeface="Arial MT"/>
              </a:rPr>
              <a:t>pressure </a:t>
            </a:r>
            <a:r>
              <a:rPr sz="1400" dirty="0">
                <a:latin typeface="Arial MT"/>
                <a:cs typeface="Arial MT"/>
              </a:rPr>
              <a:t>to </a:t>
            </a:r>
            <a:r>
              <a:rPr sz="1400" spc="-5" dirty="0">
                <a:latin typeface="Arial MT"/>
                <a:cs typeface="Arial MT"/>
              </a:rPr>
              <a:t>the </a:t>
            </a:r>
            <a:r>
              <a:rPr sz="1400" dirty="0">
                <a:latin typeface="Arial MT"/>
                <a:cs typeface="Arial MT"/>
              </a:rPr>
              <a:t> </a:t>
            </a:r>
            <a:r>
              <a:rPr sz="1400" spc="-5" dirty="0">
                <a:latin typeface="Arial MT"/>
                <a:cs typeface="Arial MT"/>
              </a:rPr>
              <a:t>vallecula with the tip </a:t>
            </a:r>
            <a:r>
              <a:rPr sz="1400" spc="-375" dirty="0">
                <a:latin typeface="Arial MT"/>
                <a:cs typeface="Arial MT"/>
              </a:rPr>
              <a:t> </a:t>
            </a:r>
            <a:r>
              <a:rPr sz="1400" spc="-5" dirty="0">
                <a:latin typeface="Arial MT"/>
                <a:cs typeface="Arial MT"/>
              </a:rPr>
              <a:t>of the laryngoscope </a:t>
            </a:r>
            <a:r>
              <a:rPr sz="1400" spc="-375" dirty="0">
                <a:latin typeface="Arial MT"/>
                <a:cs typeface="Arial MT"/>
              </a:rPr>
              <a:t> </a:t>
            </a:r>
            <a:r>
              <a:rPr sz="1400" spc="-5" dirty="0">
                <a:latin typeface="Arial MT"/>
                <a:cs typeface="Arial MT"/>
              </a:rPr>
              <a:t>blade.</a:t>
            </a:r>
            <a:endParaRPr sz="1400">
              <a:latin typeface="Arial MT"/>
              <a:cs typeface="Arial MT"/>
            </a:endParaRPr>
          </a:p>
        </p:txBody>
      </p:sp>
      <p:sp>
        <p:nvSpPr>
          <p:cNvPr id="33" name="object 33"/>
          <p:cNvSpPr/>
          <p:nvPr/>
        </p:nvSpPr>
        <p:spPr>
          <a:xfrm>
            <a:off x="6903263" y="3521887"/>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599"/>
                </a:lnTo>
                <a:lnTo>
                  <a:pt x="4644" y="274670"/>
                </a:lnTo>
                <a:lnTo>
                  <a:pt x="17964" y="317580"/>
                </a:lnTo>
                <a:lnTo>
                  <a:pt x="39041" y="356411"/>
                </a:lnTo>
                <a:lnTo>
                  <a:pt x="66955" y="390244"/>
                </a:lnTo>
                <a:lnTo>
                  <a:pt x="100788" y="418158"/>
                </a:lnTo>
                <a:lnTo>
                  <a:pt x="139619" y="439235"/>
                </a:lnTo>
                <a:lnTo>
                  <a:pt x="182529" y="452555"/>
                </a:lnTo>
                <a:lnTo>
                  <a:pt x="228600" y="457199"/>
                </a:lnTo>
                <a:lnTo>
                  <a:pt x="274670" y="452555"/>
                </a:lnTo>
                <a:lnTo>
                  <a:pt x="317580" y="439235"/>
                </a:lnTo>
                <a:lnTo>
                  <a:pt x="356411" y="418158"/>
                </a:lnTo>
                <a:lnTo>
                  <a:pt x="390244" y="390244"/>
                </a:lnTo>
                <a:lnTo>
                  <a:pt x="418158" y="356411"/>
                </a:lnTo>
                <a:lnTo>
                  <a:pt x="439235" y="317580"/>
                </a:lnTo>
                <a:lnTo>
                  <a:pt x="452555" y="274670"/>
                </a:lnTo>
                <a:lnTo>
                  <a:pt x="457200" y="228599"/>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34" name="object 34"/>
          <p:cNvSpPr txBox="1"/>
          <p:nvPr/>
        </p:nvSpPr>
        <p:spPr>
          <a:xfrm>
            <a:off x="6992163" y="3599179"/>
            <a:ext cx="1861185" cy="1609725"/>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13</a:t>
            </a:r>
            <a:endParaRPr sz="1800" dirty="0">
              <a:latin typeface="Arial"/>
              <a:cs typeface="Arial"/>
            </a:endParaRPr>
          </a:p>
          <a:p>
            <a:pPr marL="226695" marR="5080">
              <a:lnSpc>
                <a:spcPct val="85200"/>
              </a:lnSpc>
              <a:spcBef>
                <a:spcPts val="285"/>
              </a:spcBef>
            </a:pPr>
            <a:r>
              <a:rPr sz="1400" b="1" spc="-5" dirty="0">
                <a:latin typeface="Arial"/>
                <a:cs typeface="Arial"/>
              </a:rPr>
              <a:t>(ii) </a:t>
            </a:r>
            <a:r>
              <a:rPr sz="1400" spc="-5" dirty="0">
                <a:latin typeface="Arial MT"/>
                <a:cs typeface="Arial MT"/>
              </a:rPr>
              <a:t>Using </a:t>
            </a:r>
            <a:r>
              <a:rPr sz="1400" dirty="0">
                <a:latin typeface="Arial MT"/>
                <a:cs typeface="Arial MT"/>
              </a:rPr>
              <a:t>a </a:t>
            </a:r>
            <a:r>
              <a:rPr sz="1400" b="1" spc="-5" dirty="0">
                <a:latin typeface="Arial"/>
                <a:cs typeface="Arial"/>
              </a:rPr>
              <a:t>Miller </a:t>
            </a:r>
            <a:r>
              <a:rPr sz="1400" b="1" dirty="0">
                <a:latin typeface="Arial"/>
                <a:cs typeface="Arial"/>
              </a:rPr>
              <a:t> </a:t>
            </a:r>
            <a:r>
              <a:rPr sz="1400" b="1" spc="-5" dirty="0">
                <a:latin typeface="Arial"/>
                <a:cs typeface="Arial"/>
              </a:rPr>
              <a:t>blade</a:t>
            </a:r>
            <a:r>
              <a:rPr sz="1400" spc="-5" dirty="0">
                <a:latin typeface="Arial MT"/>
                <a:cs typeface="Arial MT"/>
              </a:rPr>
              <a:t>, hook the </a:t>
            </a:r>
            <a:r>
              <a:rPr sz="1400" dirty="0">
                <a:latin typeface="Arial MT"/>
                <a:cs typeface="Arial MT"/>
              </a:rPr>
              <a:t> </a:t>
            </a:r>
            <a:r>
              <a:rPr sz="1400" spc="-5" dirty="0">
                <a:latin typeface="Arial MT"/>
                <a:cs typeface="Arial MT"/>
              </a:rPr>
              <a:t>blade </a:t>
            </a:r>
            <a:r>
              <a:rPr sz="1400" dirty="0">
                <a:latin typeface="Arial MT"/>
                <a:cs typeface="Arial MT"/>
              </a:rPr>
              <a:t>tip </a:t>
            </a:r>
            <a:r>
              <a:rPr sz="1400" spc="-5" dirty="0">
                <a:latin typeface="Arial MT"/>
                <a:cs typeface="Arial MT"/>
              </a:rPr>
              <a:t>under </a:t>
            </a:r>
            <a:r>
              <a:rPr sz="1400" dirty="0">
                <a:latin typeface="Arial MT"/>
                <a:cs typeface="Arial MT"/>
              </a:rPr>
              <a:t>the </a:t>
            </a:r>
            <a:r>
              <a:rPr sz="1400" spc="5" dirty="0">
                <a:latin typeface="Arial MT"/>
                <a:cs typeface="Arial MT"/>
              </a:rPr>
              <a:t> </a:t>
            </a:r>
            <a:r>
              <a:rPr sz="1400" spc="-5" dirty="0">
                <a:latin typeface="Arial MT"/>
                <a:cs typeface="Arial MT"/>
              </a:rPr>
              <a:t>epiglottis and pull up </a:t>
            </a:r>
            <a:r>
              <a:rPr sz="1400" spc="-375" dirty="0">
                <a:latin typeface="Arial MT"/>
                <a:cs typeface="Arial MT"/>
              </a:rPr>
              <a:t> </a:t>
            </a:r>
            <a:r>
              <a:rPr sz="1400" dirty="0">
                <a:latin typeface="Arial MT"/>
                <a:cs typeface="Arial MT"/>
              </a:rPr>
              <a:t>to </a:t>
            </a:r>
            <a:r>
              <a:rPr sz="1400" spc="-5" dirty="0">
                <a:latin typeface="Arial MT"/>
                <a:cs typeface="Arial MT"/>
              </a:rPr>
              <a:t>fold back the </a:t>
            </a:r>
            <a:r>
              <a:rPr sz="1400" dirty="0">
                <a:latin typeface="Arial MT"/>
                <a:cs typeface="Arial MT"/>
              </a:rPr>
              <a:t> </a:t>
            </a:r>
            <a:r>
              <a:rPr sz="1400" spc="-5" dirty="0">
                <a:latin typeface="Arial MT"/>
                <a:cs typeface="Arial MT"/>
              </a:rPr>
              <a:t>epiglottis </a:t>
            </a:r>
            <a:r>
              <a:rPr sz="1400" dirty="0">
                <a:latin typeface="Arial MT"/>
                <a:cs typeface="Arial MT"/>
              </a:rPr>
              <a:t>to </a:t>
            </a:r>
            <a:r>
              <a:rPr sz="1400" spc="-5" dirty="0">
                <a:latin typeface="Arial MT"/>
                <a:cs typeface="Arial MT"/>
              </a:rPr>
              <a:t>expose </a:t>
            </a:r>
            <a:r>
              <a:rPr sz="1400" dirty="0">
                <a:latin typeface="Arial MT"/>
                <a:cs typeface="Arial MT"/>
              </a:rPr>
              <a:t> </a:t>
            </a:r>
            <a:r>
              <a:rPr sz="1400" spc="-5" dirty="0">
                <a:latin typeface="Arial MT"/>
                <a:cs typeface="Arial MT"/>
              </a:rPr>
              <a:t>the</a:t>
            </a:r>
            <a:r>
              <a:rPr sz="1400" spc="-10" dirty="0">
                <a:latin typeface="Arial MT"/>
                <a:cs typeface="Arial MT"/>
              </a:rPr>
              <a:t> </a:t>
            </a:r>
            <a:r>
              <a:rPr sz="1400" dirty="0">
                <a:latin typeface="Arial MT"/>
                <a:cs typeface="Arial MT"/>
              </a:rPr>
              <a:t>vocal</a:t>
            </a:r>
            <a:r>
              <a:rPr sz="1400" spc="-5" dirty="0">
                <a:latin typeface="Arial MT"/>
                <a:cs typeface="Arial MT"/>
              </a:rPr>
              <a:t> cords</a:t>
            </a:r>
            <a:endParaRPr sz="1400" dirty="0">
              <a:latin typeface="Arial MT"/>
              <a:cs typeface="Arial MT"/>
            </a:endParaRPr>
          </a:p>
        </p:txBody>
      </p:sp>
      <p:sp>
        <p:nvSpPr>
          <p:cNvPr id="35" name="object 35"/>
          <p:cNvSpPr/>
          <p:nvPr/>
        </p:nvSpPr>
        <p:spPr>
          <a:xfrm>
            <a:off x="9103258" y="3521887"/>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599"/>
                </a:lnTo>
                <a:lnTo>
                  <a:pt x="4644" y="274670"/>
                </a:lnTo>
                <a:lnTo>
                  <a:pt x="17964" y="317580"/>
                </a:lnTo>
                <a:lnTo>
                  <a:pt x="39041" y="356411"/>
                </a:lnTo>
                <a:lnTo>
                  <a:pt x="66955" y="390244"/>
                </a:lnTo>
                <a:lnTo>
                  <a:pt x="100788" y="418158"/>
                </a:lnTo>
                <a:lnTo>
                  <a:pt x="139619" y="439235"/>
                </a:lnTo>
                <a:lnTo>
                  <a:pt x="182529" y="452555"/>
                </a:lnTo>
                <a:lnTo>
                  <a:pt x="228600" y="457199"/>
                </a:lnTo>
                <a:lnTo>
                  <a:pt x="274674" y="452555"/>
                </a:lnTo>
                <a:lnTo>
                  <a:pt x="317586" y="439235"/>
                </a:lnTo>
                <a:lnTo>
                  <a:pt x="356417" y="418158"/>
                </a:lnTo>
                <a:lnTo>
                  <a:pt x="390248" y="390244"/>
                </a:lnTo>
                <a:lnTo>
                  <a:pt x="418161" y="356411"/>
                </a:lnTo>
                <a:lnTo>
                  <a:pt x="439237" y="317580"/>
                </a:lnTo>
                <a:lnTo>
                  <a:pt x="452556" y="274670"/>
                </a:lnTo>
                <a:lnTo>
                  <a:pt x="457200" y="228599"/>
                </a:lnTo>
                <a:lnTo>
                  <a:pt x="452556" y="182529"/>
                </a:lnTo>
                <a:lnTo>
                  <a:pt x="439237" y="139619"/>
                </a:lnTo>
                <a:lnTo>
                  <a:pt x="418161" y="100788"/>
                </a:lnTo>
                <a:lnTo>
                  <a:pt x="390248" y="66955"/>
                </a:lnTo>
                <a:lnTo>
                  <a:pt x="356417" y="39041"/>
                </a:lnTo>
                <a:lnTo>
                  <a:pt x="317586" y="17964"/>
                </a:lnTo>
                <a:lnTo>
                  <a:pt x="274674" y="4644"/>
                </a:lnTo>
                <a:lnTo>
                  <a:pt x="228600" y="0"/>
                </a:lnTo>
                <a:close/>
              </a:path>
            </a:pathLst>
          </a:custGeom>
          <a:solidFill>
            <a:srgbClr val="CD9147"/>
          </a:solidFill>
        </p:spPr>
        <p:txBody>
          <a:bodyPr wrap="square" lIns="0" tIns="0" rIns="0" bIns="0" rtlCol="0"/>
          <a:lstStyle/>
          <a:p>
            <a:endParaRPr/>
          </a:p>
        </p:txBody>
      </p:sp>
      <p:sp>
        <p:nvSpPr>
          <p:cNvPr id="36" name="object 36"/>
          <p:cNvSpPr txBox="1"/>
          <p:nvPr/>
        </p:nvSpPr>
        <p:spPr>
          <a:xfrm>
            <a:off x="9192158" y="3599179"/>
            <a:ext cx="1896110" cy="22682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13</a:t>
            </a:r>
            <a:endParaRPr sz="1800">
              <a:latin typeface="Arial"/>
              <a:cs typeface="Arial"/>
            </a:endParaRPr>
          </a:p>
          <a:p>
            <a:pPr marL="160020" marR="27305">
              <a:lnSpc>
                <a:spcPct val="86400"/>
              </a:lnSpc>
              <a:spcBef>
                <a:spcPts val="265"/>
              </a:spcBef>
              <a:buFont typeface="Arial"/>
              <a:buAutoNum type="alphaLcParenBoth" startAt="6"/>
              <a:tabLst>
                <a:tab pos="387985" algn="l"/>
              </a:tabLst>
            </a:pPr>
            <a:r>
              <a:rPr sz="1400" spc="-5" dirty="0">
                <a:latin typeface="Arial MT"/>
                <a:cs typeface="Arial MT"/>
              </a:rPr>
              <a:t>Advance</a:t>
            </a:r>
            <a:r>
              <a:rPr sz="1400" spc="-30" dirty="0">
                <a:latin typeface="Arial MT"/>
                <a:cs typeface="Arial MT"/>
              </a:rPr>
              <a:t> </a:t>
            </a:r>
            <a:r>
              <a:rPr sz="1400" spc="-5" dirty="0">
                <a:latin typeface="Arial MT"/>
                <a:cs typeface="Arial MT"/>
              </a:rPr>
              <a:t>the</a:t>
            </a:r>
            <a:r>
              <a:rPr sz="1400" spc="-30" dirty="0">
                <a:latin typeface="Arial MT"/>
                <a:cs typeface="Arial MT"/>
              </a:rPr>
              <a:t> </a:t>
            </a:r>
            <a:r>
              <a:rPr sz="1400" spc="-5" dirty="0">
                <a:latin typeface="Arial MT"/>
                <a:cs typeface="Arial MT"/>
              </a:rPr>
              <a:t>blade </a:t>
            </a:r>
            <a:r>
              <a:rPr sz="1400" spc="-375" dirty="0">
                <a:latin typeface="Arial MT"/>
                <a:cs typeface="Arial MT"/>
              </a:rPr>
              <a:t> </a:t>
            </a:r>
            <a:r>
              <a:rPr sz="1400" dirty="0">
                <a:latin typeface="Arial MT"/>
                <a:cs typeface="Arial MT"/>
              </a:rPr>
              <a:t>a </a:t>
            </a:r>
            <a:r>
              <a:rPr sz="1400" spc="-5" dirty="0">
                <a:latin typeface="Arial MT"/>
                <a:cs typeface="Arial MT"/>
              </a:rPr>
              <a:t>short distance </a:t>
            </a:r>
            <a:r>
              <a:rPr sz="1400" dirty="0">
                <a:latin typeface="Arial MT"/>
                <a:cs typeface="Arial MT"/>
              </a:rPr>
              <a:t>to </a:t>
            </a:r>
            <a:r>
              <a:rPr sz="1400" spc="5" dirty="0">
                <a:latin typeface="Arial MT"/>
                <a:cs typeface="Arial MT"/>
              </a:rPr>
              <a:t> </a:t>
            </a:r>
            <a:r>
              <a:rPr sz="1400" spc="-5" dirty="0">
                <a:latin typeface="Arial MT"/>
                <a:cs typeface="Arial MT"/>
              </a:rPr>
              <a:t>observe</a:t>
            </a:r>
            <a:r>
              <a:rPr sz="1400" spc="-25" dirty="0">
                <a:latin typeface="Arial MT"/>
                <a:cs typeface="Arial MT"/>
              </a:rPr>
              <a:t> </a:t>
            </a:r>
            <a:r>
              <a:rPr sz="1400" spc="-5" dirty="0">
                <a:latin typeface="Arial MT"/>
                <a:cs typeface="Arial MT"/>
              </a:rPr>
              <a:t>the</a:t>
            </a:r>
            <a:r>
              <a:rPr sz="1400" spc="-20" dirty="0">
                <a:latin typeface="Arial MT"/>
                <a:cs typeface="Arial MT"/>
              </a:rPr>
              <a:t> </a:t>
            </a:r>
            <a:r>
              <a:rPr sz="1400" spc="-5" dirty="0">
                <a:latin typeface="Arial MT"/>
                <a:cs typeface="Arial MT"/>
              </a:rPr>
              <a:t>epiglottis</a:t>
            </a:r>
            <a:endParaRPr sz="1400">
              <a:latin typeface="Arial MT"/>
              <a:cs typeface="Arial MT"/>
            </a:endParaRPr>
          </a:p>
          <a:p>
            <a:pPr marL="160020" marR="333375">
              <a:lnSpc>
                <a:spcPct val="85200"/>
              </a:lnSpc>
              <a:spcBef>
                <a:spcPts val="565"/>
              </a:spcBef>
              <a:buFont typeface="Arial"/>
              <a:buAutoNum type="alphaLcParenBoth" startAt="6"/>
              <a:tabLst>
                <a:tab pos="436880" algn="l"/>
              </a:tabLst>
            </a:pPr>
            <a:r>
              <a:rPr sz="1400" spc="-5" dirty="0">
                <a:latin typeface="Arial MT"/>
                <a:cs typeface="Arial MT"/>
              </a:rPr>
              <a:t>Retract the </a:t>
            </a:r>
            <a:r>
              <a:rPr sz="1400" dirty="0">
                <a:latin typeface="Arial MT"/>
                <a:cs typeface="Arial MT"/>
              </a:rPr>
              <a:t> </a:t>
            </a:r>
            <a:r>
              <a:rPr sz="1400" spc="-5" dirty="0">
                <a:latin typeface="Arial MT"/>
                <a:cs typeface="Arial MT"/>
              </a:rPr>
              <a:t>epiglottis and </a:t>
            </a:r>
            <a:r>
              <a:rPr sz="1400" dirty="0">
                <a:latin typeface="Arial MT"/>
                <a:cs typeface="Arial MT"/>
              </a:rPr>
              <a:t> </a:t>
            </a:r>
            <a:r>
              <a:rPr sz="1400" spc="-5" dirty="0">
                <a:latin typeface="Arial MT"/>
                <a:cs typeface="Arial MT"/>
              </a:rPr>
              <a:t>observe</a:t>
            </a:r>
            <a:r>
              <a:rPr sz="1400" spc="-35" dirty="0">
                <a:latin typeface="Arial MT"/>
                <a:cs typeface="Arial MT"/>
              </a:rPr>
              <a:t> </a:t>
            </a:r>
            <a:r>
              <a:rPr sz="1400" spc="-5" dirty="0">
                <a:latin typeface="Arial MT"/>
                <a:cs typeface="Arial MT"/>
              </a:rPr>
              <a:t>the</a:t>
            </a:r>
            <a:r>
              <a:rPr sz="1400" spc="-35" dirty="0">
                <a:latin typeface="Arial MT"/>
                <a:cs typeface="Arial MT"/>
              </a:rPr>
              <a:t> </a:t>
            </a:r>
            <a:r>
              <a:rPr sz="1400" dirty="0">
                <a:latin typeface="Arial MT"/>
                <a:cs typeface="Arial MT"/>
              </a:rPr>
              <a:t>vocal </a:t>
            </a:r>
            <a:r>
              <a:rPr sz="1400" spc="-375" dirty="0">
                <a:latin typeface="Arial MT"/>
                <a:cs typeface="Arial MT"/>
              </a:rPr>
              <a:t> </a:t>
            </a:r>
            <a:r>
              <a:rPr sz="1400" spc="-5" dirty="0">
                <a:latin typeface="Arial MT"/>
                <a:cs typeface="Arial MT"/>
              </a:rPr>
              <a:t>cords</a:t>
            </a:r>
            <a:endParaRPr sz="1400">
              <a:latin typeface="Arial MT"/>
              <a:cs typeface="Arial MT"/>
            </a:endParaRPr>
          </a:p>
          <a:p>
            <a:pPr marL="160020">
              <a:lnSpc>
                <a:spcPts val="1490"/>
              </a:lnSpc>
              <a:spcBef>
                <a:spcPts val="315"/>
              </a:spcBef>
            </a:pPr>
            <a:r>
              <a:rPr sz="1300" b="1" spc="-5" dirty="0">
                <a:solidFill>
                  <a:srgbClr val="C00000"/>
                </a:solidFill>
                <a:latin typeface="Arial"/>
                <a:cs typeface="Arial"/>
              </a:rPr>
              <a:t>CAUTION:</a:t>
            </a:r>
            <a:r>
              <a:rPr sz="1300" b="1" spc="-25" dirty="0">
                <a:solidFill>
                  <a:srgbClr val="C00000"/>
                </a:solidFill>
                <a:latin typeface="Arial"/>
                <a:cs typeface="Arial"/>
              </a:rPr>
              <a:t> </a:t>
            </a:r>
            <a:r>
              <a:rPr sz="1300" dirty="0">
                <a:latin typeface="Arial MT"/>
                <a:cs typeface="Arial MT"/>
              </a:rPr>
              <a:t>DO</a:t>
            </a:r>
            <a:r>
              <a:rPr sz="1300" spc="-25" dirty="0">
                <a:latin typeface="Arial MT"/>
                <a:cs typeface="Arial MT"/>
              </a:rPr>
              <a:t> </a:t>
            </a:r>
            <a:r>
              <a:rPr sz="1300" spc="-5" dirty="0">
                <a:latin typeface="Arial MT"/>
                <a:cs typeface="Arial MT"/>
              </a:rPr>
              <a:t>NOT</a:t>
            </a:r>
            <a:endParaRPr sz="1300">
              <a:latin typeface="Arial MT"/>
              <a:cs typeface="Arial MT"/>
            </a:endParaRPr>
          </a:p>
          <a:p>
            <a:pPr marL="160020" marR="5080">
              <a:lnSpc>
                <a:spcPts val="1300"/>
              </a:lnSpc>
              <a:spcBef>
                <a:spcPts val="185"/>
              </a:spcBef>
            </a:pPr>
            <a:r>
              <a:rPr sz="1300" dirty="0">
                <a:latin typeface="Arial MT"/>
                <a:cs typeface="Arial MT"/>
              </a:rPr>
              <a:t>use</a:t>
            </a:r>
            <a:r>
              <a:rPr sz="1300" spc="-20" dirty="0">
                <a:latin typeface="Arial MT"/>
                <a:cs typeface="Arial MT"/>
              </a:rPr>
              <a:t> </a:t>
            </a:r>
            <a:r>
              <a:rPr sz="1300" spc="-5" dirty="0">
                <a:latin typeface="Arial MT"/>
                <a:cs typeface="Arial MT"/>
              </a:rPr>
              <a:t>the</a:t>
            </a:r>
            <a:r>
              <a:rPr sz="1300" spc="-25" dirty="0">
                <a:latin typeface="Arial MT"/>
                <a:cs typeface="Arial MT"/>
              </a:rPr>
              <a:t> </a:t>
            </a:r>
            <a:r>
              <a:rPr sz="1300" spc="-5" dirty="0">
                <a:latin typeface="Arial MT"/>
                <a:cs typeface="Arial MT"/>
              </a:rPr>
              <a:t>casualty’s</a:t>
            </a:r>
            <a:r>
              <a:rPr sz="1300" spc="-20" dirty="0">
                <a:latin typeface="Arial MT"/>
                <a:cs typeface="Arial MT"/>
              </a:rPr>
              <a:t> </a:t>
            </a:r>
            <a:r>
              <a:rPr sz="1300" spc="-5" dirty="0">
                <a:latin typeface="Arial MT"/>
                <a:cs typeface="Arial MT"/>
              </a:rPr>
              <a:t>teeth </a:t>
            </a:r>
            <a:r>
              <a:rPr sz="1300" spc="-345" dirty="0">
                <a:latin typeface="Arial MT"/>
                <a:cs typeface="Arial MT"/>
              </a:rPr>
              <a:t> </a:t>
            </a:r>
            <a:r>
              <a:rPr sz="1300" dirty="0">
                <a:latin typeface="Arial MT"/>
                <a:cs typeface="Arial MT"/>
              </a:rPr>
              <a:t>as</a:t>
            </a:r>
            <a:r>
              <a:rPr sz="1300" spc="-10" dirty="0">
                <a:latin typeface="Arial MT"/>
                <a:cs typeface="Arial MT"/>
              </a:rPr>
              <a:t> </a:t>
            </a:r>
            <a:r>
              <a:rPr sz="1300" dirty="0">
                <a:latin typeface="Arial MT"/>
                <a:cs typeface="Arial MT"/>
              </a:rPr>
              <a:t>a</a:t>
            </a:r>
            <a:r>
              <a:rPr sz="1300" spc="-10" dirty="0">
                <a:latin typeface="Arial MT"/>
                <a:cs typeface="Arial MT"/>
              </a:rPr>
              <a:t> </a:t>
            </a:r>
            <a:r>
              <a:rPr sz="1300" spc="-5" dirty="0">
                <a:latin typeface="Arial MT"/>
                <a:cs typeface="Arial MT"/>
              </a:rPr>
              <a:t>fulcrum</a:t>
            </a:r>
            <a:endParaRPr sz="1300">
              <a:latin typeface="Arial MT"/>
              <a:cs typeface="Arial MT"/>
            </a:endParaRPr>
          </a:p>
        </p:txBody>
      </p:sp>
      <p:grpSp>
        <p:nvGrpSpPr>
          <p:cNvPr id="37" name="object 37"/>
          <p:cNvGrpSpPr/>
          <p:nvPr/>
        </p:nvGrpSpPr>
        <p:grpSpPr>
          <a:xfrm>
            <a:off x="4395508" y="6350367"/>
            <a:ext cx="3401060" cy="381000"/>
            <a:chOff x="4395508" y="6350367"/>
            <a:chExt cx="3401060" cy="381000"/>
          </a:xfrm>
        </p:grpSpPr>
        <p:pic>
          <p:nvPicPr>
            <p:cNvPr id="38" name="object 38"/>
            <p:cNvPicPr/>
            <p:nvPr/>
          </p:nvPicPr>
          <p:blipFill>
            <a:blip r:embed="rId8" cstate="print"/>
            <a:stretch>
              <a:fillRect/>
            </a:stretch>
          </p:blipFill>
          <p:spPr>
            <a:xfrm>
              <a:off x="4403445" y="6358304"/>
              <a:ext cx="3385108" cy="365124"/>
            </a:xfrm>
            <a:prstGeom prst="rect">
              <a:avLst/>
            </a:prstGeom>
          </p:spPr>
        </p:pic>
        <p:sp>
          <p:nvSpPr>
            <p:cNvPr id="39" name="object 39"/>
            <p:cNvSpPr/>
            <p:nvPr/>
          </p:nvSpPr>
          <p:spPr>
            <a:xfrm>
              <a:off x="4403445" y="6358304"/>
              <a:ext cx="3385185" cy="365125"/>
            </a:xfrm>
            <a:custGeom>
              <a:avLst/>
              <a:gdLst/>
              <a:ahLst/>
              <a:cxnLst/>
              <a:rect l="l" t="t" r="r" b="b"/>
              <a:pathLst>
                <a:path w="3385184" h="365125">
                  <a:moveTo>
                    <a:pt x="0" y="60854"/>
                  </a:moveTo>
                  <a:lnTo>
                    <a:pt x="4782" y="37166"/>
                  </a:lnTo>
                  <a:lnTo>
                    <a:pt x="17823" y="17823"/>
                  </a:lnTo>
                  <a:lnTo>
                    <a:pt x="37166" y="4782"/>
                  </a:lnTo>
                  <a:lnTo>
                    <a:pt x="60853" y="0"/>
                  </a:lnTo>
                  <a:lnTo>
                    <a:pt x="3324261" y="0"/>
                  </a:lnTo>
                  <a:lnTo>
                    <a:pt x="3347950" y="4782"/>
                  </a:lnTo>
                  <a:lnTo>
                    <a:pt x="3367295" y="17823"/>
                  </a:lnTo>
                  <a:lnTo>
                    <a:pt x="3380338" y="37166"/>
                  </a:lnTo>
                  <a:lnTo>
                    <a:pt x="3385121" y="60854"/>
                  </a:lnTo>
                  <a:lnTo>
                    <a:pt x="3385121" y="304271"/>
                  </a:lnTo>
                  <a:lnTo>
                    <a:pt x="3380338" y="327958"/>
                  </a:lnTo>
                  <a:lnTo>
                    <a:pt x="3367295" y="347301"/>
                  </a:lnTo>
                  <a:lnTo>
                    <a:pt x="3347950" y="360343"/>
                  </a:lnTo>
                  <a:lnTo>
                    <a:pt x="3324261" y="365125"/>
                  </a:lnTo>
                  <a:lnTo>
                    <a:pt x="60853" y="365125"/>
                  </a:lnTo>
                  <a:lnTo>
                    <a:pt x="37166" y="360343"/>
                  </a:lnTo>
                  <a:lnTo>
                    <a:pt x="17823" y="347301"/>
                  </a:lnTo>
                  <a:lnTo>
                    <a:pt x="4782" y="327958"/>
                  </a:lnTo>
                  <a:lnTo>
                    <a:pt x="0" y="304271"/>
                  </a:lnTo>
                  <a:lnTo>
                    <a:pt x="0" y="60854"/>
                  </a:lnTo>
                  <a:close/>
                </a:path>
              </a:pathLst>
            </a:custGeom>
            <a:ln w="15875">
              <a:solidFill>
                <a:srgbClr val="BC8642"/>
              </a:solidFill>
            </a:ln>
          </p:spPr>
          <p:txBody>
            <a:bodyPr wrap="square" lIns="0" tIns="0" rIns="0" bIns="0" rtlCol="0"/>
            <a:lstStyle/>
            <a:p>
              <a:endParaRPr/>
            </a:p>
          </p:txBody>
        </p:sp>
      </p:grpSp>
      <p:sp>
        <p:nvSpPr>
          <p:cNvPr id="40" name="object 4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pic>
        <p:nvPicPr>
          <p:cNvPr id="45" name="Picture 44">
            <a:extLst>
              <a:ext uri="{FF2B5EF4-FFF2-40B4-BE49-F238E27FC236}">
                <a16:creationId xmlns:a16="http://schemas.microsoft.com/office/drawing/2014/main" id="{E5CB364D-F88B-06FD-7A15-66842C2C1BE2}"/>
              </a:ext>
            </a:extLst>
          </p:cNvPr>
          <p:cNvPicPr>
            <a:picLocks noChangeAspect="1"/>
          </p:cNvPicPr>
          <p:nvPr/>
        </p:nvPicPr>
        <p:blipFill rotWithShape="1">
          <a:blip r:embed="rId9"/>
          <a:srcRect l="6051" t="4653" r="8578"/>
          <a:stretch/>
        </p:blipFill>
        <p:spPr>
          <a:xfrm>
            <a:off x="388562" y="1864337"/>
            <a:ext cx="11414876" cy="4993664"/>
          </a:xfrm>
          <a:prstGeom prst="rect">
            <a:avLst/>
          </a:prstGeom>
        </p:spPr>
      </p:pic>
      <p:sp>
        <p:nvSpPr>
          <p:cNvPr id="41" name="object 41"/>
          <p:cNvSpPr txBox="1">
            <a:spLocks noGrp="1"/>
          </p:cNvSpPr>
          <p:nvPr>
            <p:ph type="sldNum" sz="quarter" idx="7"/>
          </p:nvPr>
        </p:nvSpPr>
        <p:spPr>
          <a:xfrm>
            <a:off x="11593000" y="6511974"/>
            <a:ext cx="359409" cy="211454"/>
          </a:xfrm>
          <a:prstGeom prst="rect">
            <a:avLst/>
          </a:prstGeom>
          <a:solidFill>
            <a:schemeClr val="bg1"/>
          </a:solidFill>
        </p:spPr>
        <p:txBody>
          <a:bodyPr vert="horz" wrap="square" lIns="0" tIns="0" rIns="0" bIns="0" rtlCol="0">
            <a:spAutoFit/>
          </a:bodyPr>
          <a:lstStyle/>
          <a:p>
            <a:pPr marL="152400">
              <a:lnSpc>
                <a:spcPts val="1425"/>
              </a:lnSpc>
            </a:pPr>
            <a:fld id="{81D60167-4931-47E6-BA6A-407CBD079E47}" type="slidenum">
              <a:rPr dirty="0"/>
              <a:t>36</a:t>
            </a:fld>
            <a:endParaRPr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55244" rIns="0" bIns="0" rtlCol="0">
            <a:spAutoFit/>
          </a:bodyPr>
          <a:lstStyle/>
          <a:p>
            <a:pPr marL="1905" algn="ctr">
              <a:lnSpc>
                <a:spcPct val="100000"/>
              </a:lnSpc>
              <a:spcBef>
                <a:spcPts val="434"/>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15"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a:p>
            <a:pPr marL="13970" marR="5080" algn="ctr">
              <a:lnSpc>
                <a:spcPts val="4300"/>
              </a:lnSpc>
              <a:spcBef>
                <a:spcPts val="725"/>
              </a:spcBef>
            </a:pPr>
            <a:r>
              <a:rPr spc="-5" dirty="0"/>
              <a:t>ENDOTRACHEAL</a:t>
            </a:r>
            <a:r>
              <a:rPr spc="-95" dirty="0"/>
              <a:t> </a:t>
            </a:r>
            <a:r>
              <a:rPr spc="-5" dirty="0"/>
              <a:t>TUBE</a:t>
            </a:r>
            <a:r>
              <a:rPr spc="-25" dirty="0"/>
              <a:t> </a:t>
            </a:r>
            <a:r>
              <a:rPr spc="-30" dirty="0"/>
              <a:t>INTUBATION </a:t>
            </a:r>
            <a:r>
              <a:rPr spc="-985" dirty="0"/>
              <a:t> </a:t>
            </a:r>
            <a:r>
              <a:rPr dirty="0">
                <a:solidFill>
                  <a:srgbClr val="BC8642"/>
                </a:solidFill>
              </a:rPr>
              <a:t>TECHNIQUES</a:t>
            </a:r>
          </a:p>
        </p:txBody>
      </p:sp>
      <p:pic>
        <p:nvPicPr>
          <p:cNvPr id="3" name="object 3"/>
          <p:cNvPicPr/>
          <p:nvPr/>
        </p:nvPicPr>
        <p:blipFill>
          <a:blip r:embed="rId2" cstate="print"/>
          <a:stretch>
            <a:fillRect/>
          </a:stretch>
        </p:blipFill>
        <p:spPr>
          <a:xfrm>
            <a:off x="309069" y="255193"/>
            <a:ext cx="1173007" cy="656424"/>
          </a:xfrm>
          <a:prstGeom prst="rect">
            <a:avLst/>
          </a:prstGeom>
        </p:spPr>
      </p:pic>
      <p:sp>
        <p:nvSpPr>
          <p:cNvPr id="11" name="object 11"/>
          <p:cNvSpPr txBox="1"/>
          <p:nvPr/>
        </p:nvSpPr>
        <p:spPr>
          <a:xfrm>
            <a:off x="841377" y="3860292"/>
            <a:ext cx="1390015" cy="2143760"/>
          </a:xfrm>
          <a:prstGeom prst="rect">
            <a:avLst/>
          </a:prstGeom>
        </p:spPr>
        <p:txBody>
          <a:bodyPr vert="horz" wrap="square" lIns="0" tIns="41275" rIns="0" bIns="0" rtlCol="0">
            <a:spAutoFit/>
          </a:bodyPr>
          <a:lstStyle/>
          <a:p>
            <a:pPr marL="12700" marR="275590" algn="just">
              <a:lnSpc>
                <a:spcPct val="86400"/>
              </a:lnSpc>
              <a:spcBef>
                <a:spcPts val="325"/>
              </a:spcBef>
              <a:buFont typeface="Arial"/>
              <a:buAutoNum type="alphaLcParenBoth"/>
              <a:tabLst>
                <a:tab pos="279400" algn="l"/>
              </a:tabLst>
            </a:pPr>
            <a:r>
              <a:rPr sz="1400" spc="-5" dirty="0">
                <a:latin typeface="Arial MT"/>
                <a:cs typeface="Arial MT"/>
              </a:rPr>
              <a:t>Grasp the </a:t>
            </a:r>
            <a:r>
              <a:rPr sz="1400" spc="-375" dirty="0">
                <a:latin typeface="Arial MT"/>
                <a:cs typeface="Arial MT"/>
              </a:rPr>
              <a:t> </a:t>
            </a:r>
            <a:r>
              <a:rPr sz="1400" spc="-5" dirty="0">
                <a:latin typeface="Arial MT"/>
                <a:cs typeface="Arial MT"/>
              </a:rPr>
              <a:t>ETT</a:t>
            </a:r>
            <a:r>
              <a:rPr sz="1400" spc="-60" dirty="0">
                <a:latin typeface="Arial MT"/>
                <a:cs typeface="Arial MT"/>
              </a:rPr>
              <a:t> </a:t>
            </a:r>
            <a:r>
              <a:rPr sz="1400" spc="-5" dirty="0">
                <a:latin typeface="Arial MT"/>
                <a:cs typeface="Arial MT"/>
              </a:rPr>
              <a:t>with</a:t>
            </a:r>
            <a:r>
              <a:rPr sz="1400" spc="-35" dirty="0">
                <a:latin typeface="Arial MT"/>
                <a:cs typeface="Arial MT"/>
              </a:rPr>
              <a:t> </a:t>
            </a:r>
            <a:r>
              <a:rPr sz="1400" spc="-5" dirty="0">
                <a:latin typeface="Arial MT"/>
                <a:cs typeface="Arial MT"/>
              </a:rPr>
              <a:t>your </a:t>
            </a:r>
            <a:r>
              <a:rPr sz="1400" spc="-375" dirty="0">
                <a:latin typeface="Arial MT"/>
                <a:cs typeface="Arial MT"/>
              </a:rPr>
              <a:t> </a:t>
            </a:r>
            <a:r>
              <a:rPr sz="1400" spc="-5" dirty="0">
                <a:latin typeface="Arial MT"/>
                <a:cs typeface="Arial MT"/>
              </a:rPr>
              <a:t>right</a:t>
            </a:r>
            <a:r>
              <a:rPr sz="1400" spc="-20" dirty="0">
                <a:latin typeface="Arial MT"/>
                <a:cs typeface="Arial MT"/>
              </a:rPr>
              <a:t> </a:t>
            </a:r>
            <a:r>
              <a:rPr sz="1400" spc="-5" dirty="0">
                <a:latin typeface="Arial MT"/>
                <a:cs typeface="Arial MT"/>
              </a:rPr>
              <a:t>hand</a:t>
            </a:r>
            <a:endParaRPr sz="1400" dirty="0">
              <a:latin typeface="Arial MT"/>
              <a:cs typeface="Arial MT"/>
            </a:endParaRPr>
          </a:p>
          <a:p>
            <a:pPr marL="12700" marR="5080">
              <a:lnSpc>
                <a:spcPct val="85900"/>
              </a:lnSpc>
              <a:spcBef>
                <a:spcPts val="550"/>
              </a:spcBef>
              <a:buFont typeface="Arial"/>
              <a:buAutoNum type="alphaLcParenBoth"/>
              <a:tabLst>
                <a:tab pos="289560" algn="l"/>
              </a:tabLst>
            </a:pPr>
            <a:r>
              <a:rPr sz="1400" spc="-15" dirty="0">
                <a:latin typeface="Arial MT"/>
                <a:cs typeface="Arial MT"/>
              </a:rPr>
              <a:t>arefully, </a:t>
            </a:r>
            <a:r>
              <a:rPr sz="1400" spc="-10" dirty="0">
                <a:latin typeface="Arial MT"/>
                <a:cs typeface="Arial MT"/>
              </a:rPr>
              <a:t> </a:t>
            </a:r>
            <a:r>
              <a:rPr sz="1400" spc="-5" dirty="0">
                <a:latin typeface="Arial MT"/>
                <a:cs typeface="Arial MT"/>
              </a:rPr>
              <a:t>guide </a:t>
            </a:r>
            <a:r>
              <a:rPr sz="1400" dirty="0">
                <a:latin typeface="Arial MT"/>
                <a:cs typeface="Arial MT"/>
              </a:rPr>
              <a:t>the tip </a:t>
            </a:r>
            <a:r>
              <a:rPr sz="1400" spc="-5" dirty="0">
                <a:latin typeface="Arial MT"/>
                <a:cs typeface="Arial MT"/>
              </a:rPr>
              <a:t>of </a:t>
            </a:r>
            <a:r>
              <a:rPr sz="1400" dirty="0">
                <a:latin typeface="Arial MT"/>
                <a:cs typeface="Arial MT"/>
              </a:rPr>
              <a:t> the</a:t>
            </a:r>
            <a:r>
              <a:rPr sz="1400" spc="-50" dirty="0">
                <a:latin typeface="Arial MT"/>
                <a:cs typeface="Arial MT"/>
              </a:rPr>
              <a:t> </a:t>
            </a:r>
            <a:r>
              <a:rPr sz="1400" dirty="0">
                <a:latin typeface="Arial MT"/>
                <a:cs typeface="Arial MT"/>
              </a:rPr>
              <a:t>tube</a:t>
            </a:r>
            <a:r>
              <a:rPr sz="1400" spc="-45" dirty="0">
                <a:latin typeface="Arial MT"/>
                <a:cs typeface="Arial MT"/>
              </a:rPr>
              <a:t> </a:t>
            </a:r>
            <a:r>
              <a:rPr sz="1400" spc="-5" dirty="0">
                <a:latin typeface="Arial MT"/>
                <a:cs typeface="Arial MT"/>
              </a:rPr>
              <a:t>between </a:t>
            </a:r>
            <a:r>
              <a:rPr sz="1400" spc="-375" dirty="0">
                <a:latin typeface="Arial MT"/>
                <a:cs typeface="Arial MT"/>
              </a:rPr>
              <a:t> </a:t>
            </a:r>
            <a:r>
              <a:rPr sz="1400" spc="-5" dirty="0">
                <a:latin typeface="Arial MT"/>
                <a:cs typeface="Arial MT"/>
              </a:rPr>
              <a:t>the </a:t>
            </a:r>
            <a:r>
              <a:rPr sz="1400" dirty="0">
                <a:latin typeface="Arial MT"/>
                <a:cs typeface="Arial MT"/>
              </a:rPr>
              <a:t>vocal </a:t>
            </a:r>
            <a:r>
              <a:rPr sz="1400" spc="-5" dirty="0">
                <a:latin typeface="Arial MT"/>
                <a:cs typeface="Arial MT"/>
              </a:rPr>
              <a:t>cords </a:t>
            </a:r>
            <a:r>
              <a:rPr sz="1400" dirty="0">
                <a:latin typeface="Arial MT"/>
                <a:cs typeface="Arial MT"/>
              </a:rPr>
              <a:t> </a:t>
            </a:r>
            <a:r>
              <a:rPr sz="1400" spc="-5" dirty="0">
                <a:latin typeface="Arial MT"/>
                <a:cs typeface="Arial MT"/>
              </a:rPr>
              <a:t>until the </a:t>
            </a:r>
            <a:r>
              <a:rPr sz="1400" spc="-10" dirty="0">
                <a:latin typeface="Arial MT"/>
                <a:cs typeface="Arial MT"/>
              </a:rPr>
              <a:t>cuff </a:t>
            </a:r>
            <a:r>
              <a:rPr sz="1400" spc="-5" dirty="0">
                <a:latin typeface="Arial MT"/>
                <a:cs typeface="Arial MT"/>
              </a:rPr>
              <a:t>is </a:t>
            </a:r>
            <a:r>
              <a:rPr sz="1400" dirty="0">
                <a:latin typeface="Arial MT"/>
                <a:cs typeface="Arial MT"/>
              </a:rPr>
              <a:t> </a:t>
            </a:r>
            <a:r>
              <a:rPr sz="1400" spc="-5" dirty="0">
                <a:latin typeface="Arial MT"/>
                <a:cs typeface="Arial MT"/>
              </a:rPr>
              <a:t>just below the </a:t>
            </a:r>
            <a:r>
              <a:rPr sz="1400" dirty="0">
                <a:latin typeface="Arial MT"/>
                <a:cs typeface="Arial MT"/>
              </a:rPr>
              <a:t> </a:t>
            </a:r>
            <a:r>
              <a:rPr sz="1400" spc="-5" dirty="0">
                <a:latin typeface="Arial MT"/>
                <a:cs typeface="Arial MT"/>
              </a:rPr>
              <a:t>level of the </a:t>
            </a:r>
            <a:r>
              <a:rPr sz="1400" dirty="0">
                <a:latin typeface="Arial MT"/>
                <a:cs typeface="Arial MT"/>
              </a:rPr>
              <a:t>vocal </a:t>
            </a:r>
            <a:r>
              <a:rPr sz="1400" spc="-375" dirty="0">
                <a:latin typeface="Arial MT"/>
                <a:cs typeface="Arial MT"/>
              </a:rPr>
              <a:t> </a:t>
            </a:r>
            <a:r>
              <a:rPr sz="1400" spc="-5" dirty="0">
                <a:latin typeface="Arial MT"/>
                <a:cs typeface="Arial MT"/>
              </a:rPr>
              <a:t>cords</a:t>
            </a:r>
            <a:endParaRPr sz="1400" dirty="0">
              <a:latin typeface="Arial MT"/>
              <a:cs typeface="Arial MT"/>
            </a:endParaRPr>
          </a:p>
        </p:txBody>
      </p:sp>
      <p:grpSp>
        <p:nvGrpSpPr>
          <p:cNvPr id="12" name="object 12"/>
          <p:cNvGrpSpPr/>
          <p:nvPr/>
        </p:nvGrpSpPr>
        <p:grpSpPr>
          <a:xfrm>
            <a:off x="2542001" y="2096020"/>
            <a:ext cx="3520440" cy="4121785"/>
            <a:chOff x="2542001" y="2096020"/>
            <a:chExt cx="3520440" cy="4121785"/>
          </a:xfrm>
        </p:grpSpPr>
        <p:pic>
          <p:nvPicPr>
            <p:cNvPr id="13" name="object 13"/>
            <p:cNvPicPr/>
            <p:nvPr/>
          </p:nvPicPr>
          <p:blipFill>
            <a:blip r:embed="rId3" cstate="print"/>
            <a:stretch>
              <a:fillRect/>
            </a:stretch>
          </p:blipFill>
          <p:spPr>
            <a:xfrm>
              <a:off x="2548356" y="2102370"/>
              <a:ext cx="1670075" cy="1442516"/>
            </a:xfrm>
            <a:prstGeom prst="rect">
              <a:avLst/>
            </a:prstGeom>
          </p:spPr>
        </p:pic>
        <p:sp>
          <p:nvSpPr>
            <p:cNvPr id="14" name="object 14"/>
            <p:cNvSpPr/>
            <p:nvPr/>
          </p:nvSpPr>
          <p:spPr>
            <a:xfrm>
              <a:off x="254835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15" name="object 15"/>
            <p:cNvSpPr/>
            <p:nvPr/>
          </p:nvSpPr>
          <p:spPr>
            <a:xfrm>
              <a:off x="2548356" y="3807155"/>
              <a:ext cx="1670685" cy="2404745"/>
            </a:xfrm>
            <a:custGeom>
              <a:avLst/>
              <a:gdLst/>
              <a:ahLst/>
              <a:cxnLst/>
              <a:rect l="l" t="t" r="r" b="b"/>
              <a:pathLst>
                <a:path w="1670685"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16" name="object 16"/>
            <p:cNvSpPr/>
            <p:nvPr/>
          </p:nvSpPr>
          <p:spPr>
            <a:xfrm>
              <a:off x="2548351"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pic>
          <p:nvPicPr>
            <p:cNvPr id="17" name="object 17"/>
            <p:cNvPicPr/>
            <p:nvPr/>
          </p:nvPicPr>
          <p:blipFill>
            <a:blip r:embed="rId4" cstate="print"/>
            <a:stretch>
              <a:fillRect/>
            </a:stretch>
          </p:blipFill>
          <p:spPr>
            <a:xfrm>
              <a:off x="4385436" y="2102370"/>
              <a:ext cx="1670075" cy="1442516"/>
            </a:xfrm>
            <a:prstGeom prst="rect">
              <a:avLst/>
            </a:prstGeom>
          </p:spPr>
        </p:pic>
        <p:sp>
          <p:nvSpPr>
            <p:cNvPr id="18" name="object 18"/>
            <p:cNvSpPr/>
            <p:nvPr/>
          </p:nvSpPr>
          <p:spPr>
            <a:xfrm>
              <a:off x="438543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19" name="object 19"/>
            <p:cNvSpPr/>
            <p:nvPr/>
          </p:nvSpPr>
          <p:spPr>
            <a:xfrm>
              <a:off x="4385436" y="3807155"/>
              <a:ext cx="1670685" cy="2404745"/>
            </a:xfrm>
            <a:custGeom>
              <a:avLst/>
              <a:gdLst/>
              <a:ahLst/>
              <a:cxnLst/>
              <a:rect l="l" t="t" r="r" b="b"/>
              <a:pathLst>
                <a:path w="1670685"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26" y="2404201"/>
                  </a:lnTo>
                  <a:lnTo>
                    <a:pt x="1541339" y="2397937"/>
                  </a:lnTo>
                  <a:lnTo>
                    <a:pt x="1583226" y="2380259"/>
                  </a:lnTo>
                  <a:lnTo>
                    <a:pt x="1618715" y="2352840"/>
                  </a:lnTo>
                  <a:lnTo>
                    <a:pt x="1646134"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20" name="object 20"/>
            <p:cNvSpPr/>
            <p:nvPr/>
          </p:nvSpPr>
          <p:spPr>
            <a:xfrm>
              <a:off x="4385431"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21" name="object 21"/>
          <p:cNvSpPr txBox="1"/>
          <p:nvPr/>
        </p:nvSpPr>
        <p:spPr>
          <a:xfrm>
            <a:off x="4515548" y="3860292"/>
            <a:ext cx="1409065" cy="1330325"/>
          </a:xfrm>
          <a:prstGeom prst="rect">
            <a:avLst/>
          </a:prstGeom>
        </p:spPr>
        <p:txBody>
          <a:bodyPr vert="horz" wrap="square" lIns="0" tIns="12700" rIns="0" bIns="0" rtlCol="0">
            <a:spAutoFit/>
          </a:bodyPr>
          <a:lstStyle/>
          <a:p>
            <a:pPr marL="12700">
              <a:lnSpc>
                <a:spcPts val="1535"/>
              </a:lnSpc>
              <a:spcBef>
                <a:spcPts val="100"/>
              </a:spcBef>
            </a:pPr>
            <a:r>
              <a:rPr sz="1400" b="1" spc="-20" dirty="0">
                <a:latin typeface="Arial"/>
                <a:cs typeface="Arial"/>
              </a:rPr>
              <a:t>MAINTAIN</a:t>
            </a:r>
            <a:endParaRPr sz="1400">
              <a:latin typeface="Arial"/>
              <a:cs typeface="Arial"/>
            </a:endParaRPr>
          </a:p>
          <a:p>
            <a:pPr marL="12700" marR="5080">
              <a:lnSpc>
                <a:spcPct val="85700"/>
              </a:lnSpc>
              <a:spcBef>
                <a:spcPts val="95"/>
              </a:spcBef>
            </a:pPr>
            <a:r>
              <a:rPr sz="1400" spc="-5" dirty="0">
                <a:latin typeface="Arial MT"/>
                <a:cs typeface="Arial MT"/>
              </a:rPr>
              <a:t>positive</a:t>
            </a:r>
            <a:r>
              <a:rPr sz="1400" spc="-25" dirty="0">
                <a:latin typeface="Arial MT"/>
                <a:cs typeface="Arial MT"/>
              </a:rPr>
              <a:t> </a:t>
            </a:r>
            <a:r>
              <a:rPr sz="1400" spc="-5" dirty="0">
                <a:latin typeface="Arial MT"/>
                <a:cs typeface="Arial MT"/>
              </a:rPr>
              <a:t>control</a:t>
            </a:r>
            <a:r>
              <a:rPr sz="1400" spc="-25" dirty="0">
                <a:latin typeface="Arial MT"/>
                <a:cs typeface="Arial MT"/>
              </a:rPr>
              <a:t> </a:t>
            </a:r>
            <a:r>
              <a:rPr sz="1400" spc="-5" dirty="0">
                <a:latin typeface="Arial MT"/>
                <a:cs typeface="Arial MT"/>
              </a:rPr>
              <a:t>of </a:t>
            </a:r>
            <a:r>
              <a:rPr sz="1400" spc="-375" dirty="0">
                <a:latin typeface="Arial MT"/>
                <a:cs typeface="Arial MT"/>
              </a:rPr>
              <a:t> </a:t>
            </a:r>
            <a:r>
              <a:rPr sz="1400" dirty="0">
                <a:latin typeface="Arial MT"/>
                <a:cs typeface="Arial MT"/>
              </a:rPr>
              <a:t>the</a:t>
            </a:r>
            <a:r>
              <a:rPr sz="1400" spc="385" dirty="0">
                <a:latin typeface="Arial MT"/>
                <a:cs typeface="Arial MT"/>
              </a:rPr>
              <a:t> </a:t>
            </a:r>
            <a:r>
              <a:rPr sz="1400" spc="-5" dirty="0">
                <a:latin typeface="Arial MT"/>
                <a:cs typeface="Arial MT"/>
              </a:rPr>
              <a:t>ETT with </a:t>
            </a:r>
            <a:r>
              <a:rPr sz="1400" dirty="0">
                <a:latin typeface="Arial MT"/>
                <a:cs typeface="Arial MT"/>
              </a:rPr>
              <a:t> </a:t>
            </a:r>
            <a:r>
              <a:rPr sz="1400" spc="-5" dirty="0">
                <a:latin typeface="Arial MT"/>
                <a:cs typeface="Arial MT"/>
              </a:rPr>
              <a:t>your right hand </a:t>
            </a:r>
            <a:r>
              <a:rPr sz="1400" dirty="0">
                <a:latin typeface="Arial MT"/>
                <a:cs typeface="Arial MT"/>
              </a:rPr>
              <a:t> </a:t>
            </a:r>
            <a:r>
              <a:rPr sz="1400" spc="-5" dirty="0">
                <a:latin typeface="Arial MT"/>
                <a:cs typeface="Arial MT"/>
              </a:rPr>
              <a:t>and remove the </a:t>
            </a:r>
            <a:r>
              <a:rPr sz="1400" dirty="0">
                <a:latin typeface="Arial MT"/>
                <a:cs typeface="Arial MT"/>
              </a:rPr>
              <a:t> </a:t>
            </a:r>
            <a:r>
              <a:rPr sz="1400" spc="-5" dirty="0">
                <a:latin typeface="Arial MT"/>
                <a:cs typeface="Arial MT"/>
              </a:rPr>
              <a:t>stylet with your </a:t>
            </a:r>
            <a:r>
              <a:rPr sz="1400" dirty="0">
                <a:latin typeface="Arial MT"/>
                <a:cs typeface="Arial MT"/>
              </a:rPr>
              <a:t> </a:t>
            </a:r>
            <a:r>
              <a:rPr sz="1400" spc="-5" dirty="0">
                <a:latin typeface="Arial MT"/>
                <a:cs typeface="Arial MT"/>
              </a:rPr>
              <a:t>left</a:t>
            </a:r>
            <a:r>
              <a:rPr sz="1400" spc="-10" dirty="0">
                <a:latin typeface="Arial MT"/>
                <a:cs typeface="Arial MT"/>
              </a:rPr>
              <a:t> </a:t>
            </a:r>
            <a:r>
              <a:rPr sz="1400" spc="-5" dirty="0">
                <a:latin typeface="Arial MT"/>
                <a:cs typeface="Arial MT"/>
              </a:rPr>
              <a:t>hand</a:t>
            </a:r>
            <a:endParaRPr sz="1400">
              <a:latin typeface="Arial MT"/>
              <a:cs typeface="Arial MT"/>
            </a:endParaRPr>
          </a:p>
        </p:txBody>
      </p:sp>
      <p:grpSp>
        <p:nvGrpSpPr>
          <p:cNvPr id="22" name="object 22"/>
          <p:cNvGrpSpPr/>
          <p:nvPr/>
        </p:nvGrpSpPr>
        <p:grpSpPr>
          <a:xfrm>
            <a:off x="6216174" y="2096020"/>
            <a:ext cx="1683385" cy="4121785"/>
            <a:chOff x="6216174" y="2096020"/>
            <a:chExt cx="1683385" cy="4121785"/>
          </a:xfrm>
        </p:grpSpPr>
        <p:pic>
          <p:nvPicPr>
            <p:cNvPr id="23" name="object 23"/>
            <p:cNvPicPr/>
            <p:nvPr/>
          </p:nvPicPr>
          <p:blipFill>
            <a:blip r:embed="rId5" cstate="print"/>
            <a:stretch>
              <a:fillRect/>
            </a:stretch>
          </p:blipFill>
          <p:spPr>
            <a:xfrm>
              <a:off x="6222529" y="2102370"/>
              <a:ext cx="1670075" cy="1442516"/>
            </a:xfrm>
            <a:prstGeom prst="rect">
              <a:avLst/>
            </a:prstGeom>
          </p:spPr>
        </p:pic>
        <p:sp>
          <p:nvSpPr>
            <p:cNvPr id="24" name="object 24"/>
            <p:cNvSpPr/>
            <p:nvPr/>
          </p:nvSpPr>
          <p:spPr>
            <a:xfrm>
              <a:off x="6222529"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25" name="object 25"/>
            <p:cNvSpPr/>
            <p:nvPr/>
          </p:nvSpPr>
          <p:spPr>
            <a:xfrm>
              <a:off x="6222529" y="3807155"/>
              <a:ext cx="1670685" cy="2404745"/>
            </a:xfrm>
            <a:custGeom>
              <a:avLst/>
              <a:gdLst/>
              <a:ahLst/>
              <a:cxnLst/>
              <a:rect l="l" t="t" r="r" b="b"/>
              <a:pathLst>
                <a:path w="1670684" h="2404745">
                  <a:moveTo>
                    <a:pt x="1670075" y="0"/>
                  </a:moveTo>
                  <a:lnTo>
                    <a:pt x="0" y="0"/>
                  </a:lnTo>
                  <a:lnTo>
                    <a:pt x="0" y="2228842"/>
                  </a:lnTo>
                  <a:lnTo>
                    <a:pt x="6263" y="2275460"/>
                  </a:lnTo>
                  <a:lnTo>
                    <a:pt x="23941" y="2317349"/>
                  </a:lnTo>
                  <a:lnTo>
                    <a:pt x="51360" y="2352840"/>
                  </a:lnTo>
                  <a:lnTo>
                    <a:pt x="86849" y="2380259"/>
                  </a:lnTo>
                  <a:lnTo>
                    <a:pt x="128735" y="2397937"/>
                  </a:lnTo>
                  <a:lnTo>
                    <a:pt x="175348"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26" name="object 26"/>
            <p:cNvSpPr/>
            <p:nvPr/>
          </p:nvSpPr>
          <p:spPr>
            <a:xfrm>
              <a:off x="6222524"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27" name="object 27"/>
          <p:cNvSpPr txBox="1"/>
          <p:nvPr/>
        </p:nvSpPr>
        <p:spPr>
          <a:xfrm>
            <a:off x="6352628" y="3860292"/>
            <a:ext cx="1392555" cy="1699260"/>
          </a:xfrm>
          <a:prstGeom prst="rect">
            <a:avLst/>
          </a:prstGeom>
        </p:spPr>
        <p:txBody>
          <a:bodyPr vert="horz" wrap="square" lIns="0" tIns="43180" rIns="0" bIns="0" rtlCol="0">
            <a:spAutoFit/>
          </a:bodyPr>
          <a:lstStyle/>
          <a:p>
            <a:pPr marL="12700" marR="5080">
              <a:lnSpc>
                <a:spcPct val="85500"/>
              </a:lnSpc>
              <a:spcBef>
                <a:spcPts val="340"/>
              </a:spcBef>
            </a:pPr>
            <a:r>
              <a:rPr sz="1400" b="1" spc="-15" dirty="0">
                <a:latin typeface="Arial"/>
                <a:cs typeface="Arial"/>
              </a:rPr>
              <a:t>INFLATE</a:t>
            </a:r>
            <a:r>
              <a:rPr sz="1400" b="1" spc="-45" dirty="0">
                <a:latin typeface="Arial"/>
                <a:cs typeface="Arial"/>
              </a:rPr>
              <a:t> </a:t>
            </a:r>
            <a:r>
              <a:rPr sz="1400" spc="-5" dirty="0">
                <a:latin typeface="Arial MT"/>
                <a:cs typeface="Arial MT"/>
              </a:rPr>
              <a:t>the</a:t>
            </a:r>
            <a:r>
              <a:rPr sz="1400" spc="-40" dirty="0">
                <a:latin typeface="Arial MT"/>
                <a:cs typeface="Arial MT"/>
              </a:rPr>
              <a:t> </a:t>
            </a:r>
            <a:r>
              <a:rPr sz="1400" spc="-10" dirty="0">
                <a:latin typeface="Arial MT"/>
                <a:cs typeface="Arial MT"/>
              </a:rPr>
              <a:t>cuff </a:t>
            </a:r>
            <a:r>
              <a:rPr sz="1400" spc="-375" dirty="0">
                <a:latin typeface="Arial MT"/>
                <a:cs typeface="Arial MT"/>
              </a:rPr>
              <a:t> </a:t>
            </a:r>
            <a:r>
              <a:rPr sz="1400" spc="-5" dirty="0">
                <a:latin typeface="Arial MT"/>
                <a:cs typeface="Arial MT"/>
              </a:rPr>
              <a:t>of the ETT by </a:t>
            </a:r>
            <a:r>
              <a:rPr sz="1400" dirty="0">
                <a:latin typeface="Arial MT"/>
                <a:cs typeface="Arial MT"/>
              </a:rPr>
              <a:t> </a:t>
            </a:r>
            <a:r>
              <a:rPr sz="1400" spc="-5" dirty="0">
                <a:latin typeface="Arial MT"/>
                <a:cs typeface="Arial MT"/>
              </a:rPr>
              <a:t>injecting the </a:t>
            </a:r>
            <a:r>
              <a:rPr sz="1400" dirty="0">
                <a:latin typeface="Arial MT"/>
                <a:cs typeface="Arial MT"/>
              </a:rPr>
              <a:t> </a:t>
            </a:r>
            <a:r>
              <a:rPr sz="1400" spc="-5" dirty="0">
                <a:latin typeface="Arial MT"/>
                <a:cs typeface="Arial MT"/>
              </a:rPr>
              <a:t>required amount </a:t>
            </a:r>
            <a:r>
              <a:rPr sz="1400" dirty="0">
                <a:latin typeface="Arial MT"/>
                <a:cs typeface="Arial MT"/>
              </a:rPr>
              <a:t> </a:t>
            </a:r>
            <a:r>
              <a:rPr sz="1400" spc="-5" dirty="0">
                <a:latin typeface="Arial MT"/>
                <a:cs typeface="Arial MT"/>
              </a:rPr>
              <a:t>of air (5-10mL) </a:t>
            </a:r>
            <a:r>
              <a:rPr sz="1400" dirty="0">
                <a:latin typeface="Arial MT"/>
                <a:cs typeface="Arial MT"/>
              </a:rPr>
              <a:t>to </a:t>
            </a:r>
            <a:r>
              <a:rPr sz="1400" spc="-375" dirty="0">
                <a:latin typeface="Arial MT"/>
                <a:cs typeface="Arial MT"/>
              </a:rPr>
              <a:t> </a:t>
            </a:r>
            <a:r>
              <a:rPr sz="1400" spc="-5" dirty="0">
                <a:latin typeface="Arial MT"/>
                <a:cs typeface="Arial MT"/>
              </a:rPr>
              <a:t>create </a:t>
            </a:r>
            <a:r>
              <a:rPr sz="1400" dirty="0">
                <a:latin typeface="Arial MT"/>
                <a:cs typeface="Arial MT"/>
              </a:rPr>
              <a:t>a </a:t>
            </a:r>
            <a:r>
              <a:rPr sz="1400" spc="-5" dirty="0">
                <a:latin typeface="Arial MT"/>
                <a:cs typeface="Arial MT"/>
              </a:rPr>
              <a:t>seal by </a:t>
            </a:r>
            <a:r>
              <a:rPr sz="1400" dirty="0">
                <a:latin typeface="Arial MT"/>
                <a:cs typeface="Arial MT"/>
              </a:rPr>
              <a:t> </a:t>
            </a:r>
            <a:r>
              <a:rPr sz="1400" spc="-5" dirty="0">
                <a:latin typeface="Arial MT"/>
                <a:cs typeface="Arial MT"/>
              </a:rPr>
              <a:t>pressing the </a:t>
            </a:r>
            <a:r>
              <a:rPr sz="1400" dirty="0">
                <a:latin typeface="Arial MT"/>
                <a:cs typeface="Arial MT"/>
              </a:rPr>
              <a:t> </a:t>
            </a:r>
            <a:r>
              <a:rPr sz="1400" spc="-5" dirty="0">
                <a:latin typeface="Arial MT"/>
                <a:cs typeface="Arial MT"/>
              </a:rPr>
              <a:t>plunger of </a:t>
            </a:r>
            <a:r>
              <a:rPr sz="1400" dirty="0">
                <a:latin typeface="Arial MT"/>
                <a:cs typeface="Arial MT"/>
              </a:rPr>
              <a:t>the </a:t>
            </a:r>
            <a:r>
              <a:rPr sz="1400" spc="5" dirty="0">
                <a:latin typeface="Arial MT"/>
                <a:cs typeface="Arial MT"/>
              </a:rPr>
              <a:t> </a:t>
            </a:r>
            <a:r>
              <a:rPr sz="1400" spc="-5" dirty="0">
                <a:latin typeface="Arial MT"/>
                <a:cs typeface="Arial MT"/>
              </a:rPr>
              <a:t>syringe</a:t>
            </a:r>
            <a:endParaRPr sz="1400">
              <a:latin typeface="Arial MT"/>
              <a:cs typeface="Arial MT"/>
            </a:endParaRPr>
          </a:p>
        </p:txBody>
      </p:sp>
      <p:grpSp>
        <p:nvGrpSpPr>
          <p:cNvPr id="28" name="object 28"/>
          <p:cNvGrpSpPr/>
          <p:nvPr/>
        </p:nvGrpSpPr>
        <p:grpSpPr>
          <a:xfrm>
            <a:off x="8053254" y="2096020"/>
            <a:ext cx="1683385" cy="4121785"/>
            <a:chOff x="8053254" y="2096020"/>
            <a:chExt cx="1683385" cy="4121785"/>
          </a:xfrm>
        </p:grpSpPr>
        <p:sp>
          <p:nvSpPr>
            <p:cNvPr id="29" name="object 29"/>
            <p:cNvSpPr/>
            <p:nvPr/>
          </p:nvSpPr>
          <p:spPr>
            <a:xfrm>
              <a:off x="8059610" y="2102370"/>
              <a:ext cx="1670685" cy="1442720"/>
            </a:xfrm>
            <a:custGeom>
              <a:avLst/>
              <a:gdLst/>
              <a:ahLst/>
              <a:cxnLst/>
              <a:rect l="l" t="t" r="r" b="b"/>
              <a:pathLst>
                <a:path w="1670684" h="1442720">
                  <a:moveTo>
                    <a:pt x="1670075" y="144246"/>
                  </a:moveTo>
                  <a:lnTo>
                    <a:pt x="1662709" y="98653"/>
                  </a:lnTo>
                  <a:lnTo>
                    <a:pt x="1642237" y="59067"/>
                  </a:lnTo>
                  <a:lnTo>
                    <a:pt x="1611007" y="27838"/>
                  </a:lnTo>
                  <a:lnTo>
                    <a:pt x="1571421" y="7366"/>
                  </a:lnTo>
                  <a:lnTo>
                    <a:pt x="1525816" y="0"/>
                  </a:lnTo>
                  <a:lnTo>
                    <a:pt x="1507109" y="0"/>
                  </a:lnTo>
                  <a:lnTo>
                    <a:pt x="144246" y="0"/>
                  </a:lnTo>
                  <a:lnTo>
                    <a:pt x="98640" y="7366"/>
                  </a:lnTo>
                  <a:lnTo>
                    <a:pt x="59055" y="27838"/>
                  </a:lnTo>
                  <a:lnTo>
                    <a:pt x="27825" y="59067"/>
                  </a:lnTo>
                  <a:lnTo>
                    <a:pt x="7353" y="98653"/>
                  </a:lnTo>
                  <a:lnTo>
                    <a:pt x="0" y="144246"/>
                  </a:lnTo>
                  <a:lnTo>
                    <a:pt x="0" y="1298257"/>
                  </a:lnTo>
                  <a:lnTo>
                    <a:pt x="7353" y="1343863"/>
                  </a:lnTo>
                  <a:lnTo>
                    <a:pt x="27825" y="1383461"/>
                  </a:lnTo>
                  <a:lnTo>
                    <a:pt x="59055" y="1414691"/>
                  </a:lnTo>
                  <a:lnTo>
                    <a:pt x="98640" y="1435163"/>
                  </a:lnTo>
                  <a:lnTo>
                    <a:pt x="144246" y="1442516"/>
                  </a:lnTo>
                  <a:lnTo>
                    <a:pt x="1507109" y="1442516"/>
                  </a:lnTo>
                  <a:lnTo>
                    <a:pt x="1525828" y="1442516"/>
                  </a:lnTo>
                  <a:lnTo>
                    <a:pt x="1571421" y="1435163"/>
                  </a:lnTo>
                  <a:lnTo>
                    <a:pt x="1611007" y="1414691"/>
                  </a:lnTo>
                  <a:lnTo>
                    <a:pt x="1642237" y="1383461"/>
                  </a:lnTo>
                  <a:lnTo>
                    <a:pt x="1662709" y="1343863"/>
                  </a:lnTo>
                  <a:lnTo>
                    <a:pt x="1670075" y="1298257"/>
                  </a:lnTo>
                  <a:lnTo>
                    <a:pt x="1670075" y="144246"/>
                  </a:lnTo>
                  <a:close/>
                </a:path>
              </a:pathLst>
            </a:custGeom>
            <a:solidFill>
              <a:srgbClr val="FEFEFE"/>
            </a:solidFill>
          </p:spPr>
          <p:txBody>
            <a:bodyPr wrap="square" lIns="0" tIns="0" rIns="0" bIns="0" rtlCol="0"/>
            <a:lstStyle/>
            <a:p>
              <a:endParaRPr/>
            </a:p>
          </p:txBody>
        </p:sp>
        <p:sp>
          <p:nvSpPr>
            <p:cNvPr id="30" name="object 30"/>
            <p:cNvSpPr/>
            <p:nvPr/>
          </p:nvSpPr>
          <p:spPr>
            <a:xfrm>
              <a:off x="8059610"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31" name="object 31"/>
            <p:cNvSpPr/>
            <p:nvPr/>
          </p:nvSpPr>
          <p:spPr>
            <a:xfrm>
              <a:off x="8059610" y="3807155"/>
              <a:ext cx="1670685" cy="2404745"/>
            </a:xfrm>
            <a:custGeom>
              <a:avLst/>
              <a:gdLst/>
              <a:ahLst/>
              <a:cxnLst/>
              <a:rect l="l" t="t" r="r" b="b"/>
              <a:pathLst>
                <a:path w="1670684"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32" name="object 32"/>
            <p:cNvSpPr/>
            <p:nvPr/>
          </p:nvSpPr>
          <p:spPr>
            <a:xfrm>
              <a:off x="8059604"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33" name="object 33"/>
          <p:cNvSpPr txBox="1"/>
          <p:nvPr/>
        </p:nvSpPr>
        <p:spPr>
          <a:xfrm>
            <a:off x="8189709" y="3860292"/>
            <a:ext cx="1399540" cy="1330325"/>
          </a:xfrm>
          <a:prstGeom prst="rect">
            <a:avLst/>
          </a:prstGeom>
        </p:spPr>
        <p:txBody>
          <a:bodyPr vert="horz" wrap="square" lIns="0" tIns="12700" rIns="0" bIns="0" rtlCol="0">
            <a:spAutoFit/>
          </a:bodyPr>
          <a:lstStyle/>
          <a:p>
            <a:pPr marL="12700">
              <a:lnSpc>
                <a:spcPts val="1535"/>
              </a:lnSpc>
              <a:spcBef>
                <a:spcPts val="100"/>
              </a:spcBef>
            </a:pPr>
            <a:r>
              <a:rPr sz="1400" b="1" spc="-40" dirty="0">
                <a:latin typeface="Arial"/>
                <a:cs typeface="Arial"/>
              </a:rPr>
              <a:t>ATTACH </a:t>
            </a:r>
            <a:r>
              <a:rPr sz="1400" dirty="0">
                <a:latin typeface="Arial MT"/>
                <a:cs typeface="Arial MT"/>
              </a:rPr>
              <a:t>EtCO2</a:t>
            </a:r>
            <a:endParaRPr sz="1400">
              <a:latin typeface="Arial MT"/>
              <a:cs typeface="Arial MT"/>
            </a:endParaRPr>
          </a:p>
          <a:p>
            <a:pPr marL="12700" marR="5080">
              <a:lnSpc>
                <a:spcPct val="85700"/>
              </a:lnSpc>
              <a:spcBef>
                <a:spcPts val="95"/>
              </a:spcBef>
            </a:pPr>
            <a:r>
              <a:rPr sz="1400" spc="-5" dirty="0">
                <a:latin typeface="Arial MT"/>
                <a:cs typeface="Arial MT"/>
              </a:rPr>
              <a:t>device between </a:t>
            </a:r>
            <a:r>
              <a:rPr sz="1400" dirty="0">
                <a:latin typeface="Arial MT"/>
                <a:cs typeface="Arial MT"/>
              </a:rPr>
              <a:t> the </a:t>
            </a:r>
            <a:r>
              <a:rPr sz="1400" spc="-5" dirty="0">
                <a:latin typeface="Arial MT"/>
                <a:cs typeface="Arial MT"/>
              </a:rPr>
              <a:t>ETT and </a:t>
            </a:r>
            <a:r>
              <a:rPr sz="1400" dirty="0">
                <a:latin typeface="Arial MT"/>
                <a:cs typeface="Arial MT"/>
              </a:rPr>
              <a:t> </a:t>
            </a:r>
            <a:r>
              <a:rPr sz="1400" spc="-5" dirty="0">
                <a:latin typeface="Arial MT"/>
                <a:cs typeface="Arial MT"/>
              </a:rPr>
              <a:t>BVM,</a:t>
            </a:r>
            <a:r>
              <a:rPr sz="1400" spc="-35" dirty="0">
                <a:latin typeface="Arial MT"/>
                <a:cs typeface="Arial MT"/>
              </a:rPr>
              <a:t> </a:t>
            </a:r>
            <a:r>
              <a:rPr sz="1400" spc="-5" dirty="0">
                <a:latin typeface="Arial MT"/>
                <a:cs typeface="Arial MT"/>
              </a:rPr>
              <a:t>if</a:t>
            </a:r>
            <a:r>
              <a:rPr sz="1400" spc="-30" dirty="0">
                <a:latin typeface="Arial MT"/>
                <a:cs typeface="Arial MT"/>
              </a:rPr>
              <a:t> </a:t>
            </a:r>
            <a:r>
              <a:rPr sz="1400" spc="-5" dirty="0">
                <a:latin typeface="Arial MT"/>
                <a:cs typeface="Arial MT"/>
              </a:rPr>
              <a:t>available. </a:t>
            </a:r>
            <a:r>
              <a:rPr sz="1400" spc="-370" dirty="0">
                <a:latin typeface="Arial MT"/>
                <a:cs typeface="Arial MT"/>
              </a:rPr>
              <a:t> </a:t>
            </a:r>
            <a:r>
              <a:rPr sz="1400" dirty="0">
                <a:latin typeface="Arial MT"/>
                <a:cs typeface="Arial MT"/>
              </a:rPr>
              <a:t>If </a:t>
            </a:r>
            <a:r>
              <a:rPr sz="1400" spc="-5" dirty="0">
                <a:latin typeface="Arial MT"/>
                <a:cs typeface="Arial MT"/>
              </a:rPr>
              <a:t>not available, </a:t>
            </a:r>
            <a:r>
              <a:rPr sz="1400" dirty="0">
                <a:latin typeface="Arial MT"/>
                <a:cs typeface="Arial MT"/>
              </a:rPr>
              <a:t> </a:t>
            </a:r>
            <a:r>
              <a:rPr sz="1400" spc="-5" dirty="0">
                <a:latin typeface="Arial MT"/>
                <a:cs typeface="Arial MT"/>
              </a:rPr>
              <a:t>connect the </a:t>
            </a:r>
            <a:r>
              <a:rPr sz="1400" dirty="0">
                <a:latin typeface="Arial MT"/>
                <a:cs typeface="Arial MT"/>
              </a:rPr>
              <a:t>BVM </a:t>
            </a:r>
            <a:r>
              <a:rPr sz="1400" spc="-375" dirty="0">
                <a:latin typeface="Arial MT"/>
                <a:cs typeface="Arial MT"/>
              </a:rPr>
              <a:t> </a:t>
            </a:r>
            <a:r>
              <a:rPr sz="1400" dirty="0">
                <a:latin typeface="Arial MT"/>
                <a:cs typeface="Arial MT"/>
              </a:rPr>
              <a:t>to</a:t>
            </a:r>
            <a:r>
              <a:rPr sz="1400" spc="-10" dirty="0">
                <a:latin typeface="Arial MT"/>
                <a:cs typeface="Arial MT"/>
              </a:rPr>
              <a:t> </a:t>
            </a:r>
            <a:r>
              <a:rPr sz="1400" dirty="0">
                <a:latin typeface="Arial MT"/>
                <a:cs typeface="Arial MT"/>
              </a:rPr>
              <a:t>the</a:t>
            </a:r>
            <a:r>
              <a:rPr sz="1400" spc="-10" dirty="0">
                <a:latin typeface="Arial MT"/>
                <a:cs typeface="Arial MT"/>
              </a:rPr>
              <a:t> </a:t>
            </a:r>
            <a:r>
              <a:rPr sz="1400" spc="-5" dirty="0">
                <a:latin typeface="Arial MT"/>
                <a:cs typeface="Arial MT"/>
              </a:rPr>
              <a:t>ETT</a:t>
            </a:r>
            <a:endParaRPr sz="1400">
              <a:latin typeface="Arial MT"/>
              <a:cs typeface="Arial MT"/>
            </a:endParaRPr>
          </a:p>
        </p:txBody>
      </p:sp>
      <p:grpSp>
        <p:nvGrpSpPr>
          <p:cNvPr id="34" name="object 34"/>
          <p:cNvGrpSpPr/>
          <p:nvPr/>
        </p:nvGrpSpPr>
        <p:grpSpPr>
          <a:xfrm>
            <a:off x="420763" y="2096020"/>
            <a:ext cx="11152505" cy="4121785"/>
            <a:chOff x="420763" y="2096020"/>
            <a:chExt cx="11152505" cy="4121785"/>
          </a:xfrm>
        </p:grpSpPr>
        <p:pic>
          <p:nvPicPr>
            <p:cNvPr id="35" name="object 35"/>
            <p:cNvPicPr/>
            <p:nvPr/>
          </p:nvPicPr>
          <p:blipFill>
            <a:blip r:embed="rId6" cstate="print"/>
            <a:stretch>
              <a:fillRect/>
            </a:stretch>
          </p:blipFill>
          <p:spPr>
            <a:xfrm>
              <a:off x="9896690" y="2102370"/>
              <a:ext cx="1670075" cy="1442516"/>
            </a:xfrm>
            <a:prstGeom prst="rect">
              <a:avLst/>
            </a:prstGeom>
          </p:spPr>
        </p:pic>
        <p:sp>
          <p:nvSpPr>
            <p:cNvPr id="36" name="object 36"/>
            <p:cNvSpPr/>
            <p:nvPr/>
          </p:nvSpPr>
          <p:spPr>
            <a:xfrm>
              <a:off x="9896690"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37" name="object 37"/>
            <p:cNvSpPr/>
            <p:nvPr/>
          </p:nvSpPr>
          <p:spPr>
            <a:xfrm>
              <a:off x="9896690" y="3807155"/>
              <a:ext cx="1670685" cy="2404745"/>
            </a:xfrm>
            <a:custGeom>
              <a:avLst/>
              <a:gdLst/>
              <a:ahLst/>
              <a:cxnLst/>
              <a:rect l="l" t="t" r="r" b="b"/>
              <a:pathLst>
                <a:path w="1670684"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38" name="object 38"/>
            <p:cNvSpPr/>
            <p:nvPr/>
          </p:nvSpPr>
          <p:spPr>
            <a:xfrm>
              <a:off x="9896685"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sp>
          <p:nvSpPr>
            <p:cNvPr id="39" name="object 39"/>
            <p:cNvSpPr/>
            <p:nvPr/>
          </p:nvSpPr>
          <p:spPr>
            <a:xfrm>
              <a:off x="420763" y="3428098"/>
              <a:ext cx="457200" cy="457200"/>
            </a:xfrm>
            <a:custGeom>
              <a:avLst/>
              <a:gdLst/>
              <a:ahLst/>
              <a:cxnLst/>
              <a:rect l="l" t="t" r="r" b="b"/>
              <a:pathLst>
                <a:path w="457200" h="457200">
                  <a:moveTo>
                    <a:pt x="228600" y="0"/>
                  </a:moveTo>
                  <a:lnTo>
                    <a:pt x="182529" y="4644"/>
                  </a:lnTo>
                  <a:lnTo>
                    <a:pt x="139618" y="17964"/>
                  </a:lnTo>
                  <a:lnTo>
                    <a:pt x="100787"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7" y="418158"/>
                  </a:lnTo>
                  <a:lnTo>
                    <a:pt x="139618" y="439235"/>
                  </a:lnTo>
                  <a:lnTo>
                    <a:pt x="182529" y="452555"/>
                  </a:lnTo>
                  <a:lnTo>
                    <a:pt x="228600" y="457200"/>
                  </a:lnTo>
                  <a:lnTo>
                    <a:pt x="274671" y="452555"/>
                  </a:lnTo>
                  <a:lnTo>
                    <a:pt x="317581" y="439235"/>
                  </a:lnTo>
                  <a:lnTo>
                    <a:pt x="356412"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2" y="39041"/>
                  </a:lnTo>
                  <a:lnTo>
                    <a:pt x="317581" y="17964"/>
                  </a:lnTo>
                  <a:lnTo>
                    <a:pt x="274671" y="4644"/>
                  </a:lnTo>
                  <a:lnTo>
                    <a:pt x="228600" y="0"/>
                  </a:lnTo>
                  <a:close/>
                </a:path>
              </a:pathLst>
            </a:custGeom>
            <a:solidFill>
              <a:srgbClr val="CD9147"/>
            </a:solidFill>
          </p:spPr>
          <p:txBody>
            <a:bodyPr wrap="square" lIns="0" tIns="0" rIns="0" bIns="0" rtlCol="0"/>
            <a:lstStyle/>
            <a:p>
              <a:endParaRPr/>
            </a:p>
          </p:txBody>
        </p:sp>
      </p:grpSp>
      <p:sp>
        <p:nvSpPr>
          <p:cNvPr id="40" name="object 40"/>
          <p:cNvSpPr txBox="1"/>
          <p:nvPr/>
        </p:nvSpPr>
        <p:spPr>
          <a:xfrm>
            <a:off x="509663" y="3507740"/>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14</a:t>
            </a:r>
            <a:endParaRPr sz="1800">
              <a:latin typeface="Arial"/>
              <a:cs typeface="Arial"/>
            </a:endParaRPr>
          </a:p>
        </p:txBody>
      </p:sp>
      <p:sp>
        <p:nvSpPr>
          <p:cNvPr id="41" name="object 41"/>
          <p:cNvSpPr/>
          <p:nvPr/>
        </p:nvSpPr>
        <p:spPr>
          <a:xfrm>
            <a:off x="2338463" y="3428098"/>
            <a:ext cx="457200" cy="457200"/>
          </a:xfrm>
          <a:custGeom>
            <a:avLst/>
            <a:gdLst/>
            <a:ahLst/>
            <a:cxnLst/>
            <a:rect l="l" t="t" r="r" b="b"/>
            <a:pathLst>
              <a:path w="457200" h="457200">
                <a:moveTo>
                  <a:pt x="228600" y="0"/>
                </a:moveTo>
                <a:lnTo>
                  <a:pt x="182525" y="4644"/>
                </a:lnTo>
                <a:lnTo>
                  <a:pt x="139613" y="17964"/>
                </a:lnTo>
                <a:lnTo>
                  <a:pt x="100782" y="39041"/>
                </a:lnTo>
                <a:lnTo>
                  <a:pt x="66951" y="66955"/>
                </a:lnTo>
                <a:lnTo>
                  <a:pt x="39038" y="100788"/>
                </a:lnTo>
                <a:lnTo>
                  <a:pt x="17962" y="139619"/>
                </a:lnTo>
                <a:lnTo>
                  <a:pt x="4643" y="182529"/>
                </a:lnTo>
                <a:lnTo>
                  <a:pt x="0" y="228600"/>
                </a:lnTo>
                <a:lnTo>
                  <a:pt x="4643" y="274670"/>
                </a:lnTo>
                <a:lnTo>
                  <a:pt x="17962" y="317580"/>
                </a:lnTo>
                <a:lnTo>
                  <a:pt x="39038" y="356411"/>
                </a:lnTo>
                <a:lnTo>
                  <a:pt x="66951" y="390244"/>
                </a:lnTo>
                <a:lnTo>
                  <a:pt x="100782" y="418158"/>
                </a:lnTo>
                <a:lnTo>
                  <a:pt x="139613" y="439235"/>
                </a:lnTo>
                <a:lnTo>
                  <a:pt x="182525"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42" name="object 42"/>
          <p:cNvSpPr txBox="1"/>
          <p:nvPr/>
        </p:nvSpPr>
        <p:spPr>
          <a:xfrm>
            <a:off x="2427363" y="3407155"/>
            <a:ext cx="1492250" cy="1061085"/>
          </a:xfrm>
          <a:prstGeom prst="rect">
            <a:avLst/>
          </a:prstGeom>
        </p:spPr>
        <p:txBody>
          <a:bodyPr vert="horz" wrap="square" lIns="0" tIns="113030" rIns="0" bIns="0" rtlCol="0">
            <a:spAutoFit/>
          </a:bodyPr>
          <a:lstStyle/>
          <a:p>
            <a:pPr marL="12700">
              <a:lnSpc>
                <a:spcPct val="100000"/>
              </a:lnSpc>
              <a:spcBef>
                <a:spcPts val="890"/>
              </a:spcBef>
            </a:pPr>
            <a:r>
              <a:rPr sz="1800" b="1" spc="-5" dirty="0">
                <a:solidFill>
                  <a:srgbClr val="FFFFFF"/>
                </a:solidFill>
                <a:latin typeface="Arial"/>
                <a:cs typeface="Arial"/>
              </a:rPr>
              <a:t>15</a:t>
            </a:r>
            <a:endParaRPr sz="1800">
              <a:latin typeface="Arial"/>
              <a:cs typeface="Arial"/>
            </a:endParaRPr>
          </a:p>
          <a:p>
            <a:pPr marL="263525" marR="5080">
              <a:lnSpc>
                <a:spcPct val="86400"/>
              </a:lnSpc>
              <a:spcBef>
                <a:spcPts val="844"/>
              </a:spcBef>
            </a:pPr>
            <a:r>
              <a:rPr sz="1400" b="1" spc="-5" dirty="0">
                <a:latin typeface="Arial"/>
                <a:cs typeface="Arial"/>
              </a:rPr>
              <a:t>REMOVE </a:t>
            </a:r>
            <a:r>
              <a:rPr sz="1400" dirty="0">
                <a:latin typeface="Arial MT"/>
                <a:cs typeface="Arial MT"/>
              </a:rPr>
              <a:t>the </a:t>
            </a:r>
            <a:r>
              <a:rPr sz="1400" spc="5" dirty="0">
                <a:latin typeface="Arial MT"/>
                <a:cs typeface="Arial MT"/>
              </a:rPr>
              <a:t> </a:t>
            </a:r>
            <a:r>
              <a:rPr sz="1400" spc="-5" dirty="0">
                <a:latin typeface="Arial MT"/>
                <a:cs typeface="Arial MT"/>
              </a:rPr>
              <a:t>laryngoscope </a:t>
            </a:r>
            <a:r>
              <a:rPr sz="1400" dirty="0">
                <a:latin typeface="Arial MT"/>
                <a:cs typeface="Arial MT"/>
              </a:rPr>
              <a:t> from</a:t>
            </a:r>
            <a:r>
              <a:rPr sz="1400" spc="-50" dirty="0">
                <a:latin typeface="Arial MT"/>
                <a:cs typeface="Arial MT"/>
              </a:rPr>
              <a:t> </a:t>
            </a:r>
            <a:r>
              <a:rPr sz="1400" dirty="0">
                <a:latin typeface="Arial MT"/>
                <a:cs typeface="Arial MT"/>
              </a:rPr>
              <a:t>the</a:t>
            </a:r>
            <a:r>
              <a:rPr sz="1400" spc="-45" dirty="0">
                <a:latin typeface="Arial MT"/>
                <a:cs typeface="Arial MT"/>
              </a:rPr>
              <a:t> </a:t>
            </a:r>
            <a:r>
              <a:rPr sz="1400" spc="-5" dirty="0">
                <a:latin typeface="Arial MT"/>
                <a:cs typeface="Arial MT"/>
              </a:rPr>
              <a:t>airway</a:t>
            </a:r>
            <a:endParaRPr sz="1400">
              <a:latin typeface="Arial MT"/>
              <a:cs typeface="Arial MT"/>
            </a:endParaRPr>
          </a:p>
        </p:txBody>
      </p:sp>
      <p:sp>
        <p:nvSpPr>
          <p:cNvPr id="43" name="object 43"/>
          <p:cNvSpPr/>
          <p:nvPr/>
        </p:nvSpPr>
        <p:spPr>
          <a:xfrm>
            <a:off x="4132071" y="342809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4" y="452555"/>
                </a:lnTo>
                <a:lnTo>
                  <a:pt x="317586" y="439235"/>
                </a:lnTo>
                <a:lnTo>
                  <a:pt x="356417" y="418158"/>
                </a:lnTo>
                <a:lnTo>
                  <a:pt x="390248" y="390244"/>
                </a:lnTo>
                <a:lnTo>
                  <a:pt x="418161" y="356411"/>
                </a:lnTo>
                <a:lnTo>
                  <a:pt x="439237" y="317580"/>
                </a:lnTo>
                <a:lnTo>
                  <a:pt x="452556" y="274670"/>
                </a:lnTo>
                <a:lnTo>
                  <a:pt x="457200" y="228600"/>
                </a:lnTo>
                <a:lnTo>
                  <a:pt x="452556" y="182529"/>
                </a:lnTo>
                <a:lnTo>
                  <a:pt x="439237" y="139619"/>
                </a:lnTo>
                <a:lnTo>
                  <a:pt x="418161" y="100788"/>
                </a:lnTo>
                <a:lnTo>
                  <a:pt x="390248" y="66955"/>
                </a:lnTo>
                <a:lnTo>
                  <a:pt x="356417" y="39041"/>
                </a:lnTo>
                <a:lnTo>
                  <a:pt x="317586" y="17964"/>
                </a:lnTo>
                <a:lnTo>
                  <a:pt x="274674" y="4644"/>
                </a:lnTo>
                <a:lnTo>
                  <a:pt x="228600" y="0"/>
                </a:lnTo>
                <a:close/>
              </a:path>
            </a:pathLst>
          </a:custGeom>
          <a:solidFill>
            <a:srgbClr val="CD9147"/>
          </a:solidFill>
        </p:spPr>
        <p:txBody>
          <a:bodyPr wrap="square" lIns="0" tIns="0" rIns="0" bIns="0" rtlCol="0"/>
          <a:lstStyle/>
          <a:p>
            <a:endParaRPr/>
          </a:p>
        </p:txBody>
      </p:sp>
      <p:sp>
        <p:nvSpPr>
          <p:cNvPr id="44" name="object 44"/>
          <p:cNvSpPr txBox="1"/>
          <p:nvPr/>
        </p:nvSpPr>
        <p:spPr>
          <a:xfrm>
            <a:off x="4220971" y="3507740"/>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16</a:t>
            </a:r>
            <a:endParaRPr sz="1800">
              <a:latin typeface="Arial"/>
              <a:cs typeface="Arial"/>
            </a:endParaRPr>
          </a:p>
        </p:txBody>
      </p:sp>
      <p:sp>
        <p:nvSpPr>
          <p:cNvPr id="45" name="object 45"/>
          <p:cNvSpPr/>
          <p:nvPr/>
        </p:nvSpPr>
        <p:spPr>
          <a:xfrm>
            <a:off x="5998565" y="3429000"/>
            <a:ext cx="457200" cy="457200"/>
          </a:xfrm>
          <a:custGeom>
            <a:avLst/>
            <a:gdLst/>
            <a:ahLst/>
            <a:cxnLst/>
            <a:rect l="l" t="t" r="r" b="b"/>
            <a:pathLst>
              <a:path w="457200" h="457200">
                <a:moveTo>
                  <a:pt x="228600" y="0"/>
                </a:moveTo>
                <a:lnTo>
                  <a:pt x="182525" y="4644"/>
                </a:lnTo>
                <a:lnTo>
                  <a:pt x="139613" y="17964"/>
                </a:lnTo>
                <a:lnTo>
                  <a:pt x="100782" y="39041"/>
                </a:lnTo>
                <a:lnTo>
                  <a:pt x="66951" y="66955"/>
                </a:lnTo>
                <a:lnTo>
                  <a:pt x="39038" y="100788"/>
                </a:lnTo>
                <a:lnTo>
                  <a:pt x="17962" y="139619"/>
                </a:lnTo>
                <a:lnTo>
                  <a:pt x="4643" y="182529"/>
                </a:lnTo>
                <a:lnTo>
                  <a:pt x="0" y="228600"/>
                </a:lnTo>
                <a:lnTo>
                  <a:pt x="4643" y="274670"/>
                </a:lnTo>
                <a:lnTo>
                  <a:pt x="17962" y="317580"/>
                </a:lnTo>
                <a:lnTo>
                  <a:pt x="39038" y="356411"/>
                </a:lnTo>
                <a:lnTo>
                  <a:pt x="66951" y="390244"/>
                </a:lnTo>
                <a:lnTo>
                  <a:pt x="100782" y="418158"/>
                </a:lnTo>
                <a:lnTo>
                  <a:pt x="139613" y="439235"/>
                </a:lnTo>
                <a:lnTo>
                  <a:pt x="182525"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46" name="object 46"/>
          <p:cNvSpPr txBox="1"/>
          <p:nvPr/>
        </p:nvSpPr>
        <p:spPr>
          <a:xfrm>
            <a:off x="6087465" y="3507740"/>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17</a:t>
            </a:r>
            <a:endParaRPr sz="1800">
              <a:latin typeface="Arial"/>
              <a:cs typeface="Arial"/>
            </a:endParaRPr>
          </a:p>
        </p:txBody>
      </p:sp>
      <p:sp>
        <p:nvSpPr>
          <p:cNvPr id="47" name="object 47"/>
          <p:cNvSpPr/>
          <p:nvPr/>
        </p:nvSpPr>
        <p:spPr>
          <a:xfrm>
            <a:off x="7843393" y="342809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48" name="object 48"/>
          <p:cNvSpPr txBox="1"/>
          <p:nvPr/>
        </p:nvSpPr>
        <p:spPr>
          <a:xfrm>
            <a:off x="7932293" y="3507740"/>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18</a:t>
            </a:r>
            <a:endParaRPr sz="1800">
              <a:latin typeface="Arial"/>
              <a:cs typeface="Arial"/>
            </a:endParaRPr>
          </a:p>
        </p:txBody>
      </p:sp>
      <p:sp>
        <p:nvSpPr>
          <p:cNvPr id="49" name="object 49"/>
          <p:cNvSpPr/>
          <p:nvPr/>
        </p:nvSpPr>
        <p:spPr>
          <a:xfrm>
            <a:off x="9709873" y="342809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50" name="object 50"/>
          <p:cNvSpPr txBox="1"/>
          <p:nvPr/>
        </p:nvSpPr>
        <p:spPr>
          <a:xfrm>
            <a:off x="9798773" y="3407155"/>
            <a:ext cx="1568450" cy="1237615"/>
          </a:xfrm>
          <a:prstGeom prst="rect">
            <a:avLst/>
          </a:prstGeom>
        </p:spPr>
        <p:txBody>
          <a:bodyPr vert="horz" wrap="square" lIns="0" tIns="113030" rIns="0" bIns="0" rtlCol="0">
            <a:spAutoFit/>
          </a:bodyPr>
          <a:lstStyle/>
          <a:p>
            <a:pPr marL="12700">
              <a:lnSpc>
                <a:spcPct val="100000"/>
              </a:lnSpc>
              <a:spcBef>
                <a:spcPts val="890"/>
              </a:spcBef>
            </a:pPr>
            <a:r>
              <a:rPr sz="1800" b="1" spc="-5" dirty="0">
                <a:solidFill>
                  <a:srgbClr val="FFFFFF"/>
                </a:solidFill>
                <a:latin typeface="Arial"/>
                <a:cs typeface="Arial"/>
              </a:rPr>
              <a:t>19</a:t>
            </a:r>
            <a:endParaRPr sz="1800">
              <a:latin typeface="Arial"/>
              <a:cs typeface="Arial"/>
            </a:endParaRPr>
          </a:p>
          <a:p>
            <a:pPr marL="240665">
              <a:lnSpc>
                <a:spcPts val="1535"/>
              </a:lnSpc>
              <a:spcBef>
                <a:spcPts val="615"/>
              </a:spcBef>
            </a:pPr>
            <a:r>
              <a:rPr sz="1400" b="1" spc="-5" dirty="0">
                <a:latin typeface="Arial"/>
                <a:cs typeface="Arial"/>
              </a:rPr>
              <a:t>CHECK</a:t>
            </a:r>
            <a:endParaRPr sz="1400">
              <a:latin typeface="Arial"/>
              <a:cs typeface="Arial"/>
            </a:endParaRPr>
          </a:p>
          <a:p>
            <a:pPr marL="240665" marR="5080">
              <a:lnSpc>
                <a:spcPct val="86400"/>
              </a:lnSpc>
              <a:spcBef>
                <a:spcPts val="85"/>
              </a:spcBef>
            </a:pPr>
            <a:r>
              <a:rPr sz="1400" spc="-5" dirty="0">
                <a:latin typeface="Arial MT"/>
                <a:cs typeface="Arial MT"/>
              </a:rPr>
              <a:t>placement</a:t>
            </a:r>
            <a:r>
              <a:rPr sz="1400" spc="-35" dirty="0">
                <a:latin typeface="Arial MT"/>
                <a:cs typeface="Arial MT"/>
              </a:rPr>
              <a:t> </a:t>
            </a:r>
            <a:r>
              <a:rPr sz="1400" spc="-5" dirty="0">
                <a:latin typeface="Arial MT"/>
                <a:cs typeface="Arial MT"/>
              </a:rPr>
              <a:t>of</a:t>
            </a:r>
            <a:r>
              <a:rPr sz="1400" spc="-35" dirty="0">
                <a:latin typeface="Arial MT"/>
                <a:cs typeface="Arial MT"/>
              </a:rPr>
              <a:t> </a:t>
            </a:r>
            <a:r>
              <a:rPr sz="1400" spc="-5" dirty="0">
                <a:latin typeface="Arial MT"/>
                <a:cs typeface="Arial MT"/>
              </a:rPr>
              <a:t>the </a:t>
            </a:r>
            <a:r>
              <a:rPr sz="1400" spc="-370" dirty="0">
                <a:latin typeface="Arial MT"/>
                <a:cs typeface="Arial MT"/>
              </a:rPr>
              <a:t> </a:t>
            </a:r>
            <a:r>
              <a:rPr sz="1400" spc="-5" dirty="0">
                <a:latin typeface="Arial MT"/>
                <a:cs typeface="Arial MT"/>
              </a:rPr>
              <a:t>ETT by </a:t>
            </a:r>
            <a:r>
              <a:rPr sz="1400" dirty="0">
                <a:latin typeface="Arial MT"/>
                <a:cs typeface="Arial MT"/>
              </a:rPr>
              <a:t> </a:t>
            </a:r>
            <a:r>
              <a:rPr sz="1400" spc="-5" dirty="0">
                <a:latin typeface="Arial MT"/>
                <a:cs typeface="Arial MT"/>
              </a:rPr>
              <a:t>connecting</a:t>
            </a:r>
            <a:r>
              <a:rPr sz="1400" spc="-55" dirty="0">
                <a:latin typeface="Arial MT"/>
                <a:cs typeface="Arial MT"/>
              </a:rPr>
              <a:t> </a:t>
            </a:r>
            <a:r>
              <a:rPr sz="1400" dirty="0">
                <a:latin typeface="Arial MT"/>
                <a:cs typeface="Arial MT"/>
              </a:rPr>
              <a:t>BVM</a:t>
            </a:r>
            <a:endParaRPr sz="1400">
              <a:latin typeface="Arial MT"/>
              <a:cs typeface="Arial MT"/>
            </a:endParaRPr>
          </a:p>
        </p:txBody>
      </p:sp>
      <p:grpSp>
        <p:nvGrpSpPr>
          <p:cNvPr id="51" name="object 51"/>
          <p:cNvGrpSpPr/>
          <p:nvPr/>
        </p:nvGrpSpPr>
        <p:grpSpPr>
          <a:xfrm>
            <a:off x="4395508" y="6350367"/>
            <a:ext cx="3401060" cy="381000"/>
            <a:chOff x="4395508" y="6350367"/>
            <a:chExt cx="3401060" cy="381000"/>
          </a:xfrm>
        </p:grpSpPr>
        <p:pic>
          <p:nvPicPr>
            <p:cNvPr id="52" name="object 52"/>
            <p:cNvPicPr/>
            <p:nvPr/>
          </p:nvPicPr>
          <p:blipFill>
            <a:blip r:embed="rId7" cstate="print"/>
            <a:stretch>
              <a:fillRect/>
            </a:stretch>
          </p:blipFill>
          <p:spPr>
            <a:xfrm>
              <a:off x="4403445" y="6358304"/>
              <a:ext cx="3385108" cy="365124"/>
            </a:xfrm>
            <a:prstGeom prst="rect">
              <a:avLst/>
            </a:prstGeom>
          </p:spPr>
        </p:pic>
        <p:sp>
          <p:nvSpPr>
            <p:cNvPr id="53" name="object 53"/>
            <p:cNvSpPr/>
            <p:nvPr/>
          </p:nvSpPr>
          <p:spPr>
            <a:xfrm>
              <a:off x="4403445" y="6358304"/>
              <a:ext cx="3385185" cy="365125"/>
            </a:xfrm>
            <a:custGeom>
              <a:avLst/>
              <a:gdLst/>
              <a:ahLst/>
              <a:cxnLst/>
              <a:rect l="l" t="t" r="r" b="b"/>
              <a:pathLst>
                <a:path w="3385184" h="365125">
                  <a:moveTo>
                    <a:pt x="0" y="60854"/>
                  </a:moveTo>
                  <a:lnTo>
                    <a:pt x="4782" y="37166"/>
                  </a:lnTo>
                  <a:lnTo>
                    <a:pt x="17823" y="17823"/>
                  </a:lnTo>
                  <a:lnTo>
                    <a:pt x="37166" y="4782"/>
                  </a:lnTo>
                  <a:lnTo>
                    <a:pt x="60853" y="0"/>
                  </a:lnTo>
                  <a:lnTo>
                    <a:pt x="3324261" y="0"/>
                  </a:lnTo>
                  <a:lnTo>
                    <a:pt x="3347950" y="4782"/>
                  </a:lnTo>
                  <a:lnTo>
                    <a:pt x="3367295" y="17823"/>
                  </a:lnTo>
                  <a:lnTo>
                    <a:pt x="3380338" y="37166"/>
                  </a:lnTo>
                  <a:lnTo>
                    <a:pt x="3385121" y="60854"/>
                  </a:lnTo>
                  <a:lnTo>
                    <a:pt x="3385121" y="304271"/>
                  </a:lnTo>
                  <a:lnTo>
                    <a:pt x="3380338" y="327958"/>
                  </a:lnTo>
                  <a:lnTo>
                    <a:pt x="3367295" y="347301"/>
                  </a:lnTo>
                  <a:lnTo>
                    <a:pt x="3347950" y="360343"/>
                  </a:lnTo>
                  <a:lnTo>
                    <a:pt x="3324261" y="365125"/>
                  </a:lnTo>
                  <a:lnTo>
                    <a:pt x="60853" y="365125"/>
                  </a:lnTo>
                  <a:lnTo>
                    <a:pt x="37166" y="360343"/>
                  </a:lnTo>
                  <a:lnTo>
                    <a:pt x="17823" y="347301"/>
                  </a:lnTo>
                  <a:lnTo>
                    <a:pt x="4782" y="327958"/>
                  </a:lnTo>
                  <a:lnTo>
                    <a:pt x="0" y="304271"/>
                  </a:lnTo>
                  <a:lnTo>
                    <a:pt x="0" y="60854"/>
                  </a:lnTo>
                  <a:close/>
                </a:path>
              </a:pathLst>
            </a:custGeom>
            <a:ln w="15875">
              <a:solidFill>
                <a:srgbClr val="BC8642"/>
              </a:solidFill>
            </a:ln>
          </p:spPr>
          <p:txBody>
            <a:bodyPr wrap="square" lIns="0" tIns="0" rIns="0" bIns="0" rtlCol="0"/>
            <a:lstStyle/>
            <a:p>
              <a:endParaRPr/>
            </a:p>
          </p:txBody>
        </p:sp>
      </p:grpSp>
      <p:sp>
        <p:nvSpPr>
          <p:cNvPr id="54" name="object 54"/>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pic>
        <p:nvPicPr>
          <p:cNvPr id="57" name="Picture 56">
            <a:extLst>
              <a:ext uri="{FF2B5EF4-FFF2-40B4-BE49-F238E27FC236}">
                <a16:creationId xmlns:a16="http://schemas.microsoft.com/office/drawing/2014/main" id="{4609EFC7-B483-EEE0-0625-15A1FE80E760}"/>
              </a:ext>
            </a:extLst>
          </p:cNvPr>
          <p:cNvPicPr>
            <a:picLocks noChangeAspect="1"/>
          </p:cNvPicPr>
          <p:nvPr/>
        </p:nvPicPr>
        <p:blipFill>
          <a:blip r:embed="rId8"/>
          <a:stretch>
            <a:fillRect/>
          </a:stretch>
        </p:blipFill>
        <p:spPr>
          <a:xfrm>
            <a:off x="109581" y="1905000"/>
            <a:ext cx="12082419" cy="4890221"/>
          </a:xfrm>
          <a:prstGeom prst="rect">
            <a:avLst/>
          </a:prstGeom>
        </p:spPr>
      </p:pic>
      <p:sp>
        <p:nvSpPr>
          <p:cNvPr id="55" name="object 55"/>
          <p:cNvSpPr txBox="1">
            <a:spLocks noGrp="1"/>
          </p:cNvSpPr>
          <p:nvPr>
            <p:ph type="sldNum" sz="quarter" idx="7"/>
          </p:nvPr>
        </p:nvSpPr>
        <p:spPr>
          <a:xfrm>
            <a:off x="11527791" y="6526064"/>
            <a:ext cx="359409" cy="179536"/>
          </a:xfrm>
          <a:prstGeom prst="rect">
            <a:avLst/>
          </a:prstGeom>
          <a:solidFill>
            <a:schemeClr val="bg1"/>
          </a:solidFill>
        </p:spPr>
        <p:txBody>
          <a:bodyPr vert="horz" wrap="square" lIns="0" tIns="0" rIns="0" bIns="0" rtlCol="0">
            <a:spAutoFit/>
          </a:bodyPr>
          <a:lstStyle/>
          <a:p>
            <a:pPr marL="152400">
              <a:lnSpc>
                <a:spcPts val="1425"/>
              </a:lnSpc>
            </a:pPr>
            <a:fld id="{81D60167-4931-47E6-BA6A-407CBD079E47}" type="slidenum">
              <a:rPr dirty="0"/>
              <a:t>37</a:t>
            </a:fld>
            <a:endParaRPr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55244" rIns="0" bIns="0" rtlCol="0">
            <a:spAutoFit/>
          </a:bodyPr>
          <a:lstStyle/>
          <a:p>
            <a:pPr marL="1905" algn="ctr">
              <a:lnSpc>
                <a:spcPct val="100000"/>
              </a:lnSpc>
              <a:spcBef>
                <a:spcPts val="434"/>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15"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a:p>
            <a:pPr marL="13970" marR="5080" algn="ctr">
              <a:lnSpc>
                <a:spcPts val="4300"/>
              </a:lnSpc>
              <a:spcBef>
                <a:spcPts val="725"/>
              </a:spcBef>
            </a:pPr>
            <a:r>
              <a:rPr spc="-5" dirty="0"/>
              <a:t>ENDOTRACHEAL</a:t>
            </a:r>
            <a:r>
              <a:rPr spc="-95" dirty="0"/>
              <a:t> </a:t>
            </a:r>
            <a:r>
              <a:rPr spc="-5" dirty="0"/>
              <a:t>TUBE</a:t>
            </a:r>
            <a:r>
              <a:rPr spc="-25" dirty="0"/>
              <a:t> </a:t>
            </a:r>
            <a:r>
              <a:rPr spc="-30" dirty="0"/>
              <a:t>INTUBATION </a:t>
            </a:r>
            <a:r>
              <a:rPr spc="-985" dirty="0"/>
              <a:t> </a:t>
            </a:r>
            <a:r>
              <a:rPr dirty="0">
                <a:solidFill>
                  <a:srgbClr val="BC8642"/>
                </a:solidFill>
              </a:rPr>
              <a:t>TECHNIQUES</a:t>
            </a:r>
          </a:p>
        </p:txBody>
      </p:sp>
      <p:pic>
        <p:nvPicPr>
          <p:cNvPr id="3" name="object 3"/>
          <p:cNvPicPr/>
          <p:nvPr/>
        </p:nvPicPr>
        <p:blipFill>
          <a:blip r:embed="rId2" cstate="print"/>
          <a:stretch>
            <a:fillRect/>
          </a:stretch>
        </p:blipFill>
        <p:spPr>
          <a:xfrm>
            <a:off x="309069" y="255193"/>
            <a:ext cx="1173007" cy="656424"/>
          </a:xfrm>
          <a:prstGeom prst="rect">
            <a:avLst/>
          </a:prstGeom>
        </p:spPr>
      </p:pic>
      <p:grpSp>
        <p:nvGrpSpPr>
          <p:cNvPr id="4" name="object 4"/>
          <p:cNvGrpSpPr/>
          <p:nvPr/>
        </p:nvGrpSpPr>
        <p:grpSpPr>
          <a:xfrm>
            <a:off x="448055" y="1798320"/>
            <a:ext cx="11524615" cy="4419600"/>
            <a:chOff x="448055" y="1798320"/>
            <a:chExt cx="11524615" cy="4419600"/>
          </a:xfrm>
        </p:grpSpPr>
        <p:pic>
          <p:nvPicPr>
            <p:cNvPr id="5" name="object 5"/>
            <p:cNvPicPr/>
            <p:nvPr/>
          </p:nvPicPr>
          <p:blipFill>
            <a:blip r:embed="rId3" cstate="print"/>
            <a:stretch>
              <a:fillRect/>
            </a:stretch>
          </p:blipFill>
          <p:spPr>
            <a:xfrm>
              <a:off x="448055" y="1798320"/>
              <a:ext cx="11524488" cy="2100072"/>
            </a:xfrm>
            <a:prstGeom prst="rect">
              <a:avLst/>
            </a:prstGeom>
          </p:spPr>
        </p:pic>
        <p:pic>
          <p:nvPicPr>
            <p:cNvPr id="6" name="object 6"/>
            <p:cNvPicPr/>
            <p:nvPr/>
          </p:nvPicPr>
          <p:blipFill>
            <a:blip r:embed="rId4" cstate="print"/>
            <a:stretch>
              <a:fillRect/>
            </a:stretch>
          </p:blipFill>
          <p:spPr>
            <a:xfrm>
              <a:off x="501649" y="1799870"/>
              <a:ext cx="11419331" cy="1995017"/>
            </a:xfrm>
            <a:prstGeom prst="rect">
              <a:avLst/>
            </a:prstGeom>
          </p:spPr>
        </p:pic>
        <p:pic>
          <p:nvPicPr>
            <p:cNvPr id="7" name="object 7"/>
            <p:cNvPicPr/>
            <p:nvPr/>
          </p:nvPicPr>
          <p:blipFill>
            <a:blip r:embed="rId5" cstate="print"/>
            <a:stretch>
              <a:fillRect/>
            </a:stretch>
          </p:blipFill>
          <p:spPr>
            <a:xfrm>
              <a:off x="851507" y="2070531"/>
              <a:ext cx="1649173" cy="1453692"/>
            </a:xfrm>
            <a:prstGeom prst="rect">
              <a:avLst/>
            </a:prstGeom>
          </p:spPr>
        </p:pic>
        <p:sp>
          <p:nvSpPr>
            <p:cNvPr id="8" name="object 8"/>
            <p:cNvSpPr/>
            <p:nvPr/>
          </p:nvSpPr>
          <p:spPr>
            <a:xfrm>
              <a:off x="851507" y="2070531"/>
              <a:ext cx="1649730" cy="1454150"/>
            </a:xfrm>
            <a:custGeom>
              <a:avLst/>
              <a:gdLst/>
              <a:ahLst/>
              <a:cxnLst/>
              <a:rect l="l" t="t" r="r" b="b"/>
              <a:pathLst>
                <a:path w="1649730" h="1454150">
                  <a:moveTo>
                    <a:pt x="0" y="145370"/>
                  </a:moveTo>
                  <a:lnTo>
                    <a:pt x="7411" y="99421"/>
                  </a:lnTo>
                  <a:lnTo>
                    <a:pt x="28048" y="59516"/>
                  </a:lnTo>
                  <a:lnTo>
                    <a:pt x="59516" y="28048"/>
                  </a:lnTo>
                  <a:lnTo>
                    <a:pt x="99421" y="7411"/>
                  </a:lnTo>
                  <a:lnTo>
                    <a:pt x="145370" y="0"/>
                  </a:lnTo>
                  <a:lnTo>
                    <a:pt x="1503800" y="0"/>
                  </a:lnTo>
                  <a:lnTo>
                    <a:pt x="1549750" y="7411"/>
                  </a:lnTo>
                  <a:lnTo>
                    <a:pt x="1589656" y="28048"/>
                  </a:lnTo>
                  <a:lnTo>
                    <a:pt x="1621124" y="59516"/>
                  </a:lnTo>
                  <a:lnTo>
                    <a:pt x="1641760" y="99421"/>
                  </a:lnTo>
                  <a:lnTo>
                    <a:pt x="1649170" y="145370"/>
                  </a:lnTo>
                  <a:lnTo>
                    <a:pt x="1649170" y="1308330"/>
                  </a:lnTo>
                  <a:lnTo>
                    <a:pt x="1641760" y="1354276"/>
                  </a:lnTo>
                  <a:lnTo>
                    <a:pt x="1621124" y="1394181"/>
                  </a:lnTo>
                  <a:lnTo>
                    <a:pt x="1589656" y="1425651"/>
                  </a:lnTo>
                  <a:lnTo>
                    <a:pt x="1549750" y="1446289"/>
                  </a:lnTo>
                  <a:lnTo>
                    <a:pt x="1503800" y="1453700"/>
                  </a:lnTo>
                  <a:lnTo>
                    <a:pt x="145370" y="1453690"/>
                  </a:lnTo>
                  <a:lnTo>
                    <a:pt x="99421" y="1446280"/>
                  </a:lnTo>
                  <a:lnTo>
                    <a:pt x="59516" y="1425644"/>
                  </a:lnTo>
                  <a:lnTo>
                    <a:pt x="28048" y="1394176"/>
                  </a:lnTo>
                  <a:lnTo>
                    <a:pt x="7411" y="1354270"/>
                  </a:lnTo>
                  <a:lnTo>
                    <a:pt x="0" y="1308320"/>
                  </a:lnTo>
                  <a:lnTo>
                    <a:pt x="0" y="145370"/>
                  </a:lnTo>
                  <a:close/>
                </a:path>
              </a:pathLst>
            </a:custGeom>
            <a:ln w="12700">
              <a:solidFill>
                <a:srgbClr val="BC8642"/>
              </a:solidFill>
            </a:ln>
          </p:spPr>
          <p:txBody>
            <a:bodyPr wrap="square" lIns="0" tIns="0" rIns="0" bIns="0" rtlCol="0"/>
            <a:lstStyle/>
            <a:p>
              <a:endParaRPr/>
            </a:p>
          </p:txBody>
        </p:sp>
        <p:sp>
          <p:nvSpPr>
            <p:cNvPr id="9" name="object 9"/>
            <p:cNvSpPr/>
            <p:nvPr/>
          </p:nvSpPr>
          <p:spPr>
            <a:xfrm>
              <a:off x="851507" y="3788537"/>
              <a:ext cx="1649730" cy="2423160"/>
            </a:xfrm>
            <a:custGeom>
              <a:avLst/>
              <a:gdLst/>
              <a:ahLst/>
              <a:cxnLst/>
              <a:rect l="l" t="t" r="r" b="b"/>
              <a:pathLst>
                <a:path w="1649730" h="2423160">
                  <a:moveTo>
                    <a:pt x="1649173" y="0"/>
                  </a:moveTo>
                  <a:lnTo>
                    <a:pt x="0" y="0"/>
                  </a:lnTo>
                  <a:lnTo>
                    <a:pt x="0" y="2249656"/>
                  </a:lnTo>
                  <a:lnTo>
                    <a:pt x="6185" y="2295689"/>
                  </a:lnTo>
                  <a:lnTo>
                    <a:pt x="23642" y="2337054"/>
                  </a:lnTo>
                  <a:lnTo>
                    <a:pt x="50718" y="2372101"/>
                  </a:lnTo>
                  <a:lnTo>
                    <a:pt x="85765" y="2399177"/>
                  </a:lnTo>
                  <a:lnTo>
                    <a:pt x="127130" y="2416634"/>
                  </a:lnTo>
                  <a:lnTo>
                    <a:pt x="173164" y="2422819"/>
                  </a:lnTo>
                  <a:lnTo>
                    <a:pt x="1476009" y="2422819"/>
                  </a:lnTo>
                  <a:lnTo>
                    <a:pt x="1522041" y="2416634"/>
                  </a:lnTo>
                  <a:lnTo>
                    <a:pt x="1563406" y="2399177"/>
                  </a:lnTo>
                  <a:lnTo>
                    <a:pt x="1598453" y="2372101"/>
                  </a:lnTo>
                  <a:lnTo>
                    <a:pt x="1625530" y="2337054"/>
                  </a:lnTo>
                  <a:lnTo>
                    <a:pt x="1642987" y="2295689"/>
                  </a:lnTo>
                  <a:lnTo>
                    <a:pt x="1649173" y="2249656"/>
                  </a:lnTo>
                  <a:lnTo>
                    <a:pt x="1649173" y="0"/>
                  </a:lnTo>
                  <a:close/>
                </a:path>
              </a:pathLst>
            </a:custGeom>
            <a:solidFill>
              <a:srgbClr val="FFFFFF"/>
            </a:solidFill>
          </p:spPr>
          <p:txBody>
            <a:bodyPr wrap="square" lIns="0" tIns="0" rIns="0" bIns="0" rtlCol="0"/>
            <a:lstStyle/>
            <a:p>
              <a:endParaRPr/>
            </a:p>
          </p:txBody>
        </p:sp>
        <p:sp>
          <p:nvSpPr>
            <p:cNvPr id="10" name="object 10"/>
            <p:cNvSpPr/>
            <p:nvPr/>
          </p:nvSpPr>
          <p:spPr>
            <a:xfrm>
              <a:off x="851509" y="3788535"/>
              <a:ext cx="1649730" cy="2423160"/>
            </a:xfrm>
            <a:custGeom>
              <a:avLst/>
              <a:gdLst/>
              <a:ahLst/>
              <a:cxnLst/>
              <a:rect l="l" t="t" r="r" b="b"/>
              <a:pathLst>
                <a:path w="1649730" h="2423160">
                  <a:moveTo>
                    <a:pt x="1476006" y="2422821"/>
                  </a:moveTo>
                  <a:lnTo>
                    <a:pt x="173160" y="2422821"/>
                  </a:lnTo>
                  <a:lnTo>
                    <a:pt x="127128" y="2416635"/>
                  </a:lnTo>
                  <a:lnTo>
                    <a:pt x="85764" y="2399179"/>
                  </a:lnTo>
                  <a:lnTo>
                    <a:pt x="50718" y="2372102"/>
                  </a:lnTo>
                  <a:lnTo>
                    <a:pt x="23642" y="2337056"/>
                  </a:lnTo>
                  <a:lnTo>
                    <a:pt x="6185" y="2295691"/>
                  </a:lnTo>
                  <a:lnTo>
                    <a:pt x="0" y="2249657"/>
                  </a:lnTo>
                  <a:lnTo>
                    <a:pt x="0" y="0"/>
                  </a:lnTo>
                  <a:lnTo>
                    <a:pt x="1649170" y="0"/>
                  </a:lnTo>
                  <a:lnTo>
                    <a:pt x="1649170" y="2249657"/>
                  </a:lnTo>
                  <a:lnTo>
                    <a:pt x="1642985" y="2295691"/>
                  </a:lnTo>
                  <a:lnTo>
                    <a:pt x="1625528" y="2337056"/>
                  </a:lnTo>
                  <a:lnTo>
                    <a:pt x="1598452" y="2372102"/>
                  </a:lnTo>
                  <a:lnTo>
                    <a:pt x="1563406" y="2399179"/>
                  </a:lnTo>
                  <a:lnTo>
                    <a:pt x="1522040" y="2416635"/>
                  </a:lnTo>
                  <a:lnTo>
                    <a:pt x="1476006" y="2422821"/>
                  </a:lnTo>
                  <a:close/>
                </a:path>
              </a:pathLst>
            </a:custGeom>
            <a:ln w="12700">
              <a:solidFill>
                <a:srgbClr val="BC8642"/>
              </a:solidFill>
            </a:ln>
          </p:spPr>
          <p:txBody>
            <a:bodyPr wrap="square" lIns="0" tIns="0" rIns="0" bIns="0" rtlCol="0"/>
            <a:lstStyle/>
            <a:p>
              <a:endParaRPr/>
            </a:p>
          </p:txBody>
        </p:sp>
        <p:pic>
          <p:nvPicPr>
            <p:cNvPr id="11" name="object 11"/>
            <p:cNvPicPr/>
            <p:nvPr/>
          </p:nvPicPr>
          <p:blipFill>
            <a:blip r:embed="rId6" cstate="print"/>
            <a:stretch>
              <a:fillRect/>
            </a:stretch>
          </p:blipFill>
          <p:spPr>
            <a:xfrm>
              <a:off x="2665590" y="2070531"/>
              <a:ext cx="1649183" cy="1453692"/>
            </a:xfrm>
            <a:prstGeom prst="rect">
              <a:avLst/>
            </a:prstGeom>
          </p:spPr>
        </p:pic>
        <p:sp>
          <p:nvSpPr>
            <p:cNvPr id="12" name="object 12"/>
            <p:cNvSpPr/>
            <p:nvPr/>
          </p:nvSpPr>
          <p:spPr>
            <a:xfrm>
              <a:off x="2665590" y="2070531"/>
              <a:ext cx="1649730" cy="1454150"/>
            </a:xfrm>
            <a:custGeom>
              <a:avLst/>
              <a:gdLst/>
              <a:ahLst/>
              <a:cxnLst/>
              <a:rect l="l" t="t" r="r" b="b"/>
              <a:pathLst>
                <a:path w="1649729" h="1454150">
                  <a:moveTo>
                    <a:pt x="0" y="145370"/>
                  </a:moveTo>
                  <a:lnTo>
                    <a:pt x="7411" y="99421"/>
                  </a:lnTo>
                  <a:lnTo>
                    <a:pt x="28048" y="59516"/>
                  </a:lnTo>
                  <a:lnTo>
                    <a:pt x="59516" y="28048"/>
                  </a:lnTo>
                  <a:lnTo>
                    <a:pt x="99421" y="7411"/>
                  </a:lnTo>
                  <a:lnTo>
                    <a:pt x="145370" y="0"/>
                  </a:lnTo>
                  <a:lnTo>
                    <a:pt x="1503800" y="0"/>
                  </a:lnTo>
                  <a:lnTo>
                    <a:pt x="1549750" y="7411"/>
                  </a:lnTo>
                  <a:lnTo>
                    <a:pt x="1589656" y="28048"/>
                  </a:lnTo>
                  <a:lnTo>
                    <a:pt x="1621124" y="59516"/>
                  </a:lnTo>
                  <a:lnTo>
                    <a:pt x="1641760" y="99421"/>
                  </a:lnTo>
                  <a:lnTo>
                    <a:pt x="1649170" y="145370"/>
                  </a:lnTo>
                  <a:lnTo>
                    <a:pt x="1649170" y="1308330"/>
                  </a:lnTo>
                  <a:lnTo>
                    <a:pt x="1641760" y="1354276"/>
                  </a:lnTo>
                  <a:lnTo>
                    <a:pt x="1621124" y="1394181"/>
                  </a:lnTo>
                  <a:lnTo>
                    <a:pt x="1589656" y="1425651"/>
                  </a:lnTo>
                  <a:lnTo>
                    <a:pt x="1549750" y="1446289"/>
                  </a:lnTo>
                  <a:lnTo>
                    <a:pt x="1503800" y="1453700"/>
                  </a:lnTo>
                  <a:lnTo>
                    <a:pt x="145370" y="1453690"/>
                  </a:lnTo>
                  <a:lnTo>
                    <a:pt x="99421" y="1446280"/>
                  </a:lnTo>
                  <a:lnTo>
                    <a:pt x="59516" y="1425644"/>
                  </a:lnTo>
                  <a:lnTo>
                    <a:pt x="28048" y="1394176"/>
                  </a:lnTo>
                  <a:lnTo>
                    <a:pt x="7411" y="1354270"/>
                  </a:lnTo>
                  <a:lnTo>
                    <a:pt x="0" y="1308320"/>
                  </a:lnTo>
                  <a:lnTo>
                    <a:pt x="0" y="145370"/>
                  </a:lnTo>
                  <a:close/>
                </a:path>
              </a:pathLst>
            </a:custGeom>
            <a:ln w="12700">
              <a:solidFill>
                <a:srgbClr val="BC8642"/>
              </a:solidFill>
            </a:ln>
          </p:spPr>
          <p:txBody>
            <a:bodyPr wrap="square" lIns="0" tIns="0" rIns="0" bIns="0" rtlCol="0"/>
            <a:lstStyle/>
            <a:p>
              <a:endParaRPr/>
            </a:p>
          </p:txBody>
        </p:sp>
        <p:sp>
          <p:nvSpPr>
            <p:cNvPr id="13" name="object 13"/>
            <p:cNvSpPr/>
            <p:nvPr/>
          </p:nvSpPr>
          <p:spPr>
            <a:xfrm>
              <a:off x="2665590" y="3788537"/>
              <a:ext cx="1649730" cy="2423160"/>
            </a:xfrm>
            <a:custGeom>
              <a:avLst/>
              <a:gdLst/>
              <a:ahLst/>
              <a:cxnLst/>
              <a:rect l="l" t="t" r="r" b="b"/>
              <a:pathLst>
                <a:path w="1649729" h="2423160">
                  <a:moveTo>
                    <a:pt x="1649171" y="0"/>
                  </a:moveTo>
                  <a:lnTo>
                    <a:pt x="0" y="0"/>
                  </a:lnTo>
                  <a:lnTo>
                    <a:pt x="0" y="2249656"/>
                  </a:lnTo>
                  <a:lnTo>
                    <a:pt x="6185" y="2295689"/>
                  </a:lnTo>
                  <a:lnTo>
                    <a:pt x="23643" y="2337054"/>
                  </a:lnTo>
                  <a:lnTo>
                    <a:pt x="50720" y="2372101"/>
                  </a:lnTo>
                  <a:lnTo>
                    <a:pt x="85767" y="2399177"/>
                  </a:lnTo>
                  <a:lnTo>
                    <a:pt x="127132" y="2416634"/>
                  </a:lnTo>
                  <a:lnTo>
                    <a:pt x="173164" y="2422819"/>
                  </a:lnTo>
                  <a:lnTo>
                    <a:pt x="1476006" y="2422819"/>
                  </a:lnTo>
                  <a:lnTo>
                    <a:pt x="1522043" y="2416634"/>
                  </a:lnTo>
                  <a:lnTo>
                    <a:pt x="1563409" y="2399177"/>
                  </a:lnTo>
                  <a:lnTo>
                    <a:pt x="1598455" y="2372101"/>
                  </a:lnTo>
                  <a:lnTo>
                    <a:pt x="1625530" y="2337054"/>
                  </a:lnTo>
                  <a:lnTo>
                    <a:pt x="1642986" y="2295689"/>
                  </a:lnTo>
                  <a:lnTo>
                    <a:pt x="1649171" y="2249656"/>
                  </a:lnTo>
                  <a:lnTo>
                    <a:pt x="1649171" y="0"/>
                  </a:lnTo>
                  <a:close/>
                </a:path>
              </a:pathLst>
            </a:custGeom>
            <a:solidFill>
              <a:srgbClr val="FFFFFF"/>
            </a:solidFill>
          </p:spPr>
          <p:txBody>
            <a:bodyPr wrap="square" lIns="0" tIns="0" rIns="0" bIns="0" rtlCol="0"/>
            <a:lstStyle/>
            <a:p>
              <a:endParaRPr/>
            </a:p>
          </p:txBody>
        </p:sp>
        <p:sp>
          <p:nvSpPr>
            <p:cNvPr id="14" name="object 14"/>
            <p:cNvSpPr/>
            <p:nvPr/>
          </p:nvSpPr>
          <p:spPr>
            <a:xfrm>
              <a:off x="2665590" y="3788535"/>
              <a:ext cx="1649730" cy="2423160"/>
            </a:xfrm>
            <a:custGeom>
              <a:avLst/>
              <a:gdLst/>
              <a:ahLst/>
              <a:cxnLst/>
              <a:rect l="l" t="t" r="r" b="b"/>
              <a:pathLst>
                <a:path w="1649729" h="2423160">
                  <a:moveTo>
                    <a:pt x="1476006" y="2422821"/>
                  </a:moveTo>
                  <a:lnTo>
                    <a:pt x="173160" y="2422821"/>
                  </a:lnTo>
                  <a:lnTo>
                    <a:pt x="127128" y="2416635"/>
                  </a:lnTo>
                  <a:lnTo>
                    <a:pt x="85764" y="2399179"/>
                  </a:lnTo>
                  <a:lnTo>
                    <a:pt x="50718" y="2372102"/>
                  </a:lnTo>
                  <a:lnTo>
                    <a:pt x="23642" y="2337056"/>
                  </a:lnTo>
                  <a:lnTo>
                    <a:pt x="6185" y="2295691"/>
                  </a:lnTo>
                  <a:lnTo>
                    <a:pt x="0" y="2249657"/>
                  </a:lnTo>
                  <a:lnTo>
                    <a:pt x="0" y="0"/>
                  </a:lnTo>
                  <a:lnTo>
                    <a:pt x="1649170" y="0"/>
                  </a:lnTo>
                  <a:lnTo>
                    <a:pt x="1649170" y="2249657"/>
                  </a:lnTo>
                  <a:lnTo>
                    <a:pt x="1642985" y="2295691"/>
                  </a:lnTo>
                  <a:lnTo>
                    <a:pt x="1625528" y="2337056"/>
                  </a:lnTo>
                  <a:lnTo>
                    <a:pt x="1598452" y="2372102"/>
                  </a:lnTo>
                  <a:lnTo>
                    <a:pt x="1563406" y="2399179"/>
                  </a:lnTo>
                  <a:lnTo>
                    <a:pt x="1522040" y="2416635"/>
                  </a:lnTo>
                  <a:lnTo>
                    <a:pt x="1476006" y="2422821"/>
                  </a:lnTo>
                  <a:close/>
                </a:path>
              </a:pathLst>
            </a:custGeom>
            <a:ln w="12700">
              <a:solidFill>
                <a:srgbClr val="BC8642"/>
              </a:solidFill>
            </a:ln>
          </p:spPr>
          <p:txBody>
            <a:bodyPr wrap="square" lIns="0" tIns="0" rIns="0" bIns="0" rtlCol="0"/>
            <a:lstStyle/>
            <a:p>
              <a:endParaRPr/>
            </a:p>
          </p:txBody>
        </p:sp>
        <p:pic>
          <p:nvPicPr>
            <p:cNvPr id="15" name="object 15"/>
            <p:cNvPicPr/>
            <p:nvPr/>
          </p:nvPicPr>
          <p:blipFill>
            <a:blip r:embed="rId7" cstate="print"/>
            <a:stretch>
              <a:fillRect/>
            </a:stretch>
          </p:blipFill>
          <p:spPr>
            <a:xfrm>
              <a:off x="4479683" y="2070531"/>
              <a:ext cx="330441" cy="1453692"/>
            </a:xfrm>
            <a:prstGeom prst="rect">
              <a:avLst/>
            </a:prstGeom>
          </p:spPr>
        </p:pic>
        <p:sp>
          <p:nvSpPr>
            <p:cNvPr id="16" name="object 16"/>
            <p:cNvSpPr/>
            <p:nvPr/>
          </p:nvSpPr>
          <p:spPr>
            <a:xfrm>
              <a:off x="4810125" y="2070531"/>
              <a:ext cx="1318895" cy="1454150"/>
            </a:xfrm>
            <a:custGeom>
              <a:avLst/>
              <a:gdLst/>
              <a:ahLst/>
              <a:cxnLst/>
              <a:rect l="l" t="t" r="r" b="b"/>
              <a:pathLst>
                <a:path w="1318895" h="1454150">
                  <a:moveTo>
                    <a:pt x="1173365" y="0"/>
                  </a:moveTo>
                  <a:lnTo>
                    <a:pt x="0" y="0"/>
                  </a:lnTo>
                  <a:lnTo>
                    <a:pt x="0" y="1453692"/>
                  </a:lnTo>
                  <a:lnTo>
                    <a:pt x="1173365" y="1453692"/>
                  </a:lnTo>
                  <a:lnTo>
                    <a:pt x="1219309" y="1446281"/>
                  </a:lnTo>
                  <a:lnTo>
                    <a:pt x="1259213" y="1425644"/>
                  </a:lnTo>
                  <a:lnTo>
                    <a:pt x="1290681" y="1394176"/>
                  </a:lnTo>
                  <a:lnTo>
                    <a:pt x="1311318" y="1354272"/>
                  </a:lnTo>
                  <a:lnTo>
                    <a:pt x="1318729" y="1308328"/>
                  </a:lnTo>
                  <a:lnTo>
                    <a:pt x="1318729" y="145364"/>
                  </a:lnTo>
                  <a:lnTo>
                    <a:pt x="1311318" y="99420"/>
                  </a:lnTo>
                  <a:lnTo>
                    <a:pt x="1290681" y="59516"/>
                  </a:lnTo>
                  <a:lnTo>
                    <a:pt x="1259213" y="28048"/>
                  </a:lnTo>
                  <a:lnTo>
                    <a:pt x="1219309" y="7411"/>
                  </a:lnTo>
                  <a:lnTo>
                    <a:pt x="1173365" y="0"/>
                  </a:lnTo>
                  <a:close/>
                </a:path>
              </a:pathLst>
            </a:custGeom>
            <a:solidFill>
              <a:srgbClr val="FEFEFE"/>
            </a:solidFill>
          </p:spPr>
          <p:txBody>
            <a:bodyPr wrap="square" lIns="0" tIns="0" rIns="0" bIns="0" rtlCol="0"/>
            <a:lstStyle/>
            <a:p>
              <a:endParaRPr/>
            </a:p>
          </p:txBody>
        </p:sp>
        <p:sp>
          <p:nvSpPr>
            <p:cNvPr id="17" name="object 17"/>
            <p:cNvSpPr/>
            <p:nvPr/>
          </p:nvSpPr>
          <p:spPr>
            <a:xfrm>
              <a:off x="4479683" y="2070531"/>
              <a:ext cx="1649730" cy="1454150"/>
            </a:xfrm>
            <a:custGeom>
              <a:avLst/>
              <a:gdLst/>
              <a:ahLst/>
              <a:cxnLst/>
              <a:rect l="l" t="t" r="r" b="b"/>
              <a:pathLst>
                <a:path w="1649729" h="1454150">
                  <a:moveTo>
                    <a:pt x="0" y="145370"/>
                  </a:moveTo>
                  <a:lnTo>
                    <a:pt x="7411" y="99421"/>
                  </a:lnTo>
                  <a:lnTo>
                    <a:pt x="28048" y="59516"/>
                  </a:lnTo>
                  <a:lnTo>
                    <a:pt x="59516" y="28048"/>
                  </a:lnTo>
                  <a:lnTo>
                    <a:pt x="99421" y="7411"/>
                  </a:lnTo>
                  <a:lnTo>
                    <a:pt x="145370" y="0"/>
                  </a:lnTo>
                  <a:lnTo>
                    <a:pt x="1503800" y="0"/>
                  </a:lnTo>
                  <a:lnTo>
                    <a:pt x="1549750" y="7411"/>
                  </a:lnTo>
                  <a:lnTo>
                    <a:pt x="1589656" y="28048"/>
                  </a:lnTo>
                  <a:lnTo>
                    <a:pt x="1621124" y="59516"/>
                  </a:lnTo>
                  <a:lnTo>
                    <a:pt x="1641760" y="99421"/>
                  </a:lnTo>
                  <a:lnTo>
                    <a:pt x="1649170" y="145370"/>
                  </a:lnTo>
                  <a:lnTo>
                    <a:pt x="1649170" y="1308330"/>
                  </a:lnTo>
                  <a:lnTo>
                    <a:pt x="1641760" y="1354276"/>
                  </a:lnTo>
                  <a:lnTo>
                    <a:pt x="1621124" y="1394181"/>
                  </a:lnTo>
                  <a:lnTo>
                    <a:pt x="1589656" y="1425651"/>
                  </a:lnTo>
                  <a:lnTo>
                    <a:pt x="1549750" y="1446289"/>
                  </a:lnTo>
                  <a:lnTo>
                    <a:pt x="1503800" y="1453700"/>
                  </a:lnTo>
                  <a:lnTo>
                    <a:pt x="145370" y="1453690"/>
                  </a:lnTo>
                  <a:lnTo>
                    <a:pt x="99421" y="1446280"/>
                  </a:lnTo>
                  <a:lnTo>
                    <a:pt x="59516" y="1425644"/>
                  </a:lnTo>
                  <a:lnTo>
                    <a:pt x="28048" y="1394176"/>
                  </a:lnTo>
                  <a:lnTo>
                    <a:pt x="7411" y="1354270"/>
                  </a:lnTo>
                  <a:lnTo>
                    <a:pt x="0" y="1308320"/>
                  </a:lnTo>
                  <a:lnTo>
                    <a:pt x="0" y="145370"/>
                  </a:lnTo>
                  <a:close/>
                </a:path>
              </a:pathLst>
            </a:custGeom>
            <a:ln w="12700">
              <a:solidFill>
                <a:srgbClr val="BC8642"/>
              </a:solidFill>
            </a:ln>
          </p:spPr>
          <p:txBody>
            <a:bodyPr wrap="square" lIns="0" tIns="0" rIns="0" bIns="0" rtlCol="0"/>
            <a:lstStyle/>
            <a:p>
              <a:endParaRPr/>
            </a:p>
          </p:txBody>
        </p:sp>
        <p:sp>
          <p:nvSpPr>
            <p:cNvPr id="18" name="object 18"/>
            <p:cNvSpPr/>
            <p:nvPr/>
          </p:nvSpPr>
          <p:spPr>
            <a:xfrm>
              <a:off x="4479683" y="3788537"/>
              <a:ext cx="1649730" cy="2423160"/>
            </a:xfrm>
            <a:custGeom>
              <a:avLst/>
              <a:gdLst/>
              <a:ahLst/>
              <a:cxnLst/>
              <a:rect l="l" t="t" r="r" b="b"/>
              <a:pathLst>
                <a:path w="1649729" h="2423160">
                  <a:moveTo>
                    <a:pt x="1649171" y="0"/>
                  </a:moveTo>
                  <a:lnTo>
                    <a:pt x="0" y="0"/>
                  </a:lnTo>
                  <a:lnTo>
                    <a:pt x="0" y="2249656"/>
                  </a:lnTo>
                  <a:lnTo>
                    <a:pt x="6185" y="2295689"/>
                  </a:lnTo>
                  <a:lnTo>
                    <a:pt x="23643" y="2337054"/>
                  </a:lnTo>
                  <a:lnTo>
                    <a:pt x="50720" y="2372101"/>
                  </a:lnTo>
                  <a:lnTo>
                    <a:pt x="85767" y="2399177"/>
                  </a:lnTo>
                  <a:lnTo>
                    <a:pt x="127132" y="2416634"/>
                  </a:lnTo>
                  <a:lnTo>
                    <a:pt x="173164" y="2422819"/>
                  </a:lnTo>
                  <a:lnTo>
                    <a:pt x="1476006" y="2422819"/>
                  </a:lnTo>
                  <a:lnTo>
                    <a:pt x="1522038" y="2416634"/>
                  </a:lnTo>
                  <a:lnTo>
                    <a:pt x="1563403" y="2399177"/>
                  </a:lnTo>
                  <a:lnTo>
                    <a:pt x="1598450" y="2372101"/>
                  </a:lnTo>
                  <a:lnTo>
                    <a:pt x="1625528" y="2337054"/>
                  </a:lnTo>
                  <a:lnTo>
                    <a:pt x="1642985" y="2295689"/>
                  </a:lnTo>
                  <a:lnTo>
                    <a:pt x="1649171" y="2249656"/>
                  </a:lnTo>
                  <a:lnTo>
                    <a:pt x="1649171" y="0"/>
                  </a:lnTo>
                  <a:close/>
                </a:path>
              </a:pathLst>
            </a:custGeom>
            <a:solidFill>
              <a:srgbClr val="FFFFFF"/>
            </a:solidFill>
          </p:spPr>
          <p:txBody>
            <a:bodyPr wrap="square" lIns="0" tIns="0" rIns="0" bIns="0" rtlCol="0"/>
            <a:lstStyle/>
            <a:p>
              <a:endParaRPr/>
            </a:p>
          </p:txBody>
        </p:sp>
        <p:sp>
          <p:nvSpPr>
            <p:cNvPr id="19" name="object 19"/>
            <p:cNvSpPr/>
            <p:nvPr/>
          </p:nvSpPr>
          <p:spPr>
            <a:xfrm>
              <a:off x="4479683" y="3788535"/>
              <a:ext cx="1649730" cy="2423160"/>
            </a:xfrm>
            <a:custGeom>
              <a:avLst/>
              <a:gdLst/>
              <a:ahLst/>
              <a:cxnLst/>
              <a:rect l="l" t="t" r="r" b="b"/>
              <a:pathLst>
                <a:path w="1649729" h="2423160">
                  <a:moveTo>
                    <a:pt x="1476006" y="2422821"/>
                  </a:moveTo>
                  <a:lnTo>
                    <a:pt x="173160" y="2422821"/>
                  </a:lnTo>
                  <a:lnTo>
                    <a:pt x="127128" y="2416635"/>
                  </a:lnTo>
                  <a:lnTo>
                    <a:pt x="85764" y="2399179"/>
                  </a:lnTo>
                  <a:lnTo>
                    <a:pt x="50718" y="2372102"/>
                  </a:lnTo>
                  <a:lnTo>
                    <a:pt x="23642" y="2337056"/>
                  </a:lnTo>
                  <a:lnTo>
                    <a:pt x="6185" y="2295691"/>
                  </a:lnTo>
                  <a:lnTo>
                    <a:pt x="0" y="2249657"/>
                  </a:lnTo>
                  <a:lnTo>
                    <a:pt x="0" y="0"/>
                  </a:lnTo>
                  <a:lnTo>
                    <a:pt x="1649170" y="0"/>
                  </a:lnTo>
                  <a:lnTo>
                    <a:pt x="1649170" y="2249657"/>
                  </a:lnTo>
                  <a:lnTo>
                    <a:pt x="1642985" y="2295691"/>
                  </a:lnTo>
                  <a:lnTo>
                    <a:pt x="1625528" y="2337056"/>
                  </a:lnTo>
                  <a:lnTo>
                    <a:pt x="1598452" y="2372102"/>
                  </a:lnTo>
                  <a:lnTo>
                    <a:pt x="1563406" y="2399179"/>
                  </a:lnTo>
                  <a:lnTo>
                    <a:pt x="1522040" y="2416635"/>
                  </a:lnTo>
                  <a:lnTo>
                    <a:pt x="1476006" y="2422821"/>
                  </a:lnTo>
                  <a:close/>
                </a:path>
              </a:pathLst>
            </a:custGeom>
            <a:ln w="12700">
              <a:solidFill>
                <a:srgbClr val="BC8642"/>
              </a:solidFill>
            </a:ln>
          </p:spPr>
          <p:txBody>
            <a:bodyPr wrap="square" lIns="0" tIns="0" rIns="0" bIns="0" rtlCol="0"/>
            <a:lstStyle/>
            <a:p>
              <a:endParaRPr/>
            </a:p>
          </p:txBody>
        </p:sp>
        <p:sp>
          <p:nvSpPr>
            <p:cNvPr id="20" name="object 20"/>
            <p:cNvSpPr/>
            <p:nvPr/>
          </p:nvSpPr>
          <p:spPr>
            <a:xfrm>
              <a:off x="6293777" y="2070531"/>
              <a:ext cx="1649730" cy="1454150"/>
            </a:xfrm>
            <a:custGeom>
              <a:avLst/>
              <a:gdLst/>
              <a:ahLst/>
              <a:cxnLst/>
              <a:rect l="l" t="t" r="r" b="b"/>
              <a:pathLst>
                <a:path w="1649729" h="1454150">
                  <a:moveTo>
                    <a:pt x="1649171" y="145364"/>
                  </a:moveTo>
                  <a:lnTo>
                    <a:pt x="1641754" y="99428"/>
                  </a:lnTo>
                  <a:lnTo>
                    <a:pt x="1621116" y="59524"/>
                  </a:lnTo>
                  <a:lnTo>
                    <a:pt x="1589646" y="28054"/>
                  </a:lnTo>
                  <a:lnTo>
                    <a:pt x="1549742" y="7416"/>
                  </a:lnTo>
                  <a:lnTo>
                    <a:pt x="1503794" y="0"/>
                  </a:lnTo>
                  <a:lnTo>
                    <a:pt x="1486039" y="0"/>
                  </a:lnTo>
                  <a:lnTo>
                    <a:pt x="145364" y="0"/>
                  </a:lnTo>
                  <a:lnTo>
                    <a:pt x="99402" y="7416"/>
                  </a:lnTo>
                  <a:lnTo>
                    <a:pt x="59499" y="28054"/>
                  </a:lnTo>
                  <a:lnTo>
                    <a:pt x="28041" y="59524"/>
                  </a:lnTo>
                  <a:lnTo>
                    <a:pt x="7404" y="99428"/>
                  </a:lnTo>
                  <a:lnTo>
                    <a:pt x="0" y="145364"/>
                  </a:lnTo>
                  <a:lnTo>
                    <a:pt x="0" y="1308328"/>
                  </a:lnTo>
                  <a:lnTo>
                    <a:pt x="7404" y="1354277"/>
                  </a:lnTo>
                  <a:lnTo>
                    <a:pt x="28041" y="1394180"/>
                  </a:lnTo>
                  <a:lnTo>
                    <a:pt x="59499" y="1425651"/>
                  </a:lnTo>
                  <a:lnTo>
                    <a:pt x="99402" y="1446288"/>
                  </a:lnTo>
                  <a:lnTo>
                    <a:pt x="145351" y="1453692"/>
                  </a:lnTo>
                  <a:lnTo>
                    <a:pt x="1486039" y="1453692"/>
                  </a:lnTo>
                  <a:lnTo>
                    <a:pt x="1503794" y="1453692"/>
                  </a:lnTo>
                  <a:lnTo>
                    <a:pt x="1549742" y="1446288"/>
                  </a:lnTo>
                  <a:lnTo>
                    <a:pt x="1589646" y="1425651"/>
                  </a:lnTo>
                  <a:lnTo>
                    <a:pt x="1621116" y="1394180"/>
                  </a:lnTo>
                  <a:lnTo>
                    <a:pt x="1641754" y="1354277"/>
                  </a:lnTo>
                  <a:lnTo>
                    <a:pt x="1649171" y="1308328"/>
                  </a:lnTo>
                  <a:lnTo>
                    <a:pt x="1649171" y="145364"/>
                  </a:lnTo>
                  <a:close/>
                </a:path>
              </a:pathLst>
            </a:custGeom>
            <a:solidFill>
              <a:srgbClr val="FEFEFE"/>
            </a:solidFill>
          </p:spPr>
          <p:txBody>
            <a:bodyPr wrap="square" lIns="0" tIns="0" rIns="0" bIns="0" rtlCol="0"/>
            <a:lstStyle/>
            <a:p>
              <a:endParaRPr/>
            </a:p>
          </p:txBody>
        </p:sp>
        <p:sp>
          <p:nvSpPr>
            <p:cNvPr id="21" name="object 21"/>
            <p:cNvSpPr/>
            <p:nvPr/>
          </p:nvSpPr>
          <p:spPr>
            <a:xfrm>
              <a:off x="6293777" y="2070531"/>
              <a:ext cx="1649730" cy="1454150"/>
            </a:xfrm>
            <a:custGeom>
              <a:avLst/>
              <a:gdLst/>
              <a:ahLst/>
              <a:cxnLst/>
              <a:rect l="l" t="t" r="r" b="b"/>
              <a:pathLst>
                <a:path w="1649729" h="1454150">
                  <a:moveTo>
                    <a:pt x="0" y="145370"/>
                  </a:moveTo>
                  <a:lnTo>
                    <a:pt x="7411" y="99421"/>
                  </a:lnTo>
                  <a:lnTo>
                    <a:pt x="28048" y="59516"/>
                  </a:lnTo>
                  <a:lnTo>
                    <a:pt x="59516" y="28048"/>
                  </a:lnTo>
                  <a:lnTo>
                    <a:pt x="99421" y="7411"/>
                  </a:lnTo>
                  <a:lnTo>
                    <a:pt x="145370" y="0"/>
                  </a:lnTo>
                  <a:lnTo>
                    <a:pt x="1503800" y="0"/>
                  </a:lnTo>
                  <a:lnTo>
                    <a:pt x="1549750" y="7411"/>
                  </a:lnTo>
                  <a:lnTo>
                    <a:pt x="1589656" y="28048"/>
                  </a:lnTo>
                  <a:lnTo>
                    <a:pt x="1621124" y="59516"/>
                  </a:lnTo>
                  <a:lnTo>
                    <a:pt x="1641760" y="99421"/>
                  </a:lnTo>
                  <a:lnTo>
                    <a:pt x="1649170" y="145370"/>
                  </a:lnTo>
                  <a:lnTo>
                    <a:pt x="1649170" y="1308330"/>
                  </a:lnTo>
                  <a:lnTo>
                    <a:pt x="1641760" y="1354276"/>
                  </a:lnTo>
                  <a:lnTo>
                    <a:pt x="1621124" y="1394181"/>
                  </a:lnTo>
                  <a:lnTo>
                    <a:pt x="1589656" y="1425651"/>
                  </a:lnTo>
                  <a:lnTo>
                    <a:pt x="1549750" y="1446289"/>
                  </a:lnTo>
                  <a:lnTo>
                    <a:pt x="1503800" y="1453700"/>
                  </a:lnTo>
                  <a:lnTo>
                    <a:pt x="145370" y="1453690"/>
                  </a:lnTo>
                  <a:lnTo>
                    <a:pt x="99421" y="1446280"/>
                  </a:lnTo>
                  <a:lnTo>
                    <a:pt x="59516" y="1425644"/>
                  </a:lnTo>
                  <a:lnTo>
                    <a:pt x="28048" y="1394176"/>
                  </a:lnTo>
                  <a:lnTo>
                    <a:pt x="7411" y="1354270"/>
                  </a:lnTo>
                  <a:lnTo>
                    <a:pt x="0" y="1308320"/>
                  </a:lnTo>
                  <a:lnTo>
                    <a:pt x="0" y="145370"/>
                  </a:lnTo>
                  <a:close/>
                </a:path>
              </a:pathLst>
            </a:custGeom>
            <a:ln w="12700">
              <a:solidFill>
                <a:srgbClr val="BC8642"/>
              </a:solidFill>
            </a:ln>
          </p:spPr>
          <p:txBody>
            <a:bodyPr wrap="square" lIns="0" tIns="0" rIns="0" bIns="0" rtlCol="0"/>
            <a:lstStyle/>
            <a:p>
              <a:endParaRPr/>
            </a:p>
          </p:txBody>
        </p:sp>
        <p:sp>
          <p:nvSpPr>
            <p:cNvPr id="22" name="object 22"/>
            <p:cNvSpPr/>
            <p:nvPr/>
          </p:nvSpPr>
          <p:spPr>
            <a:xfrm>
              <a:off x="6293777" y="3788537"/>
              <a:ext cx="1649730" cy="2423160"/>
            </a:xfrm>
            <a:custGeom>
              <a:avLst/>
              <a:gdLst/>
              <a:ahLst/>
              <a:cxnLst/>
              <a:rect l="l" t="t" r="r" b="b"/>
              <a:pathLst>
                <a:path w="1649729" h="2423160">
                  <a:moveTo>
                    <a:pt x="1649171" y="0"/>
                  </a:moveTo>
                  <a:lnTo>
                    <a:pt x="0" y="0"/>
                  </a:lnTo>
                  <a:lnTo>
                    <a:pt x="0" y="2249656"/>
                  </a:lnTo>
                  <a:lnTo>
                    <a:pt x="6185" y="2295689"/>
                  </a:lnTo>
                  <a:lnTo>
                    <a:pt x="23640" y="2337054"/>
                  </a:lnTo>
                  <a:lnTo>
                    <a:pt x="50715" y="2372101"/>
                  </a:lnTo>
                  <a:lnTo>
                    <a:pt x="85761" y="2399177"/>
                  </a:lnTo>
                  <a:lnTo>
                    <a:pt x="127127" y="2416634"/>
                  </a:lnTo>
                  <a:lnTo>
                    <a:pt x="173164" y="2422819"/>
                  </a:lnTo>
                  <a:lnTo>
                    <a:pt x="1476006" y="2422819"/>
                  </a:lnTo>
                  <a:lnTo>
                    <a:pt x="1522038" y="2416634"/>
                  </a:lnTo>
                  <a:lnTo>
                    <a:pt x="1563403" y="2399177"/>
                  </a:lnTo>
                  <a:lnTo>
                    <a:pt x="1598450" y="2372101"/>
                  </a:lnTo>
                  <a:lnTo>
                    <a:pt x="1625528" y="2337054"/>
                  </a:lnTo>
                  <a:lnTo>
                    <a:pt x="1642985" y="2295689"/>
                  </a:lnTo>
                  <a:lnTo>
                    <a:pt x="1649171" y="2249656"/>
                  </a:lnTo>
                  <a:lnTo>
                    <a:pt x="1649171" y="0"/>
                  </a:lnTo>
                  <a:close/>
                </a:path>
              </a:pathLst>
            </a:custGeom>
            <a:solidFill>
              <a:srgbClr val="FFFFFF"/>
            </a:solidFill>
          </p:spPr>
          <p:txBody>
            <a:bodyPr wrap="square" lIns="0" tIns="0" rIns="0" bIns="0" rtlCol="0"/>
            <a:lstStyle/>
            <a:p>
              <a:endParaRPr/>
            </a:p>
          </p:txBody>
        </p:sp>
        <p:sp>
          <p:nvSpPr>
            <p:cNvPr id="23" name="object 23"/>
            <p:cNvSpPr/>
            <p:nvPr/>
          </p:nvSpPr>
          <p:spPr>
            <a:xfrm>
              <a:off x="6293777" y="3788535"/>
              <a:ext cx="1649730" cy="2423160"/>
            </a:xfrm>
            <a:custGeom>
              <a:avLst/>
              <a:gdLst/>
              <a:ahLst/>
              <a:cxnLst/>
              <a:rect l="l" t="t" r="r" b="b"/>
              <a:pathLst>
                <a:path w="1649729" h="2423160">
                  <a:moveTo>
                    <a:pt x="1476006" y="2422821"/>
                  </a:moveTo>
                  <a:lnTo>
                    <a:pt x="173160" y="2422821"/>
                  </a:lnTo>
                  <a:lnTo>
                    <a:pt x="127128" y="2416635"/>
                  </a:lnTo>
                  <a:lnTo>
                    <a:pt x="85764" y="2399179"/>
                  </a:lnTo>
                  <a:lnTo>
                    <a:pt x="50718" y="2372102"/>
                  </a:lnTo>
                  <a:lnTo>
                    <a:pt x="23642" y="2337056"/>
                  </a:lnTo>
                  <a:lnTo>
                    <a:pt x="6185" y="2295691"/>
                  </a:lnTo>
                  <a:lnTo>
                    <a:pt x="0" y="2249657"/>
                  </a:lnTo>
                  <a:lnTo>
                    <a:pt x="0" y="0"/>
                  </a:lnTo>
                  <a:lnTo>
                    <a:pt x="1649170" y="0"/>
                  </a:lnTo>
                  <a:lnTo>
                    <a:pt x="1649170" y="2249657"/>
                  </a:lnTo>
                  <a:lnTo>
                    <a:pt x="1642985" y="2295691"/>
                  </a:lnTo>
                  <a:lnTo>
                    <a:pt x="1625528" y="2337056"/>
                  </a:lnTo>
                  <a:lnTo>
                    <a:pt x="1598452" y="2372102"/>
                  </a:lnTo>
                  <a:lnTo>
                    <a:pt x="1563406" y="2399179"/>
                  </a:lnTo>
                  <a:lnTo>
                    <a:pt x="1522040" y="2416635"/>
                  </a:lnTo>
                  <a:lnTo>
                    <a:pt x="1476006" y="2422821"/>
                  </a:lnTo>
                  <a:close/>
                </a:path>
              </a:pathLst>
            </a:custGeom>
            <a:ln w="12700">
              <a:solidFill>
                <a:srgbClr val="BC8642"/>
              </a:solidFill>
            </a:ln>
          </p:spPr>
          <p:txBody>
            <a:bodyPr wrap="square" lIns="0" tIns="0" rIns="0" bIns="0" rtlCol="0"/>
            <a:lstStyle/>
            <a:p>
              <a:endParaRPr/>
            </a:p>
          </p:txBody>
        </p:sp>
        <p:sp>
          <p:nvSpPr>
            <p:cNvPr id="24" name="object 24"/>
            <p:cNvSpPr/>
            <p:nvPr/>
          </p:nvSpPr>
          <p:spPr>
            <a:xfrm>
              <a:off x="8107857" y="2070531"/>
              <a:ext cx="1649730" cy="1454150"/>
            </a:xfrm>
            <a:custGeom>
              <a:avLst/>
              <a:gdLst/>
              <a:ahLst/>
              <a:cxnLst/>
              <a:rect l="l" t="t" r="r" b="b"/>
              <a:pathLst>
                <a:path w="1649729" h="1454150">
                  <a:moveTo>
                    <a:pt x="1503806" y="0"/>
                  </a:moveTo>
                  <a:lnTo>
                    <a:pt x="145376" y="0"/>
                  </a:lnTo>
                  <a:lnTo>
                    <a:pt x="99426" y="7411"/>
                  </a:lnTo>
                  <a:lnTo>
                    <a:pt x="59519" y="28048"/>
                  </a:lnTo>
                  <a:lnTo>
                    <a:pt x="28049" y="59516"/>
                  </a:lnTo>
                  <a:lnTo>
                    <a:pt x="7411" y="99420"/>
                  </a:lnTo>
                  <a:lnTo>
                    <a:pt x="0" y="145364"/>
                  </a:lnTo>
                  <a:lnTo>
                    <a:pt x="0" y="1308328"/>
                  </a:lnTo>
                  <a:lnTo>
                    <a:pt x="7411" y="1354272"/>
                  </a:lnTo>
                  <a:lnTo>
                    <a:pt x="28049" y="1394176"/>
                  </a:lnTo>
                  <a:lnTo>
                    <a:pt x="59519" y="1425644"/>
                  </a:lnTo>
                  <a:lnTo>
                    <a:pt x="99426" y="1446281"/>
                  </a:lnTo>
                  <a:lnTo>
                    <a:pt x="145376" y="1453692"/>
                  </a:lnTo>
                  <a:lnTo>
                    <a:pt x="1503806" y="1453692"/>
                  </a:lnTo>
                  <a:lnTo>
                    <a:pt x="1549756" y="1446281"/>
                  </a:lnTo>
                  <a:lnTo>
                    <a:pt x="1589660" y="1425644"/>
                  </a:lnTo>
                  <a:lnTo>
                    <a:pt x="1621126" y="1394176"/>
                  </a:lnTo>
                  <a:lnTo>
                    <a:pt x="1641761" y="1354272"/>
                  </a:lnTo>
                  <a:lnTo>
                    <a:pt x="1649171" y="1308328"/>
                  </a:lnTo>
                  <a:lnTo>
                    <a:pt x="1649183" y="145364"/>
                  </a:lnTo>
                  <a:lnTo>
                    <a:pt x="1641772" y="99420"/>
                  </a:lnTo>
                  <a:lnTo>
                    <a:pt x="1621134" y="59516"/>
                  </a:lnTo>
                  <a:lnTo>
                    <a:pt x="1589664" y="28048"/>
                  </a:lnTo>
                  <a:lnTo>
                    <a:pt x="1549757" y="7411"/>
                  </a:lnTo>
                  <a:lnTo>
                    <a:pt x="1503806" y="0"/>
                  </a:lnTo>
                  <a:close/>
                </a:path>
              </a:pathLst>
            </a:custGeom>
            <a:solidFill>
              <a:srgbClr val="FEFEFE"/>
            </a:solidFill>
          </p:spPr>
          <p:txBody>
            <a:bodyPr wrap="square" lIns="0" tIns="0" rIns="0" bIns="0" rtlCol="0"/>
            <a:lstStyle/>
            <a:p>
              <a:endParaRPr/>
            </a:p>
          </p:txBody>
        </p:sp>
        <p:sp>
          <p:nvSpPr>
            <p:cNvPr id="25" name="object 25"/>
            <p:cNvSpPr/>
            <p:nvPr/>
          </p:nvSpPr>
          <p:spPr>
            <a:xfrm>
              <a:off x="8107857" y="2070531"/>
              <a:ext cx="1649730" cy="1454150"/>
            </a:xfrm>
            <a:custGeom>
              <a:avLst/>
              <a:gdLst/>
              <a:ahLst/>
              <a:cxnLst/>
              <a:rect l="l" t="t" r="r" b="b"/>
              <a:pathLst>
                <a:path w="1649729" h="1454150">
                  <a:moveTo>
                    <a:pt x="0" y="145370"/>
                  </a:moveTo>
                  <a:lnTo>
                    <a:pt x="7411" y="99421"/>
                  </a:lnTo>
                  <a:lnTo>
                    <a:pt x="28048" y="59516"/>
                  </a:lnTo>
                  <a:lnTo>
                    <a:pt x="59516" y="28048"/>
                  </a:lnTo>
                  <a:lnTo>
                    <a:pt x="99421" y="7411"/>
                  </a:lnTo>
                  <a:lnTo>
                    <a:pt x="145370" y="0"/>
                  </a:lnTo>
                  <a:lnTo>
                    <a:pt x="1503800" y="0"/>
                  </a:lnTo>
                  <a:lnTo>
                    <a:pt x="1549750" y="7411"/>
                  </a:lnTo>
                  <a:lnTo>
                    <a:pt x="1589656" y="28048"/>
                  </a:lnTo>
                  <a:lnTo>
                    <a:pt x="1621124" y="59516"/>
                  </a:lnTo>
                  <a:lnTo>
                    <a:pt x="1641760" y="99421"/>
                  </a:lnTo>
                  <a:lnTo>
                    <a:pt x="1649170" y="145370"/>
                  </a:lnTo>
                  <a:lnTo>
                    <a:pt x="1649170" y="1308330"/>
                  </a:lnTo>
                  <a:lnTo>
                    <a:pt x="1641760" y="1354276"/>
                  </a:lnTo>
                  <a:lnTo>
                    <a:pt x="1621124" y="1394181"/>
                  </a:lnTo>
                  <a:lnTo>
                    <a:pt x="1589656" y="1425651"/>
                  </a:lnTo>
                  <a:lnTo>
                    <a:pt x="1549750" y="1446289"/>
                  </a:lnTo>
                  <a:lnTo>
                    <a:pt x="1503800" y="1453700"/>
                  </a:lnTo>
                  <a:lnTo>
                    <a:pt x="145370" y="1453690"/>
                  </a:lnTo>
                  <a:lnTo>
                    <a:pt x="99421" y="1446280"/>
                  </a:lnTo>
                  <a:lnTo>
                    <a:pt x="59516" y="1425644"/>
                  </a:lnTo>
                  <a:lnTo>
                    <a:pt x="28048" y="1394176"/>
                  </a:lnTo>
                  <a:lnTo>
                    <a:pt x="7411" y="1354270"/>
                  </a:lnTo>
                  <a:lnTo>
                    <a:pt x="0" y="1308320"/>
                  </a:lnTo>
                  <a:lnTo>
                    <a:pt x="0" y="145370"/>
                  </a:lnTo>
                  <a:close/>
                </a:path>
              </a:pathLst>
            </a:custGeom>
            <a:ln w="12700">
              <a:solidFill>
                <a:srgbClr val="BC8642"/>
              </a:solidFill>
            </a:ln>
          </p:spPr>
          <p:txBody>
            <a:bodyPr wrap="square" lIns="0" tIns="0" rIns="0" bIns="0" rtlCol="0"/>
            <a:lstStyle/>
            <a:p>
              <a:endParaRPr/>
            </a:p>
          </p:txBody>
        </p:sp>
        <p:sp>
          <p:nvSpPr>
            <p:cNvPr id="26" name="object 26"/>
            <p:cNvSpPr/>
            <p:nvPr/>
          </p:nvSpPr>
          <p:spPr>
            <a:xfrm>
              <a:off x="8107857" y="3788537"/>
              <a:ext cx="1649730" cy="2423160"/>
            </a:xfrm>
            <a:custGeom>
              <a:avLst/>
              <a:gdLst/>
              <a:ahLst/>
              <a:cxnLst/>
              <a:rect l="l" t="t" r="r" b="b"/>
              <a:pathLst>
                <a:path w="1649729" h="2423160">
                  <a:moveTo>
                    <a:pt x="1649171" y="0"/>
                  </a:moveTo>
                  <a:lnTo>
                    <a:pt x="0" y="0"/>
                  </a:lnTo>
                  <a:lnTo>
                    <a:pt x="0" y="2249656"/>
                  </a:lnTo>
                  <a:lnTo>
                    <a:pt x="6185" y="2295689"/>
                  </a:lnTo>
                  <a:lnTo>
                    <a:pt x="23643" y="2337054"/>
                  </a:lnTo>
                  <a:lnTo>
                    <a:pt x="50720" y="2372101"/>
                  </a:lnTo>
                  <a:lnTo>
                    <a:pt x="85767" y="2399177"/>
                  </a:lnTo>
                  <a:lnTo>
                    <a:pt x="127132" y="2416634"/>
                  </a:lnTo>
                  <a:lnTo>
                    <a:pt x="173164" y="2422819"/>
                  </a:lnTo>
                  <a:lnTo>
                    <a:pt x="1476006" y="2422819"/>
                  </a:lnTo>
                  <a:lnTo>
                    <a:pt x="1522043" y="2416634"/>
                  </a:lnTo>
                  <a:lnTo>
                    <a:pt x="1563409" y="2399177"/>
                  </a:lnTo>
                  <a:lnTo>
                    <a:pt x="1598455" y="2372101"/>
                  </a:lnTo>
                  <a:lnTo>
                    <a:pt x="1625530" y="2337054"/>
                  </a:lnTo>
                  <a:lnTo>
                    <a:pt x="1642986" y="2295689"/>
                  </a:lnTo>
                  <a:lnTo>
                    <a:pt x="1649171" y="2249656"/>
                  </a:lnTo>
                  <a:lnTo>
                    <a:pt x="1649171" y="0"/>
                  </a:lnTo>
                  <a:close/>
                </a:path>
              </a:pathLst>
            </a:custGeom>
            <a:solidFill>
              <a:srgbClr val="FFFFFF"/>
            </a:solidFill>
          </p:spPr>
          <p:txBody>
            <a:bodyPr wrap="square" lIns="0" tIns="0" rIns="0" bIns="0" rtlCol="0"/>
            <a:lstStyle/>
            <a:p>
              <a:endParaRPr/>
            </a:p>
          </p:txBody>
        </p:sp>
        <p:sp>
          <p:nvSpPr>
            <p:cNvPr id="27" name="object 27"/>
            <p:cNvSpPr/>
            <p:nvPr/>
          </p:nvSpPr>
          <p:spPr>
            <a:xfrm>
              <a:off x="8107858" y="3788535"/>
              <a:ext cx="1649730" cy="2423160"/>
            </a:xfrm>
            <a:custGeom>
              <a:avLst/>
              <a:gdLst/>
              <a:ahLst/>
              <a:cxnLst/>
              <a:rect l="l" t="t" r="r" b="b"/>
              <a:pathLst>
                <a:path w="1649729" h="2423160">
                  <a:moveTo>
                    <a:pt x="1476006" y="2422821"/>
                  </a:moveTo>
                  <a:lnTo>
                    <a:pt x="173160" y="2422821"/>
                  </a:lnTo>
                  <a:lnTo>
                    <a:pt x="127128" y="2416635"/>
                  </a:lnTo>
                  <a:lnTo>
                    <a:pt x="85764" y="2399179"/>
                  </a:lnTo>
                  <a:lnTo>
                    <a:pt x="50718" y="2372102"/>
                  </a:lnTo>
                  <a:lnTo>
                    <a:pt x="23642" y="2337056"/>
                  </a:lnTo>
                  <a:lnTo>
                    <a:pt x="6185" y="2295691"/>
                  </a:lnTo>
                  <a:lnTo>
                    <a:pt x="0" y="2249657"/>
                  </a:lnTo>
                  <a:lnTo>
                    <a:pt x="0" y="0"/>
                  </a:lnTo>
                  <a:lnTo>
                    <a:pt x="1649170" y="0"/>
                  </a:lnTo>
                  <a:lnTo>
                    <a:pt x="1649170" y="2249657"/>
                  </a:lnTo>
                  <a:lnTo>
                    <a:pt x="1642985" y="2295691"/>
                  </a:lnTo>
                  <a:lnTo>
                    <a:pt x="1625528" y="2337056"/>
                  </a:lnTo>
                  <a:lnTo>
                    <a:pt x="1598452" y="2372102"/>
                  </a:lnTo>
                  <a:lnTo>
                    <a:pt x="1563406" y="2399179"/>
                  </a:lnTo>
                  <a:lnTo>
                    <a:pt x="1522040" y="2416635"/>
                  </a:lnTo>
                  <a:lnTo>
                    <a:pt x="1476006" y="2422821"/>
                  </a:lnTo>
                  <a:close/>
                </a:path>
              </a:pathLst>
            </a:custGeom>
            <a:ln w="12700">
              <a:solidFill>
                <a:srgbClr val="BC8642"/>
              </a:solidFill>
            </a:ln>
          </p:spPr>
          <p:txBody>
            <a:bodyPr wrap="square" lIns="0" tIns="0" rIns="0" bIns="0" rtlCol="0"/>
            <a:lstStyle/>
            <a:p>
              <a:endParaRPr/>
            </a:p>
          </p:txBody>
        </p:sp>
        <p:pic>
          <p:nvPicPr>
            <p:cNvPr id="28" name="object 28"/>
            <p:cNvPicPr/>
            <p:nvPr/>
          </p:nvPicPr>
          <p:blipFill>
            <a:blip r:embed="rId8" cstate="print"/>
            <a:stretch>
              <a:fillRect/>
            </a:stretch>
          </p:blipFill>
          <p:spPr>
            <a:xfrm>
              <a:off x="9921951" y="2070531"/>
              <a:ext cx="792899" cy="1453692"/>
            </a:xfrm>
            <a:prstGeom prst="rect">
              <a:avLst/>
            </a:prstGeom>
          </p:spPr>
        </p:pic>
        <p:sp>
          <p:nvSpPr>
            <p:cNvPr id="29" name="object 29"/>
            <p:cNvSpPr/>
            <p:nvPr/>
          </p:nvSpPr>
          <p:spPr>
            <a:xfrm>
              <a:off x="10714850" y="2070531"/>
              <a:ext cx="856615" cy="1454150"/>
            </a:xfrm>
            <a:custGeom>
              <a:avLst/>
              <a:gdLst/>
              <a:ahLst/>
              <a:cxnLst/>
              <a:rect l="l" t="t" r="r" b="b"/>
              <a:pathLst>
                <a:path w="856615" h="1454150">
                  <a:moveTo>
                    <a:pt x="710907" y="0"/>
                  </a:moveTo>
                  <a:lnTo>
                    <a:pt x="0" y="0"/>
                  </a:lnTo>
                  <a:lnTo>
                    <a:pt x="0" y="1453692"/>
                  </a:lnTo>
                  <a:lnTo>
                    <a:pt x="710907" y="1453692"/>
                  </a:lnTo>
                  <a:lnTo>
                    <a:pt x="756852" y="1446281"/>
                  </a:lnTo>
                  <a:lnTo>
                    <a:pt x="796755" y="1425644"/>
                  </a:lnTo>
                  <a:lnTo>
                    <a:pt x="828223" y="1394176"/>
                  </a:lnTo>
                  <a:lnTo>
                    <a:pt x="848860" y="1354272"/>
                  </a:lnTo>
                  <a:lnTo>
                    <a:pt x="856272" y="1308328"/>
                  </a:lnTo>
                  <a:lnTo>
                    <a:pt x="856272" y="145364"/>
                  </a:lnTo>
                  <a:lnTo>
                    <a:pt x="848860" y="99420"/>
                  </a:lnTo>
                  <a:lnTo>
                    <a:pt x="828223" y="59516"/>
                  </a:lnTo>
                  <a:lnTo>
                    <a:pt x="796755" y="28048"/>
                  </a:lnTo>
                  <a:lnTo>
                    <a:pt x="756852" y="7411"/>
                  </a:lnTo>
                  <a:lnTo>
                    <a:pt x="710907" y="0"/>
                  </a:lnTo>
                  <a:close/>
                </a:path>
              </a:pathLst>
            </a:custGeom>
            <a:solidFill>
              <a:srgbClr val="FEFEFE"/>
            </a:solidFill>
          </p:spPr>
          <p:txBody>
            <a:bodyPr wrap="square" lIns="0" tIns="0" rIns="0" bIns="0" rtlCol="0"/>
            <a:lstStyle/>
            <a:p>
              <a:endParaRPr/>
            </a:p>
          </p:txBody>
        </p:sp>
        <p:sp>
          <p:nvSpPr>
            <p:cNvPr id="30" name="object 30"/>
            <p:cNvSpPr/>
            <p:nvPr/>
          </p:nvSpPr>
          <p:spPr>
            <a:xfrm>
              <a:off x="9921951" y="2070531"/>
              <a:ext cx="1649730" cy="1454150"/>
            </a:xfrm>
            <a:custGeom>
              <a:avLst/>
              <a:gdLst/>
              <a:ahLst/>
              <a:cxnLst/>
              <a:rect l="l" t="t" r="r" b="b"/>
              <a:pathLst>
                <a:path w="1649729" h="1454150">
                  <a:moveTo>
                    <a:pt x="0" y="145370"/>
                  </a:moveTo>
                  <a:lnTo>
                    <a:pt x="7411" y="99421"/>
                  </a:lnTo>
                  <a:lnTo>
                    <a:pt x="28048" y="59516"/>
                  </a:lnTo>
                  <a:lnTo>
                    <a:pt x="59516" y="28048"/>
                  </a:lnTo>
                  <a:lnTo>
                    <a:pt x="99421" y="7411"/>
                  </a:lnTo>
                  <a:lnTo>
                    <a:pt x="145370" y="0"/>
                  </a:lnTo>
                  <a:lnTo>
                    <a:pt x="1503800" y="0"/>
                  </a:lnTo>
                  <a:lnTo>
                    <a:pt x="1549750" y="7411"/>
                  </a:lnTo>
                  <a:lnTo>
                    <a:pt x="1589656" y="28048"/>
                  </a:lnTo>
                  <a:lnTo>
                    <a:pt x="1621124" y="59516"/>
                  </a:lnTo>
                  <a:lnTo>
                    <a:pt x="1641760" y="99421"/>
                  </a:lnTo>
                  <a:lnTo>
                    <a:pt x="1649170" y="145370"/>
                  </a:lnTo>
                  <a:lnTo>
                    <a:pt x="1649170" y="1308330"/>
                  </a:lnTo>
                  <a:lnTo>
                    <a:pt x="1641760" y="1354276"/>
                  </a:lnTo>
                  <a:lnTo>
                    <a:pt x="1621124" y="1394181"/>
                  </a:lnTo>
                  <a:lnTo>
                    <a:pt x="1589656" y="1425651"/>
                  </a:lnTo>
                  <a:lnTo>
                    <a:pt x="1549750" y="1446289"/>
                  </a:lnTo>
                  <a:lnTo>
                    <a:pt x="1503800" y="1453700"/>
                  </a:lnTo>
                  <a:lnTo>
                    <a:pt x="145370" y="1453690"/>
                  </a:lnTo>
                  <a:lnTo>
                    <a:pt x="99421" y="1446280"/>
                  </a:lnTo>
                  <a:lnTo>
                    <a:pt x="59516" y="1425644"/>
                  </a:lnTo>
                  <a:lnTo>
                    <a:pt x="28048" y="1394176"/>
                  </a:lnTo>
                  <a:lnTo>
                    <a:pt x="7411" y="1354270"/>
                  </a:lnTo>
                  <a:lnTo>
                    <a:pt x="0" y="1308320"/>
                  </a:lnTo>
                  <a:lnTo>
                    <a:pt x="0" y="145370"/>
                  </a:lnTo>
                  <a:close/>
                </a:path>
              </a:pathLst>
            </a:custGeom>
            <a:ln w="12700">
              <a:solidFill>
                <a:srgbClr val="BC8642"/>
              </a:solidFill>
            </a:ln>
          </p:spPr>
          <p:txBody>
            <a:bodyPr wrap="square" lIns="0" tIns="0" rIns="0" bIns="0" rtlCol="0"/>
            <a:lstStyle/>
            <a:p>
              <a:endParaRPr/>
            </a:p>
          </p:txBody>
        </p:sp>
        <p:sp>
          <p:nvSpPr>
            <p:cNvPr id="31" name="object 31"/>
            <p:cNvSpPr/>
            <p:nvPr/>
          </p:nvSpPr>
          <p:spPr>
            <a:xfrm>
              <a:off x="9921951" y="3788537"/>
              <a:ext cx="1649730" cy="2423160"/>
            </a:xfrm>
            <a:custGeom>
              <a:avLst/>
              <a:gdLst/>
              <a:ahLst/>
              <a:cxnLst/>
              <a:rect l="l" t="t" r="r" b="b"/>
              <a:pathLst>
                <a:path w="1649729" h="2423160">
                  <a:moveTo>
                    <a:pt x="1649171" y="0"/>
                  </a:moveTo>
                  <a:lnTo>
                    <a:pt x="0" y="0"/>
                  </a:lnTo>
                  <a:lnTo>
                    <a:pt x="0" y="2249656"/>
                  </a:lnTo>
                  <a:lnTo>
                    <a:pt x="6185" y="2295689"/>
                  </a:lnTo>
                  <a:lnTo>
                    <a:pt x="23643" y="2337054"/>
                  </a:lnTo>
                  <a:lnTo>
                    <a:pt x="50720" y="2372101"/>
                  </a:lnTo>
                  <a:lnTo>
                    <a:pt x="85767" y="2399177"/>
                  </a:lnTo>
                  <a:lnTo>
                    <a:pt x="127132" y="2416634"/>
                  </a:lnTo>
                  <a:lnTo>
                    <a:pt x="173164" y="2422819"/>
                  </a:lnTo>
                  <a:lnTo>
                    <a:pt x="1476006" y="2422819"/>
                  </a:lnTo>
                  <a:lnTo>
                    <a:pt x="1522038" y="2416634"/>
                  </a:lnTo>
                  <a:lnTo>
                    <a:pt x="1563403" y="2399177"/>
                  </a:lnTo>
                  <a:lnTo>
                    <a:pt x="1598450" y="2372101"/>
                  </a:lnTo>
                  <a:lnTo>
                    <a:pt x="1625528" y="2337054"/>
                  </a:lnTo>
                  <a:lnTo>
                    <a:pt x="1642985" y="2295689"/>
                  </a:lnTo>
                  <a:lnTo>
                    <a:pt x="1649171" y="2249656"/>
                  </a:lnTo>
                  <a:lnTo>
                    <a:pt x="1649171" y="0"/>
                  </a:lnTo>
                  <a:close/>
                </a:path>
              </a:pathLst>
            </a:custGeom>
            <a:solidFill>
              <a:srgbClr val="FFFFFF"/>
            </a:solidFill>
          </p:spPr>
          <p:txBody>
            <a:bodyPr wrap="square" lIns="0" tIns="0" rIns="0" bIns="0" rtlCol="0"/>
            <a:lstStyle/>
            <a:p>
              <a:endParaRPr/>
            </a:p>
          </p:txBody>
        </p:sp>
        <p:sp>
          <p:nvSpPr>
            <p:cNvPr id="32" name="object 32"/>
            <p:cNvSpPr/>
            <p:nvPr/>
          </p:nvSpPr>
          <p:spPr>
            <a:xfrm>
              <a:off x="9921951" y="3788535"/>
              <a:ext cx="1649730" cy="2423160"/>
            </a:xfrm>
            <a:custGeom>
              <a:avLst/>
              <a:gdLst/>
              <a:ahLst/>
              <a:cxnLst/>
              <a:rect l="l" t="t" r="r" b="b"/>
              <a:pathLst>
                <a:path w="1649729" h="2423160">
                  <a:moveTo>
                    <a:pt x="1476006" y="2422821"/>
                  </a:moveTo>
                  <a:lnTo>
                    <a:pt x="173160" y="2422821"/>
                  </a:lnTo>
                  <a:lnTo>
                    <a:pt x="127128" y="2416635"/>
                  </a:lnTo>
                  <a:lnTo>
                    <a:pt x="85764" y="2399179"/>
                  </a:lnTo>
                  <a:lnTo>
                    <a:pt x="50718" y="2372102"/>
                  </a:lnTo>
                  <a:lnTo>
                    <a:pt x="23642" y="2337056"/>
                  </a:lnTo>
                  <a:lnTo>
                    <a:pt x="6185" y="2295691"/>
                  </a:lnTo>
                  <a:lnTo>
                    <a:pt x="0" y="2249657"/>
                  </a:lnTo>
                  <a:lnTo>
                    <a:pt x="0" y="0"/>
                  </a:lnTo>
                  <a:lnTo>
                    <a:pt x="1649170" y="0"/>
                  </a:lnTo>
                  <a:lnTo>
                    <a:pt x="1649170" y="2249657"/>
                  </a:lnTo>
                  <a:lnTo>
                    <a:pt x="1642985" y="2295691"/>
                  </a:lnTo>
                  <a:lnTo>
                    <a:pt x="1625528" y="2337056"/>
                  </a:lnTo>
                  <a:lnTo>
                    <a:pt x="1598452" y="2372102"/>
                  </a:lnTo>
                  <a:lnTo>
                    <a:pt x="1563406" y="2399179"/>
                  </a:lnTo>
                  <a:lnTo>
                    <a:pt x="1522040" y="2416635"/>
                  </a:lnTo>
                  <a:lnTo>
                    <a:pt x="1476006" y="2422821"/>
                  </a:lnTo>
                  <a:close/>
                </a:path>
              </a:pathLst>
            </a:custGeom>
            <a:ln w="12700">
              <a:solidFill>
                <a:srgbClr val="BC8642"/>
              </a:solidFill>
            </a:ln>
          </p:spPr>
          <p:txBody>
            <a:bodyPr wrap="square" lIns="0" tIns="0" rIns="0" bIns="0" rtlCol="0"/>
            <a:lstStyle/>
            <a:p>
              <a:endParaRPr/>
            </a:p>
          </p:txBody>
        </p:sp>
        <p:sp>
          <p:nvSpPr>
            <p:cNvPr id="33" name="object 33"/>
            <p:cNvSpPr/>
            <p:nvPr/>
          </p:nvSpPr>
          <p:spPr>
            <a:xfrm>
              <a:off x="642650" y="3429000"/>
              <a:ext cx="467359" cy="434975"/>
            </a:xfrm>
            <a:custGeom>
              <a:avLst/>
              <a:gdLst/>
              <a:ahLst/>
              <a:cxnLst/>
              <a:rect l="l" t="t" r="r" b="b"/>
              <a:pathLst>
                <a:path w="467359" h="434975">
                  <a:moveTo>
                    <a:pt x="233644" y="0"/>
                  </a:moveTo>
                  <a:lnTo>
                    <a:pt x="186556" y="4414"/>
                  </a:lnTo>
                  <a:lnTo>
                    <a:pt x="142699" y="17075"/>
                  </a:lnTo>
                  <a:lnTo>
                    <a:pt x="103011" y="37108"/>
                  </a:lnTo>
                  <a:lnTo>
                    <a:pt x="68432" y="63641"/>
                  </a:lnTo>
                  <a:lnTo>
                    <a:pt x="39902" y="95798"/>
                  </a:lnTo>
                  <a:lnTo>
                    <a:pt x="18360" y="132707"/>
                  </a:lnTo>
                  <a:lnTo>
                    <a:pt x="4746" y="173494"/>
                  </a:lnTo>
                  <a:lnTo>
                    <a:pt x="0" y="217284"/>
                  </a:lnTo>
                  <a:lnTo>
                    <a:pt x="4746" y="261074"/>
                  </a:lnTo>
                  <a:lnTo>
                    <a:pt x="18360" y="301860"/>
                  </a:lnTo>
                  <a:lnTo>
                    <a:pt x="39902" y="338769"/>
                  </a:lnTo>
                  <a:lnTo>
                    <a:pt x="68432" y="370927"/>
                  </a:lnTo>
                  <a:lnTo>
                    <a:pt x="103011" y="397459"/>
                  </a:lnTo>
                  <a:lnTo>
                    <a:pt x="142699" y="417493"/>
                  </a:lnTo>
                  <a:lnTo>
                    <a:pt x="186556" y="430154"/>
                  </a:lnTo>
                  <a:lnTo>
                    <a:pt x="233644" y="434568"/>
                  </a:lnTo>
                  <a:lnTo>
                    <a:pt x="280731" y="430154"/>
                  </a:lnTo>
                  <a:lnTo>
                    <a:pt x="324589" y="417493"/>
                  </a:lnTo>
                  <a:lnTo>
                    <a:pt x="364277" y="397459"/>
                  </a:lnTo>
                  <a:lnTo>
                    <a:pt x="398856" y="370927"/>
                  </a:lnTo>
                  <a:lnTo>
                    <a:pt x="427386" y="338769"/>
                  </a:lnTo>
                  <a:lnTo>
                    <a:pt x="448927" y="301860"/>
                  </a:lnTo>
                  <a:lnTo>
                    <a:pt x="462542" y="261074"/>
                  </a:lnTo>
                  <a:lnTo>
                    <a:pt x="467288" y="217284"/>
                  </a:lnTo>
                  <a:lnTo>
                    <a:pt x="462542" y="173494"/>
                  </a:lnTo>
                  <a:lnTo>
                    <a:pt x="448927" y="132707"/>
                  </a:lnTo>
                  <a:lnTo>
                    <a:pt x="427386" y="95798"/>
                  </a:lnTo>
                  <a:lnTo>
                    <a:pt x="398856" y="63641"/>
                  </a:lnTo>
                  <a:lnTo>
                    <a:pt x="364277" y="37108"/>
                  </a:lnTo>
                  <a:lnTo>
                    <a:pt x="324589" y="17075"/>
                  </a:lnTo>
                  <a:lnTo>
                    <a:pt x="280731" y="4414"/>
                  </a:lnTo>
                  <a:lnTo>
                    <a:pt x="233644" y="0"/>
                  </a:lnTo>
                  <a:close/>
                </a:path>
              </a:pathLst>
            </a:custGeom>
            <a:solidFill>
              <a:srgbClr val="CD9147"/>
            </a:solidFill>
          </p:spPr>
          <p:txBody>
            <a:bodyPr wrap="square" lIns="0" tIns="0" rIns="0" bIns="0" rtlCol="0"/>
            <a:lstStyle/>
            <a:p>
              <a:endParaRPr/>
            </a:p>
          </p:txBody>
        </p:sp>
      </p:grpSp>
      <p:sp>
        <p:nvSpPr>
          <p:cNvPr id="34" name="object 34"/>
          <p:cNvSpPr txBox="1"/>
          <p:nvPr/>
        </p:nvSpPr>
        <p:spPr>
          <a:xfrm>
            <a:off x="736594" y="3402801"/>
            <a:ext cx="1680845" cy="2583180"/>
          </a:xfrm>
          <a:prstGeom prst="rect">
            <a:avLst/>
          </a:prstGeom>
        </p:spPr>
        <p:txBody>
          <a:bodyPr vert="horz" wrap="square" lIns="0" tIns="105410" rIns="0" bIns="0" rtlCol="0">
            <a:spAutoFit/>
          </a:bodyPr>
          <a:lstStyle/>
          <a:p>
            <a:pPr marL="12700">
              <a:lnSpc>
                <a:spcPct val="100000"/>
              </a:lnSpc>
              <a:spcBef>
                <a:spcPts val="830"/>
              </a:spcBef>
            </a:pPr>
            <a:r>
              <a:rPr sz="1800" b="1" spc="-5" dirty="0">
                <a:solidFill>
                  <a:srgbClr val="FFFFFF"/>
                </a:solidFill>
                <a:latin typeface="Arial"/>
                <a:cs typeface="Arial"/>
              </a:rPr>
              <a:t>19</a:t>
            </a:r>
            <a:endParaRPr sz="1800">
              <a:latin typeface="Arial"/>
              <a:cs typeface="Arial"/>
            </a:endParaRPr>
          </a:p>
          <a:p>
            <a:pPr marL="165100" marR="83820">
              <a:lnSpc>
                <a:spcPct val="84600"/>
              </a:lnSpc>
              <a:spcBef>
                <a:spcPts val="825"/>
              </a:spcBef>
              <a:buFont typeface="Arial"/>
              <a:buAutoNum type="alphaLcParenBoth"/>
              <a:tabLst>
                <a:tab pos="432434" algn="l"/>
              </a:tabLst>
            </a:pPr>
            <a:r>
              <a:rPr sz="1400" spc="-5" dirty="0">
                <a:latin typeface="Arial MT"/>
                <a:cs typeface="Arial MT"/>
              </a:rPr>
              <a:t>Auscultate the </a:t>
            </a:r>
            <a:r>
              <a:rPr sz="1400" spc="-375" dirty="0">
                <a:latin typeface="Arial MT"/>
                <a:cs typeface="Arial MT"/>
              </a:rPr>
              <a:t> </a:t>
            </a:r>
            <a:r>
              <a:rPr sz="1400" spc="-5" dirty="0">
                <a:latin typeface="Arial MT"/>
                <a:cs typeface="Arial MT"/>
              </a:rPr>
              <a:t>epigastric area </a:t>
            </a:r>
            <a:r>
              <a:rPr sz="1400" dirty="0">
                <a:latin typeface="Arial MT"/>
                <a:cs typeface="Arial MT"/>
              </a:rPr>
              <a:t> </a:t>
            </a:r>
            <a:r>
              <a:rPr sz="1400" spc="-5" dirty="0">
                <a:latin typeface="Arial MT"/>
                <a:cs typeface="Arial MT"/>
              </a:rPr>
              <a:t>first, then lungs </a:t>
            </a:r>
            <a:r>
              <a:rPr sz="1400" dirty="0">
                <a:latin typeface="Arial MT"/>
                <a:cs typeface="Arial MT"/>
              </a:rPr>
              <a:t> </a:t>
            </a:r>
            <a:r>
              <a:rPr sz="1400" spc="-5" dirty="0">
                <a:latin typeface="Arial MT"/>
                <a:cs typeface="Arial MT"/>
              </a:rPr>
              <a:t>fields while </a:t>
            </a:r>
            <a:r>
              <a:rPr sz="1400" dirty="0">
                <a:latin typeface="Arial MT"/>
                <a:cs typeface="Arial MT"/>
              </a:rPr>
              <a:t> </a:t>
            </a:r>
            <a:r>
              <a:rPr sz="1400" spc="-5" dirty="0">
                <a:latin typeface="Arial MT"/>
                <a:cs typeface="Arial MT"/>
              </a:rPr>
              <a:t>manually</a:t>
            </a:r>
            <a:r>
              <a:rPr sz="1400" spc="-60" dirty="0">
                <a:latin typeface="Arial MT"/>
                <a:cs typeface="Arial MT"/>
              </a:rPr>
              <a:t> </a:t>
            </a:r>
            <a:r>
              <a:rPr sz="1400" spc="-5" dirty="0">
                <a:latin typeface="Arial MT"/>
                <a:cs typeface="Arial MT"/>
              </a:rPr>
              <a:t>ventilate</a:t>
            </a:r>
            <a:endParaRPr sz="1400">
              <a:latin typeface="Arial MT"/>
              <a:cs typeface="Arial MT"/>
            </a:endParaRPr>
          </a:p>
          <a:p>
            <a:pPr marL="165100" marR="5080">
              <a:lnSpc>
                <a:spcPct val="85700"/>
              </a:lnSpc>
              <a:spcBef>
                <a:spcPts val="675"/>
              </a:spcBef>
              <a:buFont typeface="Arial"/>
              <a:buAutoNum type="alphaLcParenBoth"/>
              <a:tabLst>
                <a:tab pos="442595" algn="l"/>
              </a:tabLst>
            </a:pPr>
            <a:r>
              <a:rPr sz="1400" dirty="0">
                <a:latin typeface="Arial MT"/>
                <a:cs typeface="Arial MT"/>
              </a:rPr>
              <a:t>If a </a:t>
            </a:r>
            <a:r>
              <a:rPr sz="1400" spc="-5" dirty="0">
                <a:latin typeface="Arial MT"/>
                <a:cs typeface="Arial MT"/>
              </a:rPr>
              <a:t>rushing </a:t>
            </a:r>
            <a:r>
              <a:rPr sz="1400" dirty="0">
                <a:latin typeface="Arial MT"/>
                <a:cs typeface="Arial MT"/>
              </a:rPr>
              <a:t> </a:t>
            </a:r>
            <a:r>
              <a:rPr sz="1400" spc="-5" dirty="0">
                <a:latin typeface="Arial MT"/>
                <a:cs typeface="Arial MT"/>
              </a:rPr>
              <a:t>sound</a:t>
            </a:r>
            <a:r>
              <a:rPr sz="1400" spc="5" dirty="0">
                <a:latin typeface="Arial MT"/>
                <a:cs typeface="Arial MT"/>
              </a:rPr>
              <a:t> </a:t>
            </a:r>
            <a:r>
              <a:rPr sz="1400" spc="-5" dirty="0">
                <a:latin typeface="Arial MT"/>
                <a:cs typeface="Arial MT"/>
              </a:rPr>
              <a:t>is</a:t>
            </a:r>
            <a:r>
              <a:rPr sz="1400" spc="10" dirty="0">
                <a:latin typeface="Arial MT"/>
                <a:cs typeface="Arial MT"/>
              </a:rPr>
              <a:t> </a:t>
            </a:r>
            <a:r>
              <a:rPr sz="1400" spc="-5" dirty="0">
                <a:latin typeface="Arial MT"/>
                <a:cs typeface="Arial MT"/>
              </a:rPr>
              <a:t>heard </a:t>
            </a:r>
            <a:r>
              <a:rPr sz="1400" dirty="0">
                <a:latin typeface="Arial MT"/>
                <a:cs typeface="Arial MT"/>
              </a:rPr>
              <a:t> </a:t>
            </a:r>
            <a:r>
              <a:rPr sz="1400" spc="-5" dirty="0">
                <a:latin typeface="Arial MT"/>
                <a:cs typeface="Arial MT"/>
              </a:rPr>
              <a:t>over the epigastric </a:t>
            </a:r>
            <a:r>
              <a:rPr sz="1400" dirty="0">
                <a:latin typeface="Arial MT"/>
                <a:cs typeface="Arial MT"/>
              </a:rPr>
              <a:t> </a:t>
            </a:r>
            <a:r>
              <a:rPr sz="1400" spc="-5" dirty="0">
                <a:latin typeface="Arial MT"/>
                <a:cs typeface="Arial MT"/>
              </a:rPr>
              <a:t>area</a:t>
            </a:r>
            <a:r>
              <a:rPr sz="1400" spc="-30" dirty="0">
                <a:latin typeface="Arial MT"/>
                <a:cs typeface="Arial MT"/>
              </a:rPr>
              <a:t> </a:t>
            </a:r>
            <a:r>
              <a:rPr sz="1400" spc="-5" dirty="0">
                <a:latin typeface="Arial MT"/>
                <a:cs typeface="Arial MT"/>
              </a:rPr>
              <a:t>and</a:t>
            </a:r>
            <a:r>
              <a:rPr sz="1400" spc="-25" dirty="0">
                <a:latin typeface="Arial MT"/>
                <a:cs typeface="Arial MT"/>
              </a:rPr>
              <a:t> </a:t>
            </a:r>
            <a:r>
              <a:rPr sz="1400" spc="-5" dirty="0">
                <a:latin typeface="Arial MT"/>
                <a:cs typeface="Arial MT"/>
              </a:rPr>
              <a:t>no</a:t>
            </a:r>
            <a:r>
              <a:rPr sz="1400" spc="-25" dirty="0">
                <a:latin typeface="Arial MT"/>
                <a:cs typeface="Arial MT"/>
              </a:rPr>
              <a:t> </a:t>
            </a:r>
            <a:r>
              <a:rPr sz="1400" spc="-5" dirty="0">
                <a:latin typeface="Arial MT"/>
                <a:cs typeface="Arial MT"/>
              </a:rPr>
              <a:t>breath </a:t>
            </a:r>
            <a:r>
              <a:rPr sz="1400" spc="-375" dirty="0">
                <a:latin typeface="Arial MT"/>
                <a:cs typeface="Arial MT"/>
              </a:rPr>
              <a:t> </a:t>
            </a:r>
            <a:r>
              <a:rPr sz="1400" spc="-5" dirty="0">
                <a:latin typeface="Arial MT"/>
                <a:cs typeface="Arial MT"/>
              </a:rPr>
              <a:t>sounds, repeat the </a:t>
            </a:r>
            <a:r>
              <a:rPr sz="1400" spc="-375" dirty="0">
                <a:latin typeface="Arial MT"/>
                <a:cs typeface="Arial MT"/>
              </a:rPr>
              <a:t> </a:t>
            </a:r>
            <a:r>
              <a:rPr sz="1400" spc="-5" dirty="0">
                <a:latin typeface="Arial MT"/>
                <a:cs typeface="Arial MT"/>
              </a:rPr>
              <a:t>procedure</a:t>
            </a:r>
            <a:endParaRPr sz="1400">
              <a:latin typeface="Arial MT"/>
              <a:cs typeface="Arial MT"/>
            </a:endParaRPr>
          </a:p>
        </p:txBody>
      </p:sp>
      <p:sp>
        <p:nvSpPr>
          <p:cNvPr id="35" name="object 35"/>
          <p:cNvSpPr/>
          <p:nvPr/>
        </p:nvSpPr>
        <p:spPr>
          <a:xfrm>
            <a:off x="2425573" y="3429000"/>
            <a:ext cx="467359" cy="434975"/>
          </a:xfrm>
          <a:custGeom>
            <a:avLst/>
            <a:gdLst/>
            <a:ahLst/>
            <a:cxnLst/>
            <a:rect l="l" t="t" r="r" b="b"/>
            <a:pathLst>
              <a:path w="467360" h="434975">
                <a:moveTo>
                  <a:pt x="233654" y="0"/>
                </a:moveTo>
                <a:lnTo>
                  <a:pt x="186564" y="4414"/>
                </a:lnTo>
                <a:lnTo>
                  <a:pt x="142705" y="17075"/>
                </a:lnTo>
                <a:lnTo>
                  <a:pt x="103015" y="37108"/>
                </a:lnTo>
                <a:lnTo>
                  <a:pt x="68435" y="63641"/>
                </a:lnTo>
                <a:lnTo>
                  <a:pt x="39904" y="95798"/>
                </a:lnTo>
                <a:lnTo>
                  <a:pt x="18361" y="132707"/>
                </a:lnTo>
                <a:lnTo>
                  <a:pt x="4746" y="173494"/>
                </a:lnTo>
                <a:lnTo>
                  <a:pt x="0" y="217284"/>
                </a:lnTo>
                <a:lnTo>
                  <a:pt x="4746" y="261074"/>
                </a:lnTo>
                <a:lnTo>
                  <a:pt x="18361" y="301860"/>
                </a:lnTo>
                <a:lnTo>
                  <a:pt x="39904" y="338769"/>
                </a:lnTo>
                <a:lnTo>
                  <a:pt x="68435" y="370927"/>
                </a:lnTo>
                <a:lnTo>
                  <a:pt x="103015" y="397459"/>
                </a:lnTo>
                <a:lnTo>
                  <a:pt x="142705" y="417493"/>
                </a:lnTo>
                <a:lnTo>
                  <a:pt x="186564" y="430154"/>
                </a:lnTo>
                <a:lnTo>
                  <a:pt x="233654" y="434568"/>
                </a:lnTo>
                <a:lnTo>
                  <a:pt x="280740" y="430154"/>
                </a:lnTo>
                <a:lnTo>
                  <a:pt x="324596" y="417493"/>
                </a:lnTo>
                <a:lnTo>
                  <a:pt x="364283" y="397459"/>
                </a:lnTo>
                <a:lnTo>
                  <a:pt x="398862" y="370927"/>
                </a:lnTo>
                <a:lnTo>
                  <a:pt x="427392" y="338769"/>
                </a:lnTo>
                <a:lnTo>
                  <a:pt x="448935" y="301860"/>
                </a:lnTo>
                <a:lnTo>
                  <a:pt x="462549" y="261074"/>
                </a:lnTo>
                <a:lnTo>
                  <a:pt x="467296" y="217284"/>
                </a:lnTo>
                <a:lnTo>
                  <a:pt x="462549" y="173494"/>
                </a:lnTo>
                <a:lnTo>
                  <a:pt x="448935" y="132707"/>
                </a:lnTo>
                <a:lnTo>
                  <a:pt x="427392" y="95798"/>
                </a:lnTo>
                <a:lnTo>
                  <a:pt x="398862" y="63641"/>
                </a:lnTo>
                <a:lnTo>
                  <a:pt x="364283" y="37108"/>
                </a:lnTo>
                <a:lnTo>
                  <a:pt x="324596" y="17075"/>
                </a:lnTo>
                <a:lnTo>
                  <a:pt x="280740" y="4414"/>
                </a:lnTo>
                <a:lnTo>
                  <a:pt x="233654" y="0"/>
                </a:lnTo>
                <a:close/>
              </a:path>
            </a:pathLst>
          </a:custGeom>
          <a:solidFill>
            <a:srgbClr val="CD9147"/>
          </a:solidFill>
        </p:spPr>
        <p:txBody>
          <a:bodyPr wrap="square" lIns="0" tIns="0" rIns="0" bIns="0" rtlCol="0"/>
          <a:lstStyle/>
          <a:p>
            <a:endParaRPr/>
          </a:p>
        </p:txBody>
      </p:sp>
      <p:sp>
        <p:nvSpPr>
          <p:cNvPr id="36" name="object 36"/>
          <p:cNvSpPr txBox="1"/>
          <p:nvPr/>
        </p:nvSpPr>
        <p:spPr>
          <a:xfrm>
            <a:off x="2519527" y="3402801"/>
            <a:ext cx="1751964" cy="2772410"/>
          </a:xfrm>
          <a:prstGeom prst="rect">
            <a:avLst/>
          </a:prstGeom>
        </p:spPr>
        <p:txBody>
          <a:bodyPr vert="horz" wrap="square" lIns="0" tIns="105410" rIns="0" bIns="0" rtlCol="0">
            <a:spAutoFit/>
          </a:bodyPr>
          <a:lstStyle/>
          <a:p>
            <a:pPr marL="12700">
              <a:lnSpc>
                <a:spcPct val="100000"/>
              </a:lnSpc>
              <a:spcBef>
                <a:spcPts val="830"/>
              </a:spcBef>
            </a:pPr>
            <a:r>
              <a:rPr sz="1800" b="1" spc="-5" dirty="0">
                <a:solidFill>
                  <a:srgbClr val="FFFFFF"/>
                </a:solidFill>
                <a:latin typeface="Arial"/>
                <a:cs typeface="Arial"/>
              </a:rPr>
              <a:t>19</a:t>
            </a:r>
            <a:endParaRPr sz="1800">
              <a:latin typeface="Arial"/>
              <a:cs typeface="Arial"/>
            </a:endParaRPr>
          </a:p>
          <a:p>
            <a:pPr marL="196215" marR="5080">
              <a:lnSpc>
                <a:spcPct val="85200"/>
              </a:lnSpc>
              <a:spcBef>
                <a:spcPts val="815"/>
              </a:spcBef>
              <a:buFont typeface="Arial"/>
              <a:buAutoNum type="alphaLcParenBoth" startAt="3"/>
              <a:tabLst>
                <a:tab pos="463550" algn="l"/>
              </a:tabLst>
            </a:pPr>
            <a:r>
              <a:rPr sz="1400" dirty="0">
                <a:latin typeface="Arial MT"/>
                <a:cs typeface="Arial MT"/>
              </a:rPr>
              <a:t>If </a:t>
            </a:r>
            <a:r>
              <a:rPr sz="1400" spc="-5" dirty="0">
                <a:latin typeface="Arial MT"/>
                <a:cs typeface="Arial MT"/>
              </a:rPr>
              <a:t>casualty has </a:t>
            </a:r>
            <a:r>
              <a:rPr sz="1400" dirty="0">
                <a:latin typeface="Arial MT"/>
                <a:cs typeface="Arial MT"/>
              </a:rPr>
              <a:t> </a:t>
            </a:r>
            <a:r>
              <a:rPr sz="1400" spc="-5" dirty="0">
                <a:latin typeface="Arial MT"/>
                <a:cs typeface="Arial MT"/>
              </a:rPr>
              <a:t>strong bilateral </a:t>
            </a:r>
            <a:r>
              <a:rPr sz="1400" dirty="0">
                <a:latin typeface="Arial MT"/>
                <a:cs typeface="Arial MT"/>
              </a:rPr>
              <a:t> </a:t>
            </a:r>
            <a:r>
              <a:rPr sz="1400" spc="-5" dirty="0">
                <a:latin typeface="Arial MT"/>
                <a:cs typeface="Arial MT"/>
              </a:rPr>
              <a:t>breath sounds </a:t>
            </a:r>
            <a:r>
              <a:rPr sz="1400" dirty="0">
                <a:latin typeface="Arial MT"/>
                <a:cs typeface="Arial MT"/>
              </a:rPr>
              <a:t> </a:t>
            </a:r>
            <a:r>
              <a:rPr sz="1400" spc="-5" dirty="0">
                <a:latin typeface="Arial MT"/>
                <a:cs typeface="Arial MT"/>
              </a:rPr>
              <a:t>proceed</a:t>
            </a:r>
            <a:r>
              <a:rPr sz="1400" spc="-25" dirty="0">
                <a:latin typeface="Arial MT"/>
                <a:cs typeface="Arial MT"/>
              </a:rPr>
              <a:t> </a:t>
            </a:r>
            <a:r>
              <a:rPr sz="1400" dirty="0">
                <a:latin typeface="Arial MT"/>
                <a:cs typeface="Arial MT"/>
              </a:rPr>
              <a:t>to</a:t>
            </a:r>
            <a:r>
              <a:rPr sz="1400" spc="-20" dirty="0">
                <a:latin typeface="Arial MT"/>
                <a:cs typeface="Arial MT"/>
              </a:rPr>
              <a:t> </a:t>
            </a:r>
            <a:r>
              <a:rPr sz="1400" spc="-5" dirty="0">
                <a:latin typeface="Arial MT"/>
                <a:cs typeface="Arial MT"/>
              </a:rPr>
              <a:t>Step</a:t>
            </a:r>
            <a:r>
              <a:rPr sz="1400" spc="-30" dirty="0">
                <a:latin typeface="Arial MT"/>
                <a:cs typeface="Arial MT"/>
              </a:rPr>
              <a:t> </a:t>
            </a:r>
            <a:r>
              <a:rPr sz="1400" dirty="0">
                <a:solidFill>
                  <a:srgbClr val="C00000"/>
                </a:solidFill>
                <a:latin typeface="Arial MT"/>
                <a:cs typeface="Arial MT"/>
              </a:rPr>
              <a:t>XX</a:t>
            </a:r>
            <a:endParaRPr sz="1400">
              <a:latin typeface="Arial MT"/>
              <a:cs typeface="Arial MT"/>
            </a:endParaRPr>
          </a:p>
          <a:p>
            <a:pPr marL="196215" marR="93980">
              <a:lnSpc>
                <a:spcPct val="86700"/>
              </a:lnSpc>
              <a:spcBef>
                <a:spcPts val="535"/>
              </a:spcBef>
              <a:buFont typeface="Arial"/>
              <a:buAutoNum type="alphaLcParenBoth" startAt="3"/>
              <a:tabLst>
                <a:tab pos="473709" algn="l"/>
              </a:tabLst>
            </a:pPr>
            <a:r>
              <a:rPr sz="1400" dirty="0">
                <a:latin typeface="Arial MT"/>
                <a:cs typeface="Arial MT"/>
              </a:rPr>
              <a:t>If </a:t>
            </a:r>
            <a:r>
              <a:rPr sz="1400" spc="-5" dirty="0">
                <a:latin typeface="Arial MT"/>
                <a:cs typeface="Arial MT"/>
              </a:rPr>
              <a:t>sound is </a:t>
            </a:r>
            <a:r>
              <a:rPr sz="1400" dirty="0">
                <a:latin typeface="Arial MT"/>
                <a:cs typeface="Arial MT"/>
              </a:rPr>
              <a:t> </a:t>
            </a:r>
            <a:r>
              <a:rPr sz="1400" spc="-5" dirty="0">
                <a:latin typeface="Arial MT"/>
                <a:cs typeface="Arial MT"/>
              </a:rPr>
              <a:t>heard over one </a:t>
            </a:r>
            <a:r>
              <a:rPr sz="1400" dirty="0">
                <a:latin typeface="Arial MT"/>
                <a:cs typeface="Arial MT"/>
              </a:rPr>
              <a:t> </a:t>
            </a:r>
            <a:r>
              <a:rPr sz="1400" spc="-5" dirty="0">
                <a:latin typeface="Arial MT"/>
                <a:cs typeface="Arial MT"/>
              </a:rPr>
              <a:t>lung </a:t>
            </a:r>
            <a:r>
              <a:rPr sz="1400" dirty="0">
                <a:latin typeface="Arial MT"/>
                <a:cs typeface="Arial MT"/>
              </a:rPr>
              <a:t>field </a:t>
            </a:r>
            <a:r>
              <a:rPr sz="1400" spc="-25" dirty="0">
                <a:latin typeface="Arial MT"/>
                <a:cs typeface="Arial MT"/>
              </a:rPr>
              <a:t>only, </a:t>
            </a:r>
            <a:r>
              <a:rPr sz="1400" spc="-20" dirty="0">
                <a:latin typeface="Arial MT"/>
                <a:cs typeface="Arial MT"/>
              </a:rPr>
              <a:t> </a:t>
            </a:r>
            <a:r>
              <a:rPr sz="1400" spc="-5" dirty="0">
                <a:latin typeface="Arial MT"/>
                <a:cs typeface="Arial MT"/>
              </a:rPr>
              <a:t>consider </a:t>
            </a:r>
            <a:r>
              <a:rPr sz="1400" dirty="0">
                <a:latin typeface="Arial MT"/>
                <a:cs typeface="Arial MT"/>
              </a:rPr>
              <a:t>a </a:t>
            </a:r>
            <a:r>
              <a:rPr sz="1400" spc="-5" dirty="0">
                <a:latin typeface="Arial MT"/>
                <a:cs typeface="Arial MT"/>
              </a:rPr>
              <a:t>right </a:t>
            </a:r>
            <a:r>
              <a:rPr sz="1400" dirty="0">
                <a:latin typeface="Arial MT"/>
                <a:cs typeface="Arial MT"/>
              </a:rPr>
              <a:t> </a:t>
            </a:r>
            <a:r>
              <a:rPr sz="1400" spc="-5" dirty="0">
                <a:latin typeface="Arial MT"/>
                <a:cs typeface="Arial MT"/>
              </a:rPr>
              <a:t>main stem </a:t>
            </a:r>
            <a:r>
              <a:rPr sz="1400" dirty="0">
                <a:latin typeface="Arial MT"/>
                <a:cs typeface="Arial MT"/>
              </a:rPr>
              <a:t> </a:t>
            </a:r>
            <a:r>
              <a:rPr sz="1400" spc="-5" dirty="0">
                <a:latin typeface="Arial MT"/>
                <a:cs typeface="Arial MT"/>
              </a:rPr>
              <a:t>intubation, deflate, </a:t>
            </a:r>
            <a:r>
              <a:rPr sz="1400" spc="-375" dirty="0">
                <a:latin typeface="Arial MT"/>
                <a:cs typeface="Arial MT"/>
              </a:rPr>
              <a:t> </a:t>
            </a:r>
            <a:r>
              <a:rPr sz="1400" spc="-5" dirty="0">
                <a:latin typeface="Arial MT"/>
                <a:cs typeface="Arial MT"/>
              </a:rPr>
              <a:t>withdraw slightly </a:t>
            </a:r>
            <a:r>
              <a:rPr sz="1400" dirty="0">
                <a:latin typeface="Arial MT"/>
                <a:cs typeface="Arial MT"/>
              </a:rPr>
              <a:t> </a:t>
            </a:r>
            <a:r>
              <a:rPr sz="1400" spc="-5" dirty="0">
                <a:latin typeface="Arial MT"/>
                <a:cs typeface="Arial MT"/>
              </a:rPr>
              <a:t>and</a:t>
            </a:r>
            <a:r>
              <a:rPr sz="1400" spc="-15" dirty="0">
                <a:latin typeface="Arial MT"/>
                <a:cs typeface="Arial MT"/>
              </a:rPr>
              <a:t> </a:t>
            </a:r>
            <a:r>
              <a:rPr sz="1400" spc="-5" dirty="0">
                <a:latin typeface="Arial MT"/>
                <a:cs typeface="Arial MT"/>
              </a:rPr>
              <a:t>listen</a:t>
            </a:r>
            <a:r>
              <a:rPr sz="1400" spc="-15" dirty="0">
                <a:latin typeface="Arial MT"/>
                <a:cs typeface="Arial MT"/>
              </a:rPr>
              <a:t> </a:t>
            </a:r>
            <a:r>
              <a:rPr sz="1400" spc="-5" dirty="0">
                <a:latin typeface="Arial MT"/>
                <a:cs typeface="Arial MT"/>
              </a:rPr>
              <a:t>again</a:t>
            </a:r>
            <a:endParaRPr sz="1400">
              <a:latin typeface="Arial MT"/>
              <a:cs typeface="Arial MT"/>
            </a:endParaRPr>
          </a:p>
        </p:txBody>
      </p:sp>
      <p:sp>
        <p:nvSpPr>
          <p:cNvPr id="37" name="object 37"/>
          <p:cNvSpPr/>
          <p:nvPr/>
        </p:nvSpPr>
        <p:spPr>
          <a:xfrm>
            <a:off x="4222369" y="3429000"/>
            <a:ext cx="467359" cy="434975"/>
          </a:xfrm>
          <a:custGeom>
            <a:avLst/>
            <a:gdLst/>
            <a:ahLst/>
            <a:cxnLst/>
            <a:rect l="l" t="t" r="r" b="b"/>
            <a:pathLst>
              <a:path w="467360" h="434975">
                <a:moveTo>
                  <a:pt x="233654" y="0"/>
                </a:moveTo>
                <a:lnTo>
                  <a:pt x="186564" y="4414"/>
                </a:lnTo>
                <a:lnTo>
                  <a:pt x="142705" y="17075"/>
                </a:lnTo>
                <a:lnTo>
                  <a:pt x="103015" y="37108"/>
                </a:lnTo>
                <a:lnTo>
                  <a:pt x="68435" y="63641"/>
                </a:lnTo>
                <a:lnTo>
                  <a:pt x="39904" y="95798"/>
                </a:lnTo>
                <a:lnTo>
                  <a:pt x="18361" y="132707"/>
                </a:lnTo>
                <a:lnTo>
                  <a:pt x="4746" y="173494"/>
                </a:lnTo>
                <a:lnTo>
                  <a:pt x="0" y="217284"/>
                </a:lnTo>
                <a:lnTo>
                  <a:pt x="4746" y="261074"/>
                </a:lnTo>
                <a:lnTo>
                  <a:pt x="18361" y="301860"/>
                </a:lnTo>
                <a:lnTo>
                  <a:pt x="39904" y="338769"/>
                </a:lnTo>
                <a:lnTo>
                  <a:pt x="68435" y="370927"/>
                </a:lnTo>
                <a:lnTo>
                  <a:pt x="103015" y="397459"/>
                </a:lnTo>
                <a:lnTo>
                  <a:pt x="142705" y="417493"/>
                </a:lnTo>
                <a:lnTo>
                  <a:pt x="186564" y="430154"/>
                </a:lnTo>
                <a:lnTo>
                  <a:pt x="233654" y="434568"/>
                </a:lnTo>
                <a:lnTo>
                  <a:pt x="280740" y="430154"/>
                </a:lnTo>
                <a:lnTo>
                  <a:pt x="324596" y="417493"/>
                </a:lnTo>
                <a:lnTo>
                  <a:pt x="364283" y="397459"/>
                </a:lnTo>
                <a:lnTo>
                  <a:pt x="398862" y="370927"/>
                </a:lnTo>
                <a:lnTo>
                  <a:pt x="427392" y="338769"/>
                </a:lnTo>
                <a:lnTo>
                  <a:pt x="448935" y="301860"/>
                </a:lnTo>
                <a:lnTo>
                  <a:pt x="462549" y="261074"/>
                </a:lnTo>
                <a:lnTo>
                  <a:pt x="467296" y="217284"/>
                </a:lnTo>
                <a:lnTo>
                  <a:pt x="462549" y="173494"/>
                </a:lnTo>
                <a:lnTo>
                  <a:pt x="448935" y="132707"/>
                </a:lnTo>
                <a:lnTo>
                  <a:pt x="427392" y="95798"/>
                </a:lnTo>
                <a:lnTo>
                  <a:pt x="398862" y="63641"/>
                </a:lnTo>
                <a:lnTo>
                  <a:pt x="364283" y="37108"/>
                </a:lnTo>
                <a:lnTo>
                  <a:pt x="324596" y="17075"/>
                </a:lnTo>
                <a:lnTo>
                  <a:pt x="280740" y="4414"/>
                </a:lnTo>
                <a:lnTo>
                  <a:pt x="233654" y="0"/>
                </a:lnTo>
                <a:close/>
              </a:path>
            </a:pathLst>
          </a:custGeom>
          <a:solidFill>
            <a:srgbClr val="CD9147"/>
          </a:solidFill>
        </p:spPr>
        <p:txBody>
          <a:bodyPr wrap="square" lIns="0" tIns="0" rIns="0" bIns="0" rtlCol="0"/>
          <a:lstStyle/>
          <a:p>
            <a:endParaRPr/>
          </a:p>
        </p:txBody>
      </p:sp>
      <p:sp>
        <p:nvSpPr>
          <p:cNvPr id="38" name="object 38"/>
          <p:cNvSpPr txBox="1"/>
          <p:nvPr/>
        </p:nvSpPr>
        <p:spPr>
          <a:xfrm>
            <a:off x="4316323" y="3402801"/>
            <a:ext cx="1769110" cy="2352040"/>
          </a:xfrm>
          <a:prstGeom prst="rect">
            <a:avLst/>
          </a:prstGeom>
        </p:spPr>
        <p:txBody>
          <a:bodyPr vert="horz" wrap="square" lIns="0" tIns="105410" rIns="0" bIns="0" rtlCol="0">
            <a:spAutoFit/>
          </a:bodyPr>
          <a:lstStyle/>
          <a:p>
            <a:pPr marL="12700">
              <a:lnSpc>
                <a:spcPct val="100000"/>
              </a:lnSpc>
              <a:spcBef>
                <a:spcPts val="830"/>
              </a:spcBef>
            </a:pPr>
            <a:r>
              <a:rPr sz="1800" b="1" spc="-5" dirty="0">
                <a:solidFill>
                  <a:srgbClr val="FFFFFF"/>
                </a:solidFill>
                <a:latin typeface="Arial"/>
                <a:cs typeface="Arial"/>
              </a:rPr>
              <a:t>20</a:t>
            </a:r>
            <a:endParaRPr sz="1800">
              <a:latin typeface="Arial"/>
              <a:cs typeface="Arial"/>
            </a:endParaRPr>
          </a:p>
          <a:p>
            <a:pPr marL="213995" marR="74295">
              <a:lnSpc>
                <a:spcPct val="85700"/>
              </a:lnSpc>
              <a:spcBef>
                <a:spcPts val="805"/>
              </a:spcBef>
            </a:pPr>
            <a:r>
              <a:rPr sz="1400" b="1" dirty="0">
                <a:latin typeface="Arial"/>
                <a:cs typeface="Arial"/>
              </a:rPr>
              <a:t>SECURE</a:t>
            </a:r>
            <a:r>
              <a:rPr sz="1400" b="1" spc="5" dirty="0">
                <a:latin typeface="Arial"/>
                <a:cs typeface="Arial"/>
              </a:rPr>
              <a:t> </a:t>
            </a:r>
            <a:r>
              <a:rPr sz="1400" spc="-5" dirty="0">
                <a:latin typeface="Arial MT"/>
                <a:cs typeface="Arial MT"/>
              </a:rPr>
              <a:t>positive </a:t>
            </a:r>
            <a:r>
              <a:rPr sz="1400" spc="-375" dirty="0">
                <a:latin typeface="Arial MT"/>
                <a:cs typeface="Arial MT"/>
              </a:rPr>
              <a:t> </a:t>
            </a:r>
            <a:r>
              <a:rPr sz="1400" spc="-5" dirty="0">
                <a:latin typeface="Arial MT"/>
                <a:cs typeface="Arial MT"/>
              </a:rPr>
              <a:t>control of the ETT </a:t>
            </a:r>
            <a:r>
              <a:rPr sz="1400" dirty="0">
                <a:latin typeface="Arial MT"/>
                <a:cs typeface="Arial MT"/>
              </a:rPr>
              <a:t> </a:t>
            </a:r>
            <a:r>
              <a:rPr sz="1400" spc="-5" dirty="0">
                <a:latin typeface="Arial MT"/>
                <a:cs typeface="Arial MT"/>
              </a:rPr>
              <a:t>with your right </a:t>
            </a:r>
            <a:r>
              <a:rPr sz="1400" dirty="0">
                <a:latin typeface="Arial MT"/>
                <a:cs typeface="Arial MT"/>
              </a:rPr>
              <a:t> </a:t>
            </a:r>
            <a:r>
              <a:rPr sz="1400" spc="-5" dirty="0">
                <a:latin typeface="Arial MT"/>
                <a:cs typeface="Arial MT"/>
              </a:rPr>
              <a:t>hand and remove </a:t>
            </a:r>
            <a:r>
              <a:rPr sz="1400" dirty="0">
                <a:latin typeface="Arial MT"/>
                <a:cs typeface="Arial MT"/>
              </a:rPr>
              <a:t> </a:t>
            </a:r>
            <a:r>
              <a:rPr sz="1400" spc="-5" dirty="0">
                <a:latin typeface="Arial MT"/>
                <a:cs typeface="Arial MT"/>
              </a:rPr>
              <a:t>the stylet with your </a:t>
            </a:r>
            <a:r>
              <a:rPr sz="1400" spc="-375" dirty="0">
                <a:latin typeface="Arial MT"/>
                <a:cs typeface="Arial MT"/>
              </a:rPr>
              <a:t> </a:t>
            </a:r>
            <a:r>
              <a:rPr sz="1400" spc="-5" dirty="0">
                <a:latin typeface="Arial MT"/>
                <a:cs typeface="Arial MT"/>
              </a:rPr>
              <a:t>left</a:t>
            </a:r>
            <a:r>
              <a:rPr sz="1400" spc="-10" dirty="0">
                <a:latin typeface="Arial MT"/>
                <a:cs typeface="Arial MT"/>
              </a:rPr>
              <a:t> </a:t>
            </a:r>
            <a:r>
              <a:rPr sz="1400" spc="-5" dirty="0">
                <a:latin typeface="Arial MT"/>
                <a:cs typeface="Arial MT"/>
              </a:rPr>
              <a:t>hand</a:t>
            </a:r>
            <a:endParaRPr sz="1400">
              <a:latin typeface="Arial MT"/>
              <a:cs typeface="Arial MT"/>
            </a:endParaRPr>
          </a:p>
          <a:p>
            <a:pPr marL="213995" marR="5080">
              <a:lnSpc>
                <a:spcPct val="87700"/>
              </a:lnSpc>
              <a:spcBef>
                <a:spcPts val="509"/>
              </a:spcBef>
            </a:pPr>
            <a:r>
              <a:rPr sz="1300" b="1" spc="-5" dirty="0">
                <a:solidFill>
                  <a:srgbClr val="C00000"/>
                </a:solidFill>
                <a:latin typeface="Arial"/>
                <a:cs typeface="Arial"/>
              </a:rPr>
              <a:t>CAUTION: </a:t>
            </a:r>
            <a:r>
              <a:rPr sz="1300" dirty="0">
                <a:latin typeface="Arial MT"/>
                <a:cs typeface="Arial MT"/>
              </a:rPr>
              <a:t>Maintain </a:t>
            </a:r>
            <a:r>
              <a:rPr sz="1300" spc="5" dirty="0">
                <a:latin typeface="Arial MT"/>
                <a:cs typeface="Arial MT"/>
              </a:rPr>
              <a:t> </a:t>
            </a:r>
            <a:r>
              <a:rPr sz="1300" dirty="0">
                <a:latin typeface="Arial MT"/>
                <a:cs typeface="Arial MT"/>
              </a:rPr>
              <a:t>manual</a:t>
            </a:r>
            <a:r>
              <a:rPr sz="1300" spc="-20" dirty="0">
                <a:latin typeface="Arial MT"/>
                <a:cs typeface="Arial MT"/>
              </a:rPr>
              <a:t> </a:t>
            </a:r>
            <a:r>
              <a:rPr sz="1300" spc="-5" dirty="0">
                <a:latin typeface="Arial MT"/>
                <a:cs typeface="Arial MT"/>
              </a:rPr>
              <a:t>control</a:t>
            </a:r>
            <a:r>
              <a:rPr sz="1300" spc="-20" dirty="0">
                <a:latin typeface="Arial MT"/>
                <a:cs typeface="Arial MT"/>
              </a:rPr>
              <a:t> </a:t>
            </a:r>
            <a:r>
              <a:rPr sz="1300" dirty="0">
                <a:latin typeface="Arial MT"/>
                <a:cs typeface="Arial MT"/>
              </a:rPr>
              <a:t>of</a:t>
            </a:r>
            <a:r>
              <a:rPr sz="1300" spc="-25" dirty="0">
                <a:latin typeface="Arial MT"/>
                <a:cs typeface="Arial MT"/>
              </a:rPr>
              <a:t> </a:t>
            </a:r>
            <a:r>
              <a:rPr sz="1300" spc="-5" dirty="0">
                <a:latin typeface="Arial MT"/>
                <a:cs typeface="Arial MT"/>
              </a:rPr>
              <a:t>the </a:t>
            </a:r>
            <a:r>
              <a:rPr sz="1300" spc="-345" dirty="0">
                <a:latin typeface="Arial MT"/>
                <a:cs typeface="Arial MT"/>
              </a:rPr>
              <a:t> </a:t>
            </a:r>
            <a:r>
              <a:rPr sz="1300" spc="-5" dirty="0">
                <a:latin typeface="Arial MT"/>
                <a:cs typeface="Arial MT"/>
              </a:rPr>
              <a:t>ETT until the ETT </a:t>
            </a:r>
            <a:r>
              <a:rPr sz="1300" dirty="0">
                <a:latin typeface="Arial MT"/>
                <a:cs typeface="Arial MT"/>
              </a:rPr>
              <a:t>is </a:t>
            </a:r>
            <a:r>
              <a:rPr sz="1300" spc="5" dirty="0">
                <a:latin typeface="Arial MT"/>
                <a:cs typeface="Arial MT"/>
              </a:rPr>
              <a:t> </a:t>
            </a:r>
            <a:r>
              <a:rPr sz="1300" dirty="0">
                <a:latin typeface="Arial MT"/>
                <a:cs typeface="Arial MT"/>
              </a:rPr>
              <a:t>properly</a:t>
            </a:r>
            <a:r>
              <a:rPr sz="1300" spc="-20" dirty="0">
                <a:latin typeface="Arial MT"/>
                <a:cs typeface="Arial MT"/>
              </a:rPr>
              <a:t> </a:t>
            </a:r>
            <a:r>
              <a:rPr sz="1300" dirty="0">
                <a:latin typeface="Arial MT"/>
                <a:cs typeface="Arial MT"/>
              </a:rPr>
              <a:t>secured</a:t>
            </a:r>
            <a:endParaRPr sz="1300">
              <a:latin typeface="Arial MT"/>
              <a:cs typeface="Arial MT"/>
            </a:endParaRPr>
          </a:p>
        </p:txBody>
      </p:sp>
      <p:sp>
        <p:nvSpPr>
          <p:cNvPr id="39" name="object 39"/>
          <p:cNvSpPr/>
          <p:nvPr/>
        </p:nvSpPr>
        <p:spPr>
          <a:xfrm>
            <a:off x="6038062" y="3392843"/>
            <a:ext cx="467359" cy="434975"/>
          </a:xfrm>
          <a:custGeom>
            <a:avLst/>
            <a:gdLst/>
            <a:ahLst/>
            <a:cxnLst/>
            <a:rect l="l" t="t" r="r" b="b"/>
            <a:pathLst>
              <a:path w="467359" h="434975">
                <a:moveTo>
                  <a:pt x="233641" y="0"/>
                </a:moveTo>
                <a:lnTo>
                  <a:pt x="186556" y="4414"/>
                </a:lnTo>
                <a:lnTo>
                  <a:pt x="142699" y="17075"/>
                </a:lnTo>
                <a:lnTo>
                  <a:pt x="103012" y="37108"/>
                </a:lnTo>
                <a:lnTo>
                  <a:pt x="68433" y="63641"/>
                </a:lnTo>
                <a:lnTo>
                  <a:pt x="39903" y="95798"/>
                </a:lnTo>
                <a:lnTo>
                  <a:pt x="18361" y="132707"/>
                </a:lnTo>
                <a:lnTo>
                  <a:pt x="4746" y="173494"/>
                </a:lnTo>
                <a:lnTo>
                  <a:pt x="0" y="217284"/>
                </a:lnTo>
                <a:lnTo>
                  <a:pt x="4746" y="261074"/>
                </a:lnTo>
                <a:lnTo>
                  <a:pt x="18361" y="301860"/>
                </a:lnTo>
                <a:lnTo>
                  <a:pt x="39903" y="338769"/>
                </a:lnTo>
                <a:lnTo>
                  <a:pt x="68433" y="370927"/>
                </a:lnTo>
                <a:lnTo>
                  <a:pt x="103012" y="397459"/>
                </a:lnTo>
                <a:lnTo>
                  <a:pt x="142699" y="417493"/>
                </a:lnTo>
                <a:lnTo>
                  <a:pt x="186556" y="430154"/>
                </a:lnTo>
                <a:lnTo>
                  <a:pt x="233641" y="434568"/>
                </a:lnTo>
                <a:lnTo>
                  <a:pt x="280731" y="430154"/>
                </a:lnTo>
                <a:lnTo>
                  <a:pt x="324589" y="417493"/>
                </a:lnTo>
                <a:lnTo>
                  <a:pt x="364276" y="397459"/>
                </a:lnTo>
                <a:lnTo>
                  <a:pt x="398854" y="370927"/>
                </a:lnTo>
                <a:lnTo>
                  <a:pt x="427383" y="338769"/>
                </a:lnTo>
                <a:lnTo>
                  <a:pt x="448924" y="301860"/>
                </a:lnTo>
                <a:lnTo>
                  <a:pt x="462537" y="261074"/>
                </a:lnTo>
                <a:lnTo>
                  <a:pt x="467283" y="217284"/>
                </a:lnTo>
                <a:lnTo>
                  <a:pt x="462537" y="173494"/>
                </a:lnTo>
                <a:lnTo>
                  <a:pt x="448924" y="132707"/>
                </a:lnTo>
                <a:lnTo>
                  <a:pt x="427383" y="95798"/>
                </a:lnTo>
                <a:lnTo>
                  <a:pt x="398854" y="63641"/>
                </a:lnTo>
                <a:lnTo>
                  <a:pt x="364276" y="37108"/>
                </a:lnTo>
                <a:lnTo>
                  <a:pt x="324589" y="17075"/>
                </a:lnTo>
                <a:lnTo>
                  <a:pt x="280731" y="4414"/>
                </a:lnTo>
                <a:lnTo>
                  <a:pt x="233641" y="0"/>
                </a:lnTo>
                <a:close/>
              </a:path>
            </a:pathLst>
          </a:custGeom>
          <a:solidFill>
            <a:srgbClr val="CD9147"/>
          </a:solidFill>
        </p:spPr>
        <p:txBody>
          <a:bodyPr wrap="square" lIns="0" tIns="0" rIns="0" bIns="0" rtlCol="0"/>
          <a:lstStyle/>
          <a:p>
            <a:endParaRPr/>
          </a:p>
        </p:txBody>
      </p:sp>
      <p:sp>
        <p:nvSpPr>
          <p:cNvPr id="40" name="object 40"/>
          <p:cNvSpPr txBox="1"/>
          <p:nvPr/>
        </p:nvSpPr>
        <p:spPr>
          <a:xfrm>
            <a:off x="6132004" y="3319199"/>
            <a:ext cx="1767205" cy="2411095"/>
          </a:xfrm>
          <a:prstGeom prst="rect">
            <a:avLst/>
          </a:prstGeom>
        </p:spPr>
        <p:txBody>
          <a:bodyPr vert="horz" wrap="square" lIns="0" tIns="152400" rIns="0" bIns="0" rtlCol="0">
            <a:spAutoFit/>
          </a:bodyPr>
          <a:lstStyle/>
          <a:p>
            <a:pPr marL="12700">
              <a:lnSpc>
                <a:spcPct val="100000"/>
              </a:lnSpc>
              <a:spcBef>
                <a:spcPts val="1200"/>
              </a:spcBef>
            </a:pPr>
            <a:r>
              <a:rPr sz="1800" b="1" spc="-5" dirty="0">
                <a:solidFill>
                  <a:srgbClr val="FFFFFF"/>
                </a:solidFill>
                <a:latin typeface="Arial"/>
                <a:cs typeface="Arial"/>
              </a:rPr>
              <a:t>21</a:t>
            </a:r>
            <a:endParaRPr sz="1800">
              <a:latin typeface="Arial"/>
              <a:cs typeface="Arial"/>
            </a:endParaRPr>
          </a:p>
          <a:p>
            <a:pPr marL="212090" marR="565150">
              <a:lnSpc>
                <a:spcPts val="1390"/>
              </a:lnSpc>
              <a:spcBef>
                <a:spcPts val="1145"/>
              </a:spcBef>
            </a:pPr>
            <a:r>
              <a:rPr sz="1400" b="1" spc="-5" dirty="0">
                <a:latin typeface="Arial"/>
                <a:cs typeface="Arial"/>
              </a:rPr>
              <a:t>MANUAL</a:t>
            </a:r>
            <a:r>
              <a:rPr sz="1400" b="1" spc="-130" dirty="0">
                <a:latin typeface="Arial"/>
                <a:cs typeface="Arial"/>
              </a:rPr>
              <a:t>L</a:t>
            </a:r>
            <a:r>
              <a:rPr sz="1400" b="1" dirty="0">
                <a:latin typeface="Arial"/>
                <a:cs typeface="Arial"/>
              </a:rPr>
              <a:t>Y  VENTIL</a:t>
            </a:r>
            <a:r>
              <a:rPr sz="1400" b="1" spc="-105" dirty="0">
                <a:latin typeface="Arial"/>
                <a:cs typeface="Arial"/>
              </a:rPr>
              <a:t>A</a:t>
            </a:r>
            <a:r>
              <a:rPr sz="1400" b="1" dirty="0">
                <a:latin typeface="Arial"/>
                <a:cs typeface="Arial"/>
              </a:rPr>
              <a:t>TE</a:t>
            </a:r>
            <a:endParaRPr sz="1400">
              <a:latin typeface="Arial"/>
              <a:cs typeface="Arial"/>
            </a:endParaRPr>
          </a:p>
          <a:p>
            <a:pPr marL="212090">
              <a:lnSpc>
                <a:spcPts val="1325"/>
              </a:lnSpc>
            </a:pPr>
            <a:r>
              <a:rPr sz="1400" spc="-5" dirty="0">
                <a:latin typeface="Arial MT"/>
                <a:cs typeface="Arial MT"/>
              </a:rPr>
              <a:t>casualty</a:t>
            </a:r>
            <a:r>
              <a:rPr sz="1400" spc="-20" dirty="0">
                <a:latin typeface="Arial MT"/>
                <a:cs typeface="Arial MT"/>
              </a:rPr>
              <a:t> </a:t>
            </a:r>
            <a:r>
              <a:rPr sz="1400" spc="-5" dirty="0">
                <a:latin typeface="Arial MT"/>
                <a:cs typeface="Arial MT"/>
              </a:rPr>
              <a:t>every</a:t>
            </a:r>
            <a:r>
              <a:rPr sz="1400" spc="-15" dirty="0">
                <a:latin typeface="Arial MT"/>
                <a:cs typeface="Arial MT"/>
              </a:rPr>
              <a:t> </a:t>
            </a:r>
            <a:r>
              <a:rPr sz="1400" spc="-5" dirty="0">
                <a:latin typeface="Arial MT"/>
                <a:cs typeface="Arial MT"/>
              </a:rPr>
              <a:t>5-6</a:t>
            </a:r>
            <a:endParaRPr sz="1400">
              <a:latin typeface="Arial MT"/>
              <a:cs typeface="Arial MT"/>
            </a:endParaRPr>
          </a:p>
          <a:p>
            <a:pPr marL="212090">
              <a:lnSpc>
                <a:spcPts val="1585"/>
              </a:lnSpc>
            </a:pPr>
            <a:r>
              <a:rPr sz="1400" spc="-5" dirty="0">
                <a:latin typeface="Arial MT"/>
                <a:cs typeface="Arial MT"/>
              </a:rPr>
              <a:t>seconds</a:t>
            </a:r>
            <a:endParaRPr sz="1400">
              <a:latin typeface="Arial MT"/>
              <a:cs typeface="Arial MT"/>
            </a:endParaRPr>
          </a:p>
          <a:p>
            <a:pPr marL="212090">
              <a:lnSpc>
                <a:spcPts val="1490"/>
              </a:lnSpc>
              <a:spcBef>
                <a:spcPts val="315"/>
              </a:spcBef>
            </a:pPr>
            <a:r>
              <a:rPr sz="1300" b="1" spc="-5" dirty="0">
                <a:solidFill>
                  <a:srgbClr val="C00000"/>
                </a:solidFill>
                <a:latin typeface="Arial"/>
                <a:cs typeface="Arial"/>
              </a:rPr>
              <a:t>CONSIDER:</a:t>
            </a:r>
            <a:r>
              <a:rPr sz="1300" b="1" spc="-30" dirty="0">
                <a:solidFill>
                  <a:srgbClr val="C00000"/>
                </a:solidFill>
                <a:latin typeface="Arial"/>
                <a:cs typeface="Arial"/>
              </a:rPr>
              <a:t> </a:t>
            </a:r>
            <a:r>
              <a:rPr sz="1300" dirty="0">
                <a:latin typeface="Arial MT"/>
                <a:cs typeface="Arial MT"/>
              </a:rPr>
              <a:t>If</a:t>
            </a:r>
            <a:endParaRPr sz="1300">
              <a:latin typeface="Arial MT"/>
              <a:cs typeface="Arial MT"/>
            </a:endParaRPr>
          </a:p>
          <a:p>
            <a:pPr marL="212090" marR="5080">
              <a:lnSpc>
                <a:spcPct val="86500"/>
              </a:lnSpc>
              <a:spcBef>
                <a:spcPts val="140"/>
              </a:spcBef>
            </a:pPr>
            <a:r>
              <a:rPr sz="1300" dirty="0">
                <a:latin typeface="Arial MT"/>
                <a:cs typeface="Arial MT"/>
              </a:rPr>
              <a:t>available, </a:t>
            </a:r>
            <a:r>
              <a:rPr sz="1300" spc="-5" dirty="0">
                <a:latin typeface="Arial MT"/>
                <a:cs typeface="Arial MT"/>
              </a:rPr>
              <a:t>attach </a:t>
            </a:r>
            <a:r>
              <a:rPr sz="1300" dirty="0">
                <a:latin typeface="Arial MT"/>
                <a:cs typeface="Arial MT"/>
              </a:rPr>
              <a:t> oxygen reservoir </a:t>
            </a:r>
            <a:r>
              <a:rPr sz="1300" spc="-5" dirty="0">
                <a:latin typeface="Arial MT"/>
                <a:cs typeface="Arial MT"/>
              </a:rPr>
              <a:t>to </a:t>
            </a:r>
            <a:r>
              <a:rPr sz="1300" dirty="0">
                <a:latin typeface="Arial MT"/>
                <a:cs typeface="Arial MT"/>
              </a:rPr>
              <a:t> </a:t>
            </a:r>
            <a:r>
              <a:rPr sz="1300" spc="-5" dirty="0">
                <a:latin typeface="Arial MT"/>
                <a:cs typeface="Arial MT"/>
              </a:rPr>
              <a:t>BVM </a:t>
            </a:r>
            <a:r>
              <a:rPr sz="1300" dirty="0">
                <a:latin typeface="Arial MT"/>
                <a:cs typeface="Arial MT"/>
              </a:rPr>
              <a:t>device </a:t>
            </a:r>
            <a:r>
              <a:rPr sz="1300" spc="-5" dirty="0">
                <a:latin typeface="Arial MT"/>
                <a:cs typeface="Arial MT"/>
              </a:rPr>
              <a:t>and/or </a:t>
            </a:r>
            <a:r>
              <a:rPr sz="1300" dirty="0">
                <a:latin typeface="Arial MT"/>
                <a:cs typeface="Arial MT"/>
              </a:rPr>
              <a:t> connect </a:t>
            </a:r>
            <a:r>
              <a:rPr sz="1300" spc="-5" dirty="0">
                <a:latin typeface="Arial MT"/>
                <a:cs typeface="Arial MT"/>
              </a:rPr>
              <a:t>to high-flow </a:t>
            </a:r>
            <a:r>
              <a:rPr sz="1300" dirty="0">
                <a:latin typeface="Arial MT"/>
                <a:cs typeface="Arial MT"/>
              </a:rPr>
              <a:t> regulator</a:t>
            </a:r>
            <a:r>
              <a:rPr sz="1300" spc="-40" dirty="0">
                <a:latin typeface="Arial MT"/>
                <a:cs typeface="Arial MT"/>
              </a:rPr>
              <a:t> </a:t>
            </a:r>
            <a:r>
              <a:rPr sz="1300" spc="-5" dirty="0">
                <a:latin typeface="Arial MT"/>
                <a:cs typeface="Arial MT"/>
              </a:rPr>
              <a:t>(12-15</a:t>
            </a:r>
            <a:r>
              <a:rPr sz="1300" spc="-40" dirty="0">
                <a:latin typeface="Arial MT"/>
                <a:cs typeface="Arial MT"/>
              </a:rPr>
              <a:t> </a:t>
            </a:r>
            <a:r>
              <a:rPr sz="1300" spc="-5" dirty="0">
                <a:latin typeface="Arial MT"/>
                <a:cs typeface="Arial MT"/>
              </a:rPr>
              <a:t>lpm)</a:t>
            </a:r>
            <a:endParaRPr sz="1300">
              <a:latin typeface="Arial MT"/>
              <a:cs typeface="Arial MT"/>
            </a:endParaRPr>
          </a:p>
        </p:txBody>
      </p:sp>
      <p:sp>
        <p:nvSpPr>
          <p:cNvPr id="41" name="object 41"/>
          <p:cNvSpPr/>
          <p:nvPr/>
        </p:nvSpPr>
        <p:spPr>
          <a:xfrm>
            <a:off x="7817078" y="3450729"/>
            <a:ext cx="467359" cy="434975"/>
          </a:xfrm>
          <a:custGeom>
            <a:avLst/>
            <a:gdLst/>
            <a:ahLst/>
            <a:cxnLst/>
            <a:rect l="l" t="t" r="r" b="b"/>
            <a:pathLst>
              <a:path w="467359" h="434975">
                <a:moveTo>
                  <a:pt x="233641" y="0"/>
                </a:moveTo>
                <a:lnTo>
                  <a:pt x="186556" y="4414"/>
                </a:lnTo>
                <a:lnTo>
                  <a:pt x="142699" y="17075"/>
                </a:lnTo>
                <a:lnTo>
                  <a:pt x="103012" y="37108"/>
                </a:lnTo>
                <a:lnTo>
                  <a:pt x="68433" y="63641"/>
                </a:lnTo>
                <a:lnTo>
                  <a:pt x="39903" y="95798"/>
                </a:lnTo>
                <a:lnTo>
                  <a:pt x="18361" y="132707"/>
                </a:lnTo>
                <a:lnTo>
                  <a:pt x="4746" y="173494"/>
                </a:lnTo>
                <a:lnTo>
                  <a:pt x="0" y="217284"/>
                </a:lnTo>
                <a:lnTo>
                  <a:pt x="4746" y="261074"/>
                </a:lnTo>
                <a:lnTo>
                  <a:pt x="18361" y="301860"/>
                </a:lnTo>
                <a:lnTo>
                  <a:pt x="39903" y="338769"/>
                </a:lnTo>
                <a:lnTo>
                  <a:pt x="68433" y="370927"/>
                </a:lnTo>
                <a:lnTo>
                  <a:pt x="103012" y="397459"/>
                </a:lnTo>
                <a:lnTo>
                  <a:pt x="142699" y="417493"/>
                </a:lnTo>
                <a:lnTo>
                  <a:pt x="186556" y="430154"/>
                </a:lnTo>
                <a:lnTo>
                  <a:pt x="233641" y="434568"/>
                </a:lnTo>
                <a:lnTo>
                  <a:pt x="280731" y="430154"/>
                </a:lnTo>
                <a:lnTo>
                  <a:pt x="324591" y="417493"/>
                </a:lnTo>
                <a:lnTo>
                  <a:pt x="364280" y="397459"/>
                </a:lnTo>
                <a:lnTo>
                  <a:pt x="398860" y="370927"/>
                </a:lnTo>
                <a:lnTo>
                  <a:pt x="427392" y="338769"/>
                </a:lnTo>
                <a:lnTo>
                  <a:pt x="448934" y="301860"/>
                </a:lnTo>
                <a:lnTo>
                  <a:pt x="462549" y="261074"/>
                </a:lnTo>
                <a:lnTo>
                  <a:pt x="467296" y="217284"/>
                </a:lnTo>
                <a:lnTo>
                  <a:pt x="462549" y="173494"/>
                </a:lnTo>
                <a:lnTo>
                  <a:pt x="448934" y="132707"/>
                </a:lnTo>
                <a:lnTo>
                  <a:pt x="427392" y="95798"/>
                </a:lnTo>
                <a:lnTo>
                  <a:pt x="398860" y="63641"/>
                </a:lnTo>
                <a:lnTo>
                  <a:pt x="364280" y="37108"/>
                </a:lnTo>
                <a:lnTo>
                  <a:pt x="324591" y="17075"/>
                </a:lnTo>
                <a:lnTo>
                  <a:pt x="280731" y="4414"/>
                </a:lnTo>
                <a:lnTo>
                  <a:pt x="233641" y="0"/>
                </a:lnTo>
                <a:close/>
              </a:path>
            </a:pathLst>
          </a:custGeom>
          <a:solidFill>
            <a:srgbClr val="CD9147"/>
          </a:solidFill>
        </p:spPr>
        <p:txBody>
          <a:bodyPr wrap="square" lIns="0" tIns="0" rIns="0" bIns="0" rtlCol="0"/>
          <a:lstStyle/>
          <a:p>
            <a:endParaRPr/>
          </a:p>
        </p:txBody>
      </p:sp>
      <p:sp>
        <p:nvSpPr>
          <p:cNvPr id="42" name="object 42"/>
          <p:cNvSpPr txBox="1"/>
          <p:nvPr/>
        </p:nvSpPr>
        <p:spPr>
          <a:xfrm>
            <a:off x="7911020" y="3451569"/>
            <a:ext cx="1792605" cy="1720850"/>
          </a:xfrm>
          <a:prstGeom prst="rect">
            <a:avLst/>
          </a:prstGeom>
        </p:spPr>
        <p:txBody>
          <a:bodyPr vert="horz" wrap="square" lIns="0" tIns="78105" rIns="0" bIns="0" rtlCol="0">
            <a:spAutoFit/>
          </a:bodyPr>
          <a:lstStyle/>
          <a:p>
            <a:pPr marL="12700">
              <a:lnSpc>
                <a:spcPct val="100000"/>
              </a:lnSpc>
              <a:spcBef>
                <a:spcPts val="615"/>
              </a:spcBef>
            </a:pPr>
            <a:r>
              <a:rPr sz="1800" b="1" spc="-5" dirty="0">
                <a:solidFill>
                  <a:srgbClr val="FFFFFF"/>
                </a:solidFill>
                <a:latin typeface="Arial"/>
                <a:cs typeface="Arial"/>
              </a:rPr>
              <a:t>22</a:t>
            </a:r>
            <a:endParaRPr sz="1800">
              <a:latin typeface="Arial"/>
              <a:cs typeface="Arial"/>
            </a:endParaRPr>
          </a:p>
          <a:p>
            <a:pPr marL="247015">
              <a:lnSpc>
                <a:spcPts val="1535"/>
              </a:lnSpc>
              <a:spcBef>
                <a:spcPts val="400"/>
              </a:spcBef>
            </a:pPr>
            <a:r>
              <a:rPr sz="1400" b="1" spc="-40" dirty="0">
                <a:latin typeface="Arial"/>
                <a:cs typeface="Arial"/>
              </a:rPr>
              <a:t>ATTACH </a:t>
            </a:r>
            <a:r>
              <a:rPr sz="1400" dirty="0">
                <a:latin typeface="Arial MT"/>
                <a:cs typeface="Arial MT"/>
              </a:rPr>
              <a:t>EtCO2</a:t>
            </a:r>
            <a:endParaRPr sz="1400">
              <a:latin typeface="Arial MT"/>
              <a:cs typeface="Arial MT"/>
            </a:endParaRPr>
          </a:p>
          <a:p>
            <a:pPr marL="247015" marR="5080">
              <a:lnSpc>
                <a:spcPct val="85700"/>
              </a:lnSpc>
              <a:spcBef>
                <a:spcPts val="95"/>
              </a:spcBef>
            </a:pPr>
            <a:r>
              <a:rPr sz="1400" spc="-5" dirty="0">
                <a:latin typeface="Arial MT"/>
                <a:cs typeface="Arial MT"/>
              </a:rPr>
              <a:t>device</a:t>
            </a:r>
            <a:r>
              <a:rPr sz="1400" spc="-30" dirty="0">
                <a:latin typeface="Arial MT"/>
                <a:cs typeface="Arial MT"/>
              </a:rPr>
              <a:t> </a:t>
            </a:r>
            <a:r>
              <a:rPr sz="1400" spc="-5" dirty="0">
                <a:latin typeface="Arial MT"/>
                <a:cs typeface="Arial MT"/>
              </a:rPr>
              <a:t>between</a:t>
            </a:r>
            <a:r>
              <a:rPr sz="1400" spc="-30" dirty="0">
                <a:latin typeface="Arial MT"/>
                <a:cs typeface="Arial MT"/>
              </a:rPr>
              <a:t> </a:t>
            </a:r>
            <a:r>
              <a:rPr sz="1400" spc="-5" dirty="0">
                <a:latin typeface="Arial MT"/>
                <a:cs typeface="Arial MT"/>
              </a:rPr>
              <a:t>the </a:t>
            </a:r>
            <a:r>
              <a:rPr sz="1400" spc="-370" dirty="0">
                <a:latin typeface="Arial MT"/>
                <a:cs typeface="Arial MT"/>
              </a:rPr>
              <a:t> </a:t>
            </a:r>
            <a:r>
              <a:rPr sz="1400" dirty="0">
                <a:latin typeface="Arial MT"/>
                <a:cs typeface="Arial MT"/>
              </a:rPr>
              <a:t>ETT </a:t>
            </a:r>
            <a:r>
              <a:rPr sz="1400" spc="-5" dirty="0">
                <a:latin typeface="Arial MT"/>
                <a:cs typeface="Arial MT"/>
              </a:rPr>
              <a:t>and </a:t>
            </a:r>
            <a:r>
              <a:rPr sz="1400" dirty="0">
                <a:latin typeface="Arial MT"/>
                <a:cs typeface="Arial MT"/>
              </a:rPr>
              <a:t>BVM, </a:t>
            </a:r>
            <a:r>
              <a:rPr sz="1400" spc="-5" dirty="0">
                <a:latin typeface="Arial MT"/>
                <a:cs typeface="Arial MT"/>
              </a:rPr>
              <a:t>if </a:t>
            </a:r>
            <a:r>
              <a:rPr sz="1400" dirty="0">
                <a:latin typeface="Arial MT"/>
                <a:cs typeface="Arial MT"/>
              </a:rPr>
              <a:t> </a:t>
            </a:r>
            <a:r>
              <a:rPr sz="1400" spc="-5" dirty="0">
                <a:latin typeface="Arial MT"/>
                <a:cs typeface="Arial MT"/>
              </a:rPr>
              <a:t>available. </a:t>
            </a:r>
            <a:r>
              <a:rPr sz="1400" dirty="0">
                <a:latin typeface="Arial MT"/>
                <a:cs typeface="Arial MT"/>
              </a:rPr>
              <a:t>If </a:t>
            </a:r>
            <a:r>
              <a:rPr sz="1400" spc="-5" dirty="0">
                <a:latin typeface="Arial MT"/>
                <a:cs typeface="Arial MT"/>
              </a:rPr>
              <a:t>not </a:t>
            </a:r>
            <a:r>
              <a:rPr sz="1400" dirty="0">
                <a:latin typeface="Arial MT"/>
                <a:cs typeface="Arial MT"/>
              </a:rPr>
              <a:t> </a:t>
            </a:r>
            <a:r>
              <a:rPr sz="1400" spc="-5" dirty="0">
                <a:latin typeface="Arial MT"/>
                <a:cs typeface="Arial MT"/>
              </a:rPr>
              <a:t>available, connect </a:t>
            </a:r>
            <a:r>
              <a:rPr sz="1400" dirty="0">
                <a:latin typeface="Arial MT"/>
                <a:cs typeface="Arial MT"/>
              </a:rPr>
              <a:t> the</a:t>
            </a:r>
            <a:r>
              <a:rPr sz="1400" spc="60" dirty="0">
                <a:latin typeface="Arial MT"/>
                <a:cs typeface="Arial MT"/>
              </a:rPr>
              <a:t> </a:t>
            </a:r>
            <a:r>
              <a:rPr sz="1400" spc="-5" dirty="0">
                <a:latin typeface="Arial MT"/>
                <a:cs typeface="Arial MT"/>
              </a:rPr>
              <a:t>BVM</a:t>
            </a:r>
            <a:r>
              <a:rPr sz="1400" spc="65" dirty="0">
                <a:latin typeface="Arial MT"/>
                <a:cs typeface="Arial MT"/>
              </a:rPr>
              <a:t> </a:t>
            </a:r>
            <a:r>
              <a:rPr sz="1400" dirty="0">
                <a:latin typeface="Arial MT"/>
                <a:cs typeface="Arial MT"/>
              </a:rPr>
              <a:t>to</a:t>
            </a:r>
            <a:r>
              <a:rPr sz="1400" spc="65" dirty="0">
                <a:latin typeface="Arial MT"/>
                <a:cs typeface="Arial MT"/>
              </a:rPr>
              <a:t> </a:t>
            </a:r>
            <a:r>
              <a:rPr sz="1400" dirty="0">
                <a:latin typeface="Arial MT"/>
                <a:cs typeface="Arial MT"/>
              </a:rPr>
              <a:t>the </a:t>
            </a:r>
            <a:r>
              <a:rPr sz="1400" spc="5" dirty="0">
                <a:latin typeface="Arial MT"/>
                <a:cs typeface="Arial MT"/>
              </a:rPr>
              <a:t> </a:t>
            </a:r>
            <a:r>
              <a:rPr sz="1400" dirty="0">
                <a:latin typeface="Arial MT"/>
                <a:cs typeface="Arial MT"/>
              </a:rPr>
              <a:t>ETT</a:t>
            </a:r>
            <a:endParaRPr sz="1400">
              <a:latin typeface="Arial MT"/>
              <a:cs typeface="Arial MT"/>
            </a:endParaRPr>
          </a:p>
        </p:txBody>
      </p:sp>
      <p:sp>
        <p:nvSpPr>
          <p:cNvPr id="43" name="object 43"/>
          <p:cNvSpPr/>
          <p:nvPr/>
        </p:nvSpPr>
        <p:spPr>
          <a:xfrm>
            <a:off x="9650552" y="3429000"/>
            <a:ext cx="467359" cy="434975"/>
          </a:xfrm>
          <a:custGeom>
            <a:avLst/>
            <a:gdLst/>
            <a:ahLst/>
            <a:cxnLst/>
            <a:rect l="l" t="t" r="r" b="b"/>
            <a:pathLst>
              <a:path w="467359" h="434975">
                <a:moveTo>
                  <a:pt x="233641" y="0"/>
                </a:moveTo>
                <a:lnTo>
                  <a:pt x="186552" y="4414"/>
                </a:lnTo>
                <a:lnTo>
                  <a:pt x="142694" y="17075"/>
                </a:lnTo>
                <a:lnTo>
                  <a:pt x="103007" y="37108"/>
                </a:lnTo>
                <a:lnTo>
                  <a:pt x="68429" y="63641"/>
                </a:lnTo>
                <a:lnTo>
                  <a:pt x="39900" y="95798"/>
                </a:lnTo>
                <a:lnTo>
                  <a:pt x="18359" y="132707"/>
                </a:lnTo>
                <a:lnTo>
                  <a:pt x="4746" y="173494"/>
                </a:lnTo>
                <a:lnTo>
                  <a:pt x="0" y="217284"/>
                </a:lnTo>
                <a:lnTo>
                  <a:pt x="4746" y="261074"/>
                </a:lnTo>
                <a:lnTo>
                  <a:pt x="18359" y="301860"/>
                </a:lnTo>
                <a:lnTo>
                  <a:pt x="39900" y="338769"/>
                </a:lnTo>
                <a:lnTo>
                  <a:pt x="68429" y="370927"/>
                </a:lnTo>
                <a:lnTo>
                  <a:pt x="103007" y="397459"/>
                </a:lnTo>
                <a:lnTo>
                  <a:pt x="142694" y="417493"/>
                </a:lnTo>
                <a:lnTo>
                  <a:pt x="186552" y="430154"/>
                </a:lnTo>
                <a:lnTo>
                  <a:pt x="233641" y="434568"/>
                </a:lnTo>
                <a:lnTo>
                  <a:pt x="280727" y="430154"/>
                </a:lnTo>
                <a:lnTo>
                  <a:pt x="324583" y="417493"/>
                </a:lnTo>
                <a:lnTo>
                  <a:pt x="364271" y="397459"/>
                </a:lnTo>
                <a:lnTo>
                  <a:pt x="398849" y="370927"/>
                </a:lnTo>
                <a:lnTo>
                  <a:pt x="427380" y="338769"/>
                </a:lnTo>
                <a:lnTo>
                  <a:pt x="448922" y="301860"/>
                </a:lnTo>
                <a:lnTo>
                  <a:pt x="462536" y="261074"/>
                </a:lnTo>
                <a:lnTo>
                  <a:pt x="467283" y="217284"/>
                </a:lnTo>
                <a:lnTo>
                  <a:pt x="462536" y="173494"/>
                </a:lnTo>
                <a:lnTo>
                  <a:pt x="448922" y="132707"/>
                </a:lnTo>
                <a:lnTo>
                  <a:pt x="427380" y="95798"/>
                </a:lnTo>
                <a:lnTo>
                  <a:pt x="398849" y="63641"/>
                </a:lnTo>
                <a:lnTo>
                  <a:pt x="364271" y="37108"/>
                </a:lnTo>
                <a:lnTo>
                  <a:pt x="324583" y="17075"/>
                </a:lnTo>
                <a:lnTo>
                  <a:pt x="280727" y="4414"/>
                </a:lnTo>
                <a:lnTo>
                  <a:pt x="233641" y="0"/>
                </a:lnTo>
                <a:close/>
              </a:path>
            </a:pathLst>
          </a:custGeom>
          <a:solidFill>
            <a:srgbClr val="CD9147"/>
          </a:solidFill>
        </p:spPr>
        <p:txBody>
          <a:bodyPr wrap="square" lIns="0" tIns="0" rIns="0" bIns="0" rtlCol="0"/>
          <a:lstStyle/>
          <a:p>
            <a:endParaRPr/>
          </a:p>
        </p:txBody>
      </p:sp>
      <p:sp>
        <p:nvSpPr>
          <p:cNvPr id="44" name="object 44"/>
          <p:cNvSpPr txBox="1"/>
          <p:nvPr/>
        </p:nvSpPr>
        <p:spPr>
          <a:xfrm>
            <a:off x="9744494" y="3402801"/>
            <a:ext cx="1739900" cy="2138045"/>
          </a:xfrm>
          <a:prstGeom prst="rect">
            <a:avLst/>
          </a:prstGeom>
        </p:spPr>
        <p:txBody>
          <a:bodyPr vert="horz" wrap="square" lIns="0" tIns="105410" rIns="0" bIns="0" rtlCol="0">
            <a:spAutoFit/>
          </a:bodyPr>
          <a:lstStyle/>
          <a:p>
            <a:pPr marL="12700">
              <a:lnSpc>
                <a:spcPct val="100000"/>
              </a:lnSpc>
              <a:spcBef>
                <a:spcPts val="830"/>
              </a:spcBef>
            </a:pPr>
            <a:r>
              <a:rPr sz="1800" b="1" spc="-5" dirty="0">
                <a:solidFill>
                  <a:srgbClr val="FFFFFF"/>
                </a:solidFill>
                <a:latin typeface="Arial"/>
                <a:cs typeface="Arial"/>
              </a:rPr>
              <a:t>23</a:t>
            </a:r>
            <a:endParaRPr sz="1800">
              <a:latin typeface="Arial"/>
              <a:cs typeface="Arial"/>
            </a:endParaRPr>
          </a:p>
          <a:p>
            <a:pPr marL="227965" marR="5080">
              <a:lnSpc>
                <a:spcPts val="1390"/>
              </a:lnSpc>
              <a:spcBef>
                <a:spcPts val="855"/>
              </a:spcBef>
            </a:pPr>
            <a:r>
              <a:rPr sz="1400" b="1" spc="-5" dirty="0">
                <a:latin typeface="Arial"/>
                <a:cs typeface="Arial"/>
              </a:rPr>
              <a:t>CONTINUE </a:t>
            </a:r>
            <a:r>
              <a:rPr sz="1400" b="1" dirty="0">
                <a:latin typeface="Arial"/>
                <a:cs typeface="Arial"/>
              </a:rPr>
              <a:t> </a:t>
            </a:r>
            <a:r>
              <a:rPr sz="1400" b="1" spc="-5" dirty="0">
                <a:latin typeface="Arial"/>
                <a:cs typeface="Arial"/>
              </a:rPr>
              <a:t>MONITORING</a:t>
            </a:r>
            <a:r>
              <a:rPr sz="1400" b="1" spc="285" dirty="0">
                <a:latin typeface="Arial"/>
                <a:cs typeface="Arial"/>
              </a:rPr>
              <a:t> </a:t>
            </a:r>
            <a:r>
              <a:rPr sz="1400" dirty="0">
                <a:latin typeface="Arial MT"/>
                <a:cs typeface="Arial MT"/>
              </a:rPr>
              <a:t>the</a:t>
            </a:r>
            <a:endParaRPr sz="1400">
              <a:latin typeface="Arial MT"/>
              <a:cs typeface="Arial MT"/>
            </a:endParaRPr>
          </a:p>
          <a:p>
            <a:pPr marL="227965">
              <a:lnSpc>
                <a:spcPts val="1325"/>
              </a:lnSpc>
            </a:pPr>
            <a:r>
              <a:rPr sz="1400" spc="-5" dirty="0">
                <a:latin typeface="Arial MT"/>
                <a:cs typeface="Arial MT"/>
              </a:rPr>
              <a:t>casualty</a:t>
            </a:r>
            <a:r>
              <a:rPr sz="1400" spc="-20" dirty="0">
                <a:latin typeface="Arial MT"/>
                <a:cs typeface="Arial MT"/>
              </a:rPr>
              <a:t> </a:t>
            </a:r>
            <a:r>
              <a:rPr sz="1400" dirty="0">
                <a:latin typeface="Arial MT"/>
                <a:cs typeface="Arial MT"/>
              </a:rPr>
              <a:t>to</a:t>
            </a:r>
            <a:r>
              <a:rPr sz="1400" spc="-15" dirty="0">
                <a:latin typeface="Arial MT"/>
                <a:cs typeface="Arial MT"/>
              </a:rPr>
              <a:t> </a:t>
            </a:r>
            <a:r>
              <a:rPr sz="1400" spc="-5" dirty="0">
                <a:latin typeface="Arial MT"/>
                <a:cs typeface="Arial MT"/>
              </a:rPr>
              <a:t>ensure</a:t>
            </a:r>
            <a:endParaRPr sz="1400">
              <a:latin typeface="Arial MT"/>
              <a:cs typeface="Arial MT"/>
            </a:endParaRPr>
          </a:p>
          <a:p>
            <a:pPr marL="227965" marR="257810">
              <a:lnSpc>
                <a:spcPct val="85700"/>
              </a:lnSpc>
              <a:spcBef>
                <a:spcPts val="145"/>
              </a:spcBef>
            </a:pPr>
            <a:r>
              <a:rPr sz="1400" spc="-5" dirty="0">
                <a:latin typeface="Arial MT"/>
                <a:cs typeface="Arial MT"/>
              </a:rPr>
              <a:t>correct tube </a:t>
            </a:r>
            <a:r>
              <a:rPr sz="1400" dirty="0">
                <a:latin typeface="Arial MT"/>
                <a:cs typeface="Arial MT"/>
              </a:rPr>
              <a:t> </a:t>
            </a:r>
            <a:r>
              <a:rPr sz="1400" spc="-5" dirty="0">
                <a:latin typeface="Arial MT"/>
                <a:cs typeface="Arial MT"/>
              </a:rPr>
              <a:t>placement is </a:t>
            </a:r>
            <a:r>
              <a:rPr sz="1400" dirty="0">
                <a:latin typeface="Arial MT"/>
                <a:cs typeface="Arial MT"/>
              </a:rPr>
              <a:t> </a:t>
            </a:r>
            <a:r>
              <a:rPr sz="1400" spc="-5" dirty="0">
                <a:latin typeface="Arial MT"/>
                <a:cs typeface="Arial MT"/>
              </a:rPr>
              <a:t>maintained by </a:t>
            </a:r>
            <a:r>
              <a:rPr sz="1400" dirty="0">
                <a:latin typeface="Arial MT"/>
                <a:cs typeface="Arial MT"/>
              </a:rPr>
              <a:t> </a:t>
            </a:r>
            <a:r>
              <a:rPr sz="1400" spc="-5" dirty="0">
                <a:latin typeface="Arial MT"/>
                <a:cs typeface="Arial MT"/>
              </a:rPr>
              <a:t>auscultating</a:t>
            </a:r>
            <a:r>
              <a:rPr sz="1400" spc="-55" dirty="0">
                <a:latin typeface="Arial MT"/>
                <a:cs typeface="Arial MT"/>
              </a:rPr>
              <a:t> </a:t>
            </a:r>
            <a:r>
              <a:rPr sz="1400" spc="-5" dirty="0">
                <a:latin typeface="Arial MT"/>
                <a:cs typeface="Arial MT"/>
              </a:rPr>
              <a:t>the </a:t>
            </a:r>
            <a:r>
              <a:rPr sz="1400" spc="-375" dirty="0">
                <a:latin typeface="Arial MT"/>
                <a:cs typeface="Arial MT"/>
              </a:rPr>
              <a:t> </a:t>
            </a:r>
            <a:r>
              <a:rPr sz="1400" spc="-5" dirty="0">
                <a:latin typeface="Arial MT"/>
                <a:cs typeface="Arial MT"/>
              </a:rPr>
              <a:t>lungs and </a:t>
            </a:r>
            <a:r>
              <a:rPr sz="1400" dirty="0">
                <a:latin typeface="Arial MT"/>
                <a:cs typeface="Arial MT"/>
              </a:rPr>
              <a:t> </a:t>
            </a:r>
            <a:r>
              <a:rPr sz="1400" spc="-5" dirty="0">
                <a:latin typeface="Arial MT"/>
                <a:cs typeface="Arial MT"/>
              </a:rPr>
              <a:t>epigastric</a:t>
            </a:r>
            <a:r>
              <a:rPr sz="1400" spc="-35" dirty="0">
                <a:latin typeface="Arial MT"/>
                <a:cs typeface="Arial MT"/>
              </a:rPr>
              <a:t> </a:t>
            </a:r>
            <a:r>
              <a:rPr sz="1400" spc="-5" dirty="0">
                <a:latin typeface="Arial MT"/>
                <a:cs typeface="Arial MT"/>
              </a:rPr>
              <a:t>area</a:t>
            </a:r>
            <a:endParaRPr sz="1400">
              <a:latin typeface="Arial MT"/>
              <a:cs typeface="Arial MT"/>
            </a:endParaRPr>
          </a:p>
        </p:txBody>
      </p:sp>
      <p:grpSp>
        <p:nvGrpSpPr>
          <p:cNvPr id="45" name="object 45"/>
          <p:cNvGrpSpPr/>
          <p:nvPr/>
        </p:nvGrpSpPr>
        <p:grpSpPr>
          <a:xfrm>
            <a:off x="4395508" y="6350367"/>
            <a:ext cx="3401060" cy="381000"/>
            <a:chOff x="4395508" y="6350367"/>
            <a:chExt cx="3401060" cy="381000"/>
          </a:xfrm>
        </p:grpSpPr>
        <p:pic>
          <p:nvPicPr>
            <p:cNvPr id="46" name="object 46"/>
            <p:cNvPicPr/>
            <p:nvPr/>
          </p:nvPicPr>
          <p:blipFill>
            <a:blip r:embed="rId9" cstate="print"/>
            <a:stretch>
              <a:fillRect/>
            </a:stretch>
          </p:blipFill>
          <p:spPr>
            <a:xfrm>
              <a:off x="4403445" y="6358304"/>
              <a:ext cx="3385108" cy="365124"/>
            </a:xfrm>
            <a:prstGeom prst="rect">
              <a:avLst/>
            </a:prstGeom>
          </p:spPr>
        </p:pic>
        <p:sp>
          <p:nvSpPr>
            <p:cNvPr id="47" name="object 47"/>
            <p:cNvSpPr/>
            <p:nvPr/>
          </p:nvSpPr>
          <p:spPr>
            <a:xfrm>
              <a:off x="4403445" y="6358304"/>
              <a:ext cx="3385185" cy="365125"/>
            </a:xfrm>
            <a:custGeom>
              <a:avLst/>
              <a:gdLst/>
              <a:ahLst/>
              <a:cxnLst/>
              <a:rect l="l" t="t" r="r" b="b"/>
              <a:pathLst>
                <a:path w="3385184" h="365125">
                  <a:moveTo>
                    <a:pt x="0" y="60854"/>
                  </a:moveTo>
                  <a:lnTo>
                    <a:pt x="4782" y="37166"/>
                  </a:lnTo>
                  <a:lnTo>
                    <a:pt x="17823" y="17823"/>
                  </a:lnTo>
                  <a:lnTo>
                    <a:pt x="37166" y="4782"/>
                  </a:lnTo>
                  <a:lnTo>
                    <a:pt x="60853" y="0"/>
                  </a:lnTo>
                  <a:lnTo>
                    <a:pt x="3324261" y="0"/>
                  </a:lnTo>
                  <a:lnTo>
                    <a:pt x="3347950" y="4782"/>
                  </a:lnTo>
                  <a:lnTo>
                    <a:pt x="3367295" y="17823"/>
                  </a:lnTo>
                  <a:lnTo>
                    <a:pt x="3380338" y="37166"/>
                  </a:lnTo>
                  <a:lnTo>
                    <a:pt x="3385121" y="60854"/>
                  </a:lnTo>
                  <a:lnTo>
                    <a:pt x="3385121" y="304271"/>
                  </a:lnTo>
                  <a:lnTo>
                    <a:pt x="3380338" y="327958"/>
                  </a:lnTo>
                  <a:lnTo>
                    <a:pt x="3367295" y="347301"/>
                  </a:lnTo>
                  <a:lnTo>
                    <a:pt x="3347950" y="360343"/>
                  </a:lnTo>
                  <a:lnTo>
                    <a:pt x="3324261" y="365125"/>
                  </a:lnTo>
                  <a:lnTo>
                    <a:pt x="60853" y="365125"/>
                  </a:lnTo>
                  <a:lnTo>
                    <a:pt x="37166" y="360343"/>
                  </a:lnTo>
                  <a:lnTo>
                    <a:pt x="17823" y="347301"/>
                  </a:lnTo>
                  <a:lnTo>
                    <a:pt x="4782" y="327958"/>
                  </a:lnTo>
                  <a:lnTo>
                    <a:pt x="0" y="304271"/>
                  </a:lnTo>
                  <a:lnTo>
                    <a:pt x="0" y="60854"/>
                  </a:lnTo>
                  <a:close/>
                </a:path>
              </a:pathLst>
            </a:custGeom>
            <a:ln w="15875">
              <a:solidFill>
                <a:srgbClr val="BC8642"/>
              </a:solidFill>
            </a:ln>
          </p:spPr>
          <p:txBody>
            <a:bodyPr wrap="square" lIns="0" tIns="0" rIns="0" bIns="0" rtlCol="0"/>
            <a:lstStyle/>
            <a:p>
              <a:endParaRPr/>
            </a:p>
          </p:txBody>
        </p:sp>
      </p:grpSp>
      <p:sp>
        <p:nvSpPr>
          <p:cNvPr id="48" name="object 48"/>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pic>
        <p:nvPicPr>
          <p:cNvPr id="51" name="Picture 50">
            <a:extLst>
              <a:ext uri="{FF2B5EF4-FFF2-40B4-BE49-F238E27FC236}">
                <a16:creationId xmlns:a16="http://schemas.microsoft.com/office/drawing/2014/main" id="{866EC5E6-878D-8301-1586-EBA39F83B21D}"/>
              </a:ext>
            </a:extLst>
          </p:cNvPr>
          <p:cNvPicPr>
            <a:picLocks noChangeAspect="1"/>
          </p:cNvPicPr>
          <p:nvPr/>
        </p:nvPicPr>
        <p:blipFill>
          <a:blip r:embed="rId10"/>
          <a:stretch>
            <a:fillRect/>
          </a:stretch>
        </p:blipFill>
        <p:spPr>
          <a:xfrm>
            <a:off x="422030" y="1787045"/>
            <a:ext cx="11676185" cy="5070955"/>
          </a:xfrm>
          <a:prstGeom prst="rect">
            <a:avLst/>
          </a:prstGeom>
        </p:spPr>
      </p:pic>
      <p:sp>
        <p:nvSpPr>
          <p:cNvPr id="49" name="object 49"/>
          <p:cNvSpPr txBox="1">
            <a:spLocks noGrp="1"/>
          </p:cNvSpPr>
          <p:nvPr>
            <p:ph type="sldNum" sz="quarter" idx="7"/>
          </p:nvPr>
        </p:nvSpPr>
        <p:spPr>
          <a:xfrm>
            <a:off x="11506200" y="6570346"/>
            <a:ext cx="359409" cy="211454"/>
          </a:xfrm>
          <a:prstGeom prst="rect">
            <a:avLst/>
          </a:prstGeom>
          <a:solidFill>
            <a:schemeClr val="bg1"/>
          </a:solidFill>
        </p:spPr>
        <p:txBody>
          <a:bodyPr vert="horz" wrap="square" lIns="0" tIns="0" rIns="0" bIns="0" rtlCol="0">
            <a:spAutoFit/>
          </a:bodyPr>
          <a:lstStyle/>
          <a:p>
            <a:pPr marL="152400">
              <a:lnSpc>
                <a:spcPts val="1425"/>
              </a:lnSpc>
            </a:pPr>
            <a:fld id="{81D60167-4931-47E6-BA6A-407CBD079E47}" type="slidenum">
              <a:rPr dirty="0"/>
              <a:t>38</a:t>
            </a:fld>
            <a:endParaRPr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20"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p:txBody>
      </p:sp>
      <p:pic>
        <p:nvPicPr>
          <p:cNvPr id="3" name="object 3"/>
          <p:cNvPicPr/>
          <p:nvPr/>
        </p:nvPicPr>
        <p:blipFill>
          <a:blip r:embed="rId2" cstate="print"/>
          <a:stretch>
            <a:fillRect/>
          </a:stretch>
        </p:blipFill>
        <p:spPr>
          <a:xfrm>
            <a:off x="309069" y="255193"/>
            <a:ext cx="1173007" cy="656424"/>
          </a:xfrm>
          <a:prstGeom prst="rect">
            <a:avLst/>
          </a:prstGeom>
        </p:spPr>
      </p:pic>
      <p:sp>
        <p:nvSpPr>
          <p:cNvPr id="9" name="object 9"/>
          <p:cNvSpPr txBox="1"/>
          <p:nvPr/>
        </p:nvSpPr>
        <p:spPr>
          <a:xfrm>
            <a:off x="2027682" y="837691"/>
            <a:ext cx="8138795" cy="1120140"/>
          </a:xfrm>
          <a:prstGeom prst="rect">
            <a:avLst/>
          </a:prstGeom>
        </p:spPr>
        <p:txBody>
          <a:bodyPr vert="horz" wrap="square" lIns="0" tIns="27305" rIns="0" bIns="0" rtlCol="0">
            <a:spAutoFit/>
          </a:bodyPr>
          <a:lstStyle/>
          <a:p>
            <a:pPr marL="2632710" marR="5080" indent="-2620645">
              <a:lnSpc>
                <a:spcPts val="4300"/>
              </a:lnSpc>
              <a:spcBef>
                <a:spcPts val="215"/>
              </a:spcBef>
            </a:pPr>
            <a:r>
              <a:rPr sz="3600" b="1" spc="-5" dirty="0">
                <a:latin typeface="Arial"/>
                <a:cs typeface="Arial"/>
              </a:rPr>
              <a:t>ENDOTRACHEAL</a:t>
            </a:r>
            <a:r>
              <a:rPr sz="3600" b="1" spc="-95" dirty="0">
                <a:latin typeface="Arial"/>
                <a:cs typeface="Arial"/>
              </a:rPr>
              <a:t> </a:t>
            </a:r>
            <a:r>
              <a:rPr sz="3600" b="1" spc="-5" dirty="0">
                <a:latin typeface="Arial"/>
                <a:cs typeface="Arial"/>
              </a:rPr>
              <a:t>TUBE</a:t>
            </a:r>
            <a:r>
              <a:rPr sz="3600" b="1" spc="-25" dirty="0">
                <a:latin typeface="Arial"/>
                <a:cs typeface="Arial"/>
              </a:rPr>
              <a:t> </a:t>
            </a:r>
            <a:r>
              <a:rPr sz="3600" b="1" spc="-30" dirty="0">
                <a:latin typeface="Arial"/>
                <a:cs typeface="Arial"/>
              </a:rPr>
              <a:t>INTUBATION </a:t>
            </a:r>
            <a:r>
              <a:rPr sz="3600" b="1" spc="-985" dirty="0">
                <a:latin typeface="Arial"/>
                <a:cs typeface="Arial"/>
              </a:rPr>
              <a:t> </a:t>
            </a:r>
            <a:r>
              <a:rPr sz="3600" b="1" dirty="0">
                <a:solidFill>
                  <a:srgbClr val="BC8642"/>
                </a:solidFill>
                <a:latin typeface="Arial"/>
                <a:cs typeface="Arial"/>
              </a:rPr>
              <a:t>TECHNIQUES</a:t>
            </a:r>
            <a:endParaRPr sz="3600">
              <a:latin typeface="Arial"/>
              <a:cs typeface="Arial"/>
            </a:endParaRPr>
          </a:p>
        </p:txBody>
      </p:sp>
      <p:grpSp>
        <p:nvGrpSpPr>
          <p:cNvPr id="10" name="object 10"/>
          <p:cNvGrpSpPr/>
          <p:nvPr/>
        </p:nvGrpSpPr>
        <p:grpSpPr>
          <a:xfrm>
            <a:off x="1136338" y="2234349"/>
            <a:ext cx="5490210" cy="4185285"/>
            <a:chOff x="1136338" y="2234349"/>
            <a:chExt cx="5490210" cy="4185285"/>
          </a:xfrm>
        </p:grpSpPr>
        <p:pic>
          <p:nvPicPr>
            <p:cNvPr id="11" name="object 11"/>
            <p:cNvPicPr/>
            <p:nvPr/>
          </p:nvPicPr>
          <p:blipFill>
            <a:blip r:embed="rId3" cstate="print"/>
            <a:stretch>
              <a:fillRect/>
            </a:stretch>
          </p:blipFill>
          <p:spPr>
            <a:xfrm>
              <a:off x="1136904" y="2385372"/>
              <a:ext cx="5053584" cy="3583386"/>
            </a:xfrm>
            <a:prstGeom prst="rect">
              <a:avLst/>
            </a:prstGeom>
          </p:spPr>
        </p:pic>
        <p:sp>
          <p:nvSpPr>
            <p:cNvPr id="12" name="object 12"/>
            <p:cNvSpPr/>
            <p:nvPr/>
          </p:nvSpPr>
          <p:spPr>
            <a:xfrm>
              <a:off x="1141101" y="2239111"/>
              <a:ext cx="5046980" cy="3729990"/>
            </a:xfrm>
            <a:custGeom>
              <a:avLst/>
              <a:gdLst/>
              <a:ahLst/>
              <a:cxnLst/>
              <a:rect l="l" t="t" r="r" b="b"/>
              <a:pathLst>
                <a:path w="5046980" h="3729990">
                  <a:moveTo>
                    <a:pt x="0" y="0"/>
                  </a:moveTo>
                  <a:lnTo>
                    <a:pt x="5046922" y="0"/>
                  </a:lnTo>
                  <a:lnTo>
                    <a:pt x="5046922" y="3729652"/>
                  </a:lnTo>
                  <a:lnTo>
                    <a:pt x="0" y="3729652"/>
                  </a:lnTo>
                  <a:lnTo>
                    <a:pt x="0" y="0"/>
                  </a:lnTo>
                  <a:close/>
                </a:path>
              </a:pathLst>
            </a:custGeom>
            <a:ln w="9525">
              <a:solidFill>
                <a:srgbClr val="E7AE00"/>
              </a:solidFill>
            </a:ln>
          </p:spPr>
          <p:txBody>
            <a:bodyPr wrap="square" lIns="0" tIns="0" rIns="0" bIns="0" rtlCol="0"/>
            <a:lstStyle/>
            <a:p>
              <a:endParaRPr/>
            </a:p>
          </p:txBody>
        </p:sp>
        <p:pic>
          <p:nvPicPr>
            <p:cNvPr id="13" name="object 13"/>
            <p:cNvPicPr/>
            <p:nvPr/>
          </p:nvPicPr>
          <p:blipFill>
            <a:blip r:embed="rId4" cstate="print"/>
            <a:stretch>
              <a:fillRect/>
            </a:stretch>
          </p:blipFill>
          <p:spPr>
            <a:xfrm>
              <a:off x="2045208" y="5209032"/>
              <a:ext cx="4581144" cy="1210056"/>
            </a:xfrm>
            <a:prstGeom prst="rect">
              <a:avLst/>
            </a:prstGeom>
          </p:spPr>
        </p:pic>
        <p:sp>
          <p:nvSpPr>
            <p:cNvPr id="14" name="object 14"/>
            <p:cNvSpPr/>
            <p:nvPr/>
          </p:nvSpPr>
          <p:spPr>
            <a:xfrm>
              <a:off x="2161222" y="5292496"/>
              <a:ext cx="4349115" cy="1045210"/>
            </a:xfrm>
            <a:custGeom>
              <a:avLst/>
              <a:gdLst/>
              <a:ahLst/>
              <a:cxnLst/>
              <a:rect l="l" t="t" r="r" b="b"/>
              <a:pathLst>
                <a:path w="4349115" h="1045210">
                  <a:moveTo>
                    <a:pt x="4348937" y="0"/>
                  </a:moveTo>
                  <a:lnTo>
                    <a:pt x="0" y="0"/>
                  </a:lnTo>
                  <a:lnTo>
                    <a:pt x="0" y="1045128"/>
                  </a:lnTo>
                  <a:lnTo>
                    <a:pt x="4348937" y="1045128"/>
                  </a:lnTo>
                  <a:lnTo>
                    <a:pt x="4348937" y="0"/>
                  </a:lnTo>
                  <a:close/>
                </a:path>
              </a:pathLst>
            </a:custGeom>
            <a:solidFill>
              <a:srgbClr val="FFFFFF"/>
            </a:solidFill>
          </p:spPr>
          <p:txBody>
            <a:bodyPr wrap="square" lIns="0" tIns="0" rIns="0" bIns="0" rtlCol="0"/>
            <a:lstStyle/>
            <a:p>
              <a:endParaRPr/>
            </a:p>
          </p:txBody>
        </p:sp>
        <p:sp>
          <p:nvSpPr>
            <p:cNvPr id="15" name="object 15"/>
            <p:cNvSpPr/>
            <p:nvPr/>
          </p:nvSpPr>
          <p:spPr>
            <a:xfrm>
              <a:off x="2161222" y="5292496"/>
              <a:ext cx="4349115" cy="1045210"/>
            </a:xfrm>
            <a:custGeom>
              <a:avLst/>
              <a:gdLst/>
              <a:ahLst/>
              <a:cxnLst/>
              <a:rect l="l" t="t" r="r" b="b"/>
              <a:pathLst>
                <a:path w="4349115" h="1045210">
                  <a:moveTo>
                    <a:pt x="0" y="0"/>
                  </a:moveTo>
                  <a:lnTo>
                    <a:pt x="4348942" y="0"/>
                  </a:lnTo>
                  <a:lnTo>
                    <a:pt x="4348942" y="1045120"/>
                  </a:lnTo>
                  <a:lnTo>
                    <a:pt x="0" y="1045120"/>
                  </a:lnTo>
                  <a:lnTo>
                    <a:pt x="0" y="0"/>
                  </a:lnTo>
                  <a:close/>
                </a:path>
              </a:pathLst>
            </a:custGeom>
            <a:ln w="12700">
              <a:solidFill>
                <a:srgbClr val="E7AE00"/>
              </a:solidFill>
            </a:ln>
          </p:spPr>
          <p:txBody>
            <a:bodyPr wrap="square" lIns="0" tIns="0" rIns="0" bIns="0" rtlCol="0"/>
            <a:lstStyle/>
            <a:p>
              <a:endParaRPr/>
            </a:p>
          </p:txBody>
        </p:sp>
        <p:sp>
          <p:nvSpPr>
            <p:cNvPr id="16" name="object 16"/>
            <p:cNvSpPr/>
            <p:nvPr/>
          </p:nvSpPr>
          <p:spPr>
            <a:xfrm>
              <a:off x="1902307" y="4940376"/>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grpSp>
      <p:sp>
        <p:nvSpPr>
          <p:cNvPr id="17" name="object 17"/>
          <p:cNvSpPr txBox="1"/>
          <p:nvPr/>
        </p:nvSpPr>
        <p:spPr>
          <a:xfrm>
            <a:off x="2003907" y="4903723"/>
            <a:ext cx="4418330" cy="1275080"/>
          </a:xfrm>
          <a:prstGeom prst="rect">
            <a:avLst/>
          </a:prstGeom>
        </p:spPr>
        <p:txBody>
          <a:bodyPr vert="horz" wrap="square" lIns="0" tIns="128270" rIns="0" bIns="0" rtlCol="0">
            <a:spAutoFit/>
          </a:bodyPr>
          <a:lstStyle/>
          <a:p>
            <a:pPr>
              <a:lnSpc>
                <a:spcPct val="100000"/>
              </a:lnSpc>
              <a:spcBef>
                <a:spcPts val="1010"/>
              </a:spcBef>
            </a:pPr>
            <a:r>
              <a:rPr sz="1800" b="1" spc="-5" dirty="0">
                <a:solidFill>
                  <a:srgbClr val="FFFFFF"/>
                </a:solidFill>
                <a:latin typeface="Arial"/>
                <a:cs typeface="Arial"/>
              </a:rPr>
              <a:t>24</a:t>
            </a:r>
            <a:endParaRPr sz="1800">
              <a:latin typeface="Arial"/>
              <a:cs typeface="Arial"/>
            </a:endParaRPr>
          </a:p>
          <a:p>
            <a:pPr marL="191135" marR="5080">
              <a:lnSpc>
                <a:spcPct val="85600"/>
              </a:lnSpc>
              <a:spcBef>
                <a:spcPts val="1225"/>
              </a:spcBef>
            </a:pPr>
            <a:r>
              <a:rPr sz="1800" b="1" dirty="0">
                <a:latin typeface="Arial"/>
                <a:cs typeface="Arial"/>
              </a:rPr>
              <a:t>DOCUMENT </a:t>
            </a:r>
            <a:r>
              <a:rPr sz="1800" spc="-5" dirty="0">
                <a:latin typeface="Arial MT"/>
                <a:cs typeface="Arial MT"/>
              </a:rPr>
              <a:t>all findings and treatments </a:t>
            </a:r>
            <a:r>
              <a:rPr sz="1800" dirty="0">
                <a:latin typeface="Arial MT"/>
                <a:cs typeface="Arial MT"/>
              </a:rPr>
              <a:t> </a:t>
            </a:r>
            <a:r>
              <a:rPr sz="1800" spc="-5" dirty="0">
                <a:latin typeface="Arial MT"/>
                <a:cs typeface="Arial MT"/>
              </a:rPr>
              <a:t>on </a:t>
            </a:r>
            <a:r>
              <a:rPr sz="1800" dirty="0">
                <a:latin typeface="Arial MT"/>
                <a:cs typeface="Arial MT"/>
              </a:rPr>
              <a:t>a DD </a:t>
            </a:r>
            <a:r>
              <a:rPr sz="1800" spc="-5" dirty="0">
                <a:latin typeface="Arial MT"/>
                <a:cs typeface="Arial MT"/>
              </a:rPr>
              <a:t>Form 1380 TCCC Casualty Card </a:t>
            </a:r>
            <a:r>
              <a:rPr sz="1800" spc="-490" dirty="0">
                <a:latin typeface="Arial MT"/>
                <a:cs typeface="Arial MT"/>
              </a:rPr>
              <a:t> </a:t>
            </a:r>
            <a:r>
              <a:rPr sz="1800" spc="-5" dirty="0">
                <a:latin typeface="Arial MT"/>
                <a:cs typeface="Arial MT"/>
              </a:rPr>
              <a:t>and</a:t>
            </a:r>
            <a:r>
              <a:rPr sz="1800" spc="-10" dirty="0">
                <a:latin typeface="Arial MT"/>
                <a:cs typeface="Arial MT"/>
              </a:rPr>
              <a:t> </a:t>
            </a:r>
            <a:r>
              <a:rPr sz="1800" spc="-5" dirty="0">
                <a:latin typeface="Arial MT"/>
                <a:cs typeface="Arial MT"/>
              </a:rPr>
              <a:t>attach</a:t>
            </a:r>
            <a:r>
              <a:rPr sz="1800" dirty="0">
                <a:latin typeface="Arial MT"/>
                <a:cs typeface="Arial MT"/>
              </a:rPr>
              <a:t> it</a:t>
            </a:r>
            <a:r>
              <a:rPr sz="1800" spc="-5" dirty="0">
                <a:latin typeface="Arial MT"/>
                <a:cs typeface="Arial MT"/>
              </a:rPr>
              <a:t> to</a:t>
            </a:r>
            <a:r>
              <a:rPr sz="1800" spc="-10" dirty="0">
                <a:latin typeface="Arial MT"/>
                <a:cs typeface="Arial MT"/>
              </a:rPr>
              <a:t> </a:t>
            </a:r>
            <a:r>
              <a:rPr sz="1800" spc="-5" dirty="0">
                <a:latin typeface="Arial MT"/>
                <a:cs typeface="Arial MT"/>
              </a:rPr>
              <a:t>the casualty</a:t>
            </a:r>
            <a:endParaRPr sz="1800">
              <a:latin typeface="Arial MT"/>
              <a:cs typeface="Arial MT"/>
            </a:endParaRPr>
          </a:p>
        </p:txBody>
      </p:sp>
      <p:sp>
        <p:nvSpPr>
          <p:cNvPr id="18" name="object 18"/>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9" name="object 19"/>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39</a:t>
            </a:fld>
            <a:endParaRPr dirty="0"/>
          </a:p>
        </p:txBody>
      </p:sp>
      <p:pic>
        <p:nvPicPr>
          <p:cNvPr id="21" name="Picture 20">
            <a:extLst>
              <a:ext uri="{FF2B5EF4-FFF2-40B4-BE49-F238E27FC236}">
                <a16:creationId xmlns:a16="http://schemas.microsoft.com/office/drawing/2014/main" id="{865B071C-A569-101B-5C56-D5132CFCE24A}"/>
              </a:ext>
            </a:extLst>
          </p:cNvPr>
          <p:cNvPicPr>
            <a:picLocks noChangeAspect="1"/>
          </p:cNvPicPr>
          <p:nvPr/>
        </p:nvPicPr>
        <p:blipFill>
          <a:blip r:embed="rId5"/>
          <a:stretch>
            <a:fillRect/>
          </a:stretch>
        </p:blipFill>
        <p:spPr>
          <a:xfrm>
            <a:off x="7467600" y="1974256"/>
            <a:ext cx="4126674" cy="4363450"/>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E3334"/>
          </a:solidFill>
        </p:spPr>
        <p:txBody>
          <a:bodyPr wrap="square" lIns="0" tIns="0" rIns="0" bIns="0" rtlCol="0"/>
          <a:lstStyle/>
          <a:p>
            <a:endParaRPr/>
          </a:p>
        </p:txBody>
      </p:sp>
      <p:sp>
        <p:nvSpPr>
          <p:cNvPr id="3" name="object 3"/>
          <p:cNvSpPr txBox="1"/>
          <p:nvPr/>
        </p:nvSpPr>
        <p:spPr>
          <a:xfrm>
            <a:off x="9437141" y="6544056"/>
            <a:ext cx="1990725" cy="193040"/>
          </a:xfrm>
          <a:prstGeom prst="rect">
            <a:avLst/>
          </a:prstGeom>
        </p:spPr>
        <p:txBody>
          <a:bodyPr vert="horz" wrap="square" lIns="0" tIns="12700" rIns="0" bIns="0" rtlCol="0">
            <a:spAutoFit/>
          </a:bodyPr>
          <a:lstStyle/>
          <a:p>
            <a:pPr marL="12700">
              <a:lnSpc>
                <a:spcPct val="100000"/>
              </a:lnSpc>
              <a:spcBef>
                <a:spcPts val="100"/>
              </a:spcBef>
            </a:pPr>
            <a:r>
              <a:rPr sz="1100" spc="-25" dirty="0">
                <a:solidFill>
                  <a:srgbClr val="807F7F"/>
                </a:solidFill>
                <a:latin typeface="Arial MT"/>
                <a:cs typeface="Arial MT"/>
              </a:rPr>
              <a:t>#</a:t>
            </a:r>
            <a:r>
              <a:rPr sz="1100" spc="-40" dirty="0">
                <a:solidFill>
                  <a:srgbClr val="807F7F"/>
                </a:solidFill>
                <a:latin typeface="Arial MT"/>
                <a:cs typeface="Arial MT"/>
              </a:rPr>
              <a:t>T</a:t>
            </a:r>
            <a:r>
              <a:rPr sz="1100" spc="-35" dirty="0">
                <a:solidFill>
                  <a:srgbClr val="807F7F"/>
                </a:solidFill>
                <a:latin typeface="Arial MT"/>
                <a:cs typeface="Arial MT"/>
              </a:rPr>
              <a:t>CCC</a:t>
            </a:r>
            <a:r>
              <a:rPr sz="1100" spc="-20" dirty="0">
                <a:solidFill>
                  <a:srgbClr val="807F7F"/>
                </a:solidFill>
                <a:latin typeface="Arial MT"/>
                <a:cs typeface="Arial MT"/>
              </a:rPr>
              <a:t>-</a:t>
            </a:r>
            <a:r>
              <a:rPr sz="1100" spc="-35" dirty="0">
                <a:solidFill>
                  <a:srgbClr val="807F7F"/>
                </a:solidFill>
                <a:latin typeface="Arial MT"/>
                <a:cs typeface="Arial MT"/>
              </a:rPr>
              <a:t>CPP</a:t>
            </a:r>
            <a:r>
              <a:rPr sz="1100" spc="-20" dirty="0">
                <a:solidFill>
                  <a:srgbClr val="807F7F"/>
                </a:solidFill>
                <a:latin typeface="Arial MT"/>
                <a:cs typeface="Arial MT"/>
              </a:rPr>
              <a:t>-</a:t>
            </a:r>
            <a:r>
              <a:rPr sz="1100" spc="-35" dirty="0">
                <a:solidFill>
                  <a:srgbClr val="807F7F"/>
                </a:solidFill>
                <a:latin typeface="Arial MT"/>
                <a:cs typeface="Arial MT"/>
              </a:rPr>
              <a:t>PPT</a:t>
            </a:r>
            <a:r>
              <a:rPr sz="1100" spc="-20" dirty="0">
                <a:solidFill>
                  <a:srgbClr val="807F7F"/>
                </a:solidFill>
                <a:latin typeface="Arial MT"/>
                <a:cs typeface="Arial MT"/>
              </a:rPr>
              <a:t>-</a:t>
            </a:r>
            <a:r>
              <a:rPr sz="1100" spc="-25" dirty="0">
                <a:solidFill>
                  <a:srgbClr val="807F7F"/>
                </a:solidFill>
                <a:latin typeface="Arial MT"/>
                <a:cs typeface="Arial MT"/>
              </a:rPr>
              <a:t>0</a:t>
            </a:r>
            <a:r>
              <a:rPr sz="1100" dirty="0">
                <a:solidFill>
                  <a:srgbClr val="807F7F"/>
                </a:solidFill>
                <a:latin typeface="Arial MT"/>
                <a:cs typeface="Arial MT"/>
              </a:rPr>
              <a:t>5 </a:t>
            </a:r>
            <a:r>
              <a:rPr sz="1100" spc="-65" dirty="0">
                <a:solidFill>
                  <a:srgbClr val="807F7F"/>
                </a:solidFill>
                <a:latin typeface="Arial MT"/>
                <a:cs typeface="Arial MT"/>
              </a:rPr>
              <a:t> </a:t>
            </a:r>
            <a:r>
              <a:rPr sz="1100" spc="-25" dirty="0">
                <a:solidFill>
                  <a:srgbClr val="807F7F"/>
                </a:solidFill>
                <a:latin typeface="Arial MT"/>
                <a:cs typeface="Arial MT"/>
              </a:rPr>
              <a:t>2</a:t>
            </a:r>
            <a:r>
              <a:rPr sz="1100" dirty="0">
                <a:solidFill>
                  <a:srgbClr val="807F7F"/>
                </a:solidFill>
                <a:latin typeface="Arial MT"/>
                <a:cs typeface="Arial MT"/>
              </a:rPr>
              <a:t>7</a:t>
            </a:r>
            <a:r>
              <a:rPr sz="1100" spc="-45" dirty="0">
                <a:solidFill>
                  <a:srgbClr val="807F7F"/>
                </a:solidFill>
                <a:latin typeface="Arial MT"/>
                <a:cs typeface="Arial MT"/>
              </a:rPr>
              <a:t> </a:t>
            </a:r>
            <a:r>
              <a:rPr sz="1100" spc="-35" dirty="0">
                <a:solidFill>
                  <a:srgbClr val="807F7F"/>
                </a:solidFill>
                <a:latin typeface="Arial MT"/>
                <a:cs typeface="Arial MT"/>
              </a:rPr>
              <a:t>FE</a:t>
            </a:r>
            <a:r>
              <a:rPr sz="1100" dirty="0">
                <a:solidFill>
                  <a:srgbClr val="807F7F"/>
                </a:solidFill>
                <a:latin typeface="Arial MT"/>
                <a:cs typeface="Arial MT"/>
              </a:rPr>
              <a:t>B</a:t>
            </a:r>
            <a:r>
              <a:rPr sz="1100" spc="-55" dirty="0">
                <a:solidFill>
                  <a:srgbClr val="807F7F"/>
                </a:solidFill>
                <a:latin typeface="Arial MT"/>
                <a:cs typeface="Arial MT"/>
              </a:rPr>
              <a:t> </a:t>
            </a:r>
            <a:r>
              <a:rPr sz="1100" spc="-25" dirty="0">
                <a:solidFill>
                  <a:srgbClr val="807F7F"/>
                </a:solidFill>
                <a:latin typeface="Arial MT"/>
                <a:cs typeface="Arial MT"/>
              </a:rPr>
              <a:t>22</a:t>
            </a:r>
            <a:endParaRPr sz="1100">
              <a:latin typeface="Arial MT"/>
              <a:cs typeface="Arial MT"/>
            </a:endParaRPr>
          </a:p>
        </p:txBody>
      </p:sp>
      <p:sp>
        <p:nvSpPr>
          <p:cNvPr id="4" name="object 4"/>
          <p:cNvSpPr txBox="1"/>
          <p:nvPr/>
        </p:nvSpPr>
        <p:spPr>
          <a:xfrm>
            <a:off x="3727958" y="284988"/>
            <a:ext cx="47364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807F7F"/>
                </a:solidFill>
                <a:latin typeface="Arial"/>
                <a:cs typeface="Arial"/>
              </a:rPr>
              <a:t>Module</a:t>
            </a:r>
            <a:r>
              <a:rPr sz="2000" b="1" spc="-25" dirty="0">
                <a:solidFill>
                  <a:srgbClr val="807F7F"/>
                </a:solidFill>
                <a:latin typeface="Arial"/>
                <a:cs typeface="Arial"/>
              </a:rPr>
              <a:t> </a:t>
            </a:r>
            <a:r>
              <a:rPr sz="2000" b="1" dirty="0">
                <a:solidFill>
                  <a:srgbClr val="807F7F"/>
                </a:solidFill>
                <a:latin typeface="Arial"/>
                <a:cs typeface="Arial"/>
              </a:rPr>
              <a:t>5:</a:t>
            </a:r>
            <a:r>
              <a:rPr sz="2000" b="1" spc="-20" dirty="0">
                <a:solidFill>
                  <a:srgbClr val="807F7F"/>
                </a:solidFill>
                <a:latin typeface="Arial"/>
                <a:cs typeface="Arial"/>
              </a:rPr>
              <a:t> </a:t>
            </a:r>
            <a:r>
              <a:rPr sz="2000" b="1" spc="-25" dirty="0">
                <a:solidFill>
                  <a:srgbClr val="807F7F"/>
                </a:solidFill>
                <a:latin typeface="Arial"/>
                <a:cs typeface="Arial"/>
              </a:rPr>
              <a:t>Tactical</a:t>
            </a:r>
            <a:r>
              <a:rPr sz="2000" b="1" spc="-30" dirty="0">
                <a:solidFill>
                  <a:srgbClr val="807F7F"/>
                </a:solidFill>
                <a:latin typeface="Arial"/>
                <a:cs typeface="Arial"/>
              </a:rPr>
              <a:t> </a:t>
            </a:r>
            <a:r>
              <a:rPr sz="2000" b="1" spc="-20" dirty="0">
                <a:solidFill>
                  <a:srgbClr val="807F7F"/>
                </a:solidFill>
                <a:latin typeface="Arial"/>
                <a:cs typeface="Arial"/>
              </a:rPr>
              <a:t>Trauma</a:t>
            </a:r>
            <a:r>
              <a:rPr sz="2000" b="1" spc="-90" dirty="0">
                <a:solidFill>
                  <a:srgbClr val="807F7F"/>
                </a:solidFill>
                <a:latin typeface="Arial"/>
                <a:cs typeface="Arial"/>
              </a:rPr>
              <a:t> </a:t>
            </a:r>
            <a:r>
              <a:rPr sz="2000" b="1" dirty="0">
                <a:solidFill>
                  <a:srgbClr val="807F7F"/>
                </a:solidFill>
                <a:latin typeface="Arial"/>
                <a:cs typeface="Arial"/>
              </a:rPr>
              <a:t>Assessment</a:t>
            </a:r>
            <a:endParaRPr sz="2000">
              <a:latin typeface="Arial"/>
              <a:cs typeface="Arial"/>
            </a:endParaRPr>
          </a:p>
        </p:txBody>
      </p:sp>
      <p:pic>
        <p:nvPicPr>
          <p:cNvPr id="5" name="object 5"/>
          <p:cNvPicPr/>
          <p:nvPr/>
        </p:nvPicPr>
        <p:blipFill>
          <a:blip r:embed="rId2" cstate="print"/>
          <a:stretch>
            <a:fillRect/>
          </a:stretch>
        </p:blipFill>
        <p:spPr>
          <a:xfrm>
            <a:off x="307847" y="252984"/>
            <a:ext cx="1176528" cy="661416"/>
          </a:xfrm>
          <a:prstGeom prst="rect">
            <a:avLst/>
          </a:prstGeom>
        </p:spPr>
      </p:pic>
      <p:sp>
        <p:nvSpPr>
          <p:cNvPr id="6" name="object 6"/>
          <p:cNvSpPr txBox="1"/>
          <p:nvPr/>
        </p:nvSpPr>
        <p:spPr>
          <a:xfrm>
            <a:off x="11640934" y="6552692"/>
            <a:ext cx="193675" cy="208279"/>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767171"/>
                </a:solidFill>
                <a:latin typeface="Arial MT"/>
                <a:cs typeface="Arial MT"/>
              </a:rPr>
              <a:t>40</a:t>
            </a:r>
            <a:endParaRPr sz="1200">
              <a:latin typeface="Arial MT"/>
              <a:cs typeface="Arial MT"/>
            </a:endParaRPr>
          </a:p>
        </p:txBody>
      </p:sp>
      <p:sp>
        <p:nvSpPr>
          <p:cNvPr id="7" name="object 7"/>
          <p:cNvSpPr txBox="1">
            <a:spLocks noGrp="1"/>
          </p:cNvSpPr>
          <p:nvPr>
            <p:ph type="title"/>
          </p:nvPr>
        </p:nvSpPr>
        <p:spPr>
          <a:xfrm>
            <a:off x="2027682" y="913891"/>
            <a:ext cx="8138795" cy="1068070"/>
          </a:xfrm>
          <a:prstGeom prst="rect">
            <a:avLst/>
          </a:prstGeom>
        </p:spPr>
        <p:txBody>
          <a:bodyPr vert="horz" wrap="square" lIns="0" tIns="74295" rIns="0" bIns="0" rtlCol="0">
            <a:spAutoFit/>
          </a:bodyPr>
          <a:lstStyle/>
          <a:p>
            <a:pPr marL="3407410" marR="5080" indent="-3395345">
              <a:lnSpc>
                <a:spcPts val="3890"/>
              </a:lnSpc>
              <a:spcBef>
                <a:spcPts val="585"/>
              </a:spcBef>
            </a:pPr>
            <a:r>
              <a:rPr spc="-5" dirty="0">
                <a:solidFill>
                  <a:srgbClr val="FFFFFF"/>
                </a:solidFill>
              </a:rPr>
              <a:t>ENDOTRACHEAL</a:t>
            </a:r>
            <a:r>
              <a:rPr spc="-95" dirty="0">
                <a:solidFill>
                  <a:srgbClr val="FFFFFF"/>
                </a:solidFill>
              </a:rPr>
              <a:t> </a:t>
            </a:r>
            <a:r>
              <a:rPr spc="-5" dirty="0">
                <a:solidFill>
                  <a:srgbClr val="FFFFFF"/>
                </a:solidFill>
              </a:rPr>
              <a:t>TUBE</a:t>
            </a:r>
            <a:r>
              <a:rPr spc="-25" dirty="0">
                <a:solidFill>
                  <a:srgbClr val="FFFFFF"/>
                </a:solidFill>
              </a:rPr>
              <a:t> </a:t>
            </a:r>
            <a:r>
              <a:rPr spc="-30" dirty="0">
                <a:solidFill>
                  <a:srgbClr val="FFFFFF"/>
                </a:solidFill>
              </a:rPr>
              <a:t>INTUBATION </a:t>
            </a:r>
            <a:r>
              <a:rPr spc="-985" dirty="0">
                <a:solidFill>
                  <a:srgbClr val="FFFFFF"/>
                </a:solidFill>
              </a:rPr>
              <a:t> </a:t>
            </a:r>
            <a:r>
              <a:rPr spc="-5" dirty="0">
                <a:solidFill>
                  <a:srgbClr val="FFFFFF"/>
                </a:solidFill>
              </a:rPr>
              <a:t>SKILL</a:t>
            </a:r>
          </a:p>
        </p:txBody>
      </p:sp>
      <p:sp>
        <p:nvSpPr>
          <p:cNvPr id="8" name="object 8"/>
          <p:cNvSpPr txBox="1"/>
          <p:nvPr/>
        </p:nvSpPr>
        <p:spPr>
          <a:xfrm>
            <a:off x="3596094" y="2240787"/>
            <a:ext cx="6228080" cy="1191895"/>
          </a:xfrm>
          <a:prstGeom prst="rect">
            <a:avLst/>
          </a:prstGeom>
        </p:spPr>
        <p:txBody>
          <a:bodyPr vert="horz" wrap="square" lIns="0" tIns="8890" rIns="0" bIns="0" rtlCol="0">
            <a:spAutoFit/>
          </a:bodyPr>
          <a:lstStyle/>
          <a:p>
            <a:pPr marL="12700" marR="5080">
              <a:lnSpc>
                <a:spcPct val="100800"/>
              </a:lnSpc>
              <a:spcBef>
                <a:spcPts val="70"/>
              </a:spcBef>
            </a:pPr>
            <a:r>
              <a:rPr sz="2800" b="1" spc="-5" dirty="0">
                <a:solidFill>
                  <a:srgbClr val="FFFFFF"/>
                </a:solidFill>
                <a:latin typeface="Arial"/>
                <a:cs typeface="Arial"/>
              </a:rPr>
              <a:t>INSTRUCTOR-LED Demonstration </a:t>
            </a:r>
            <a:r>
              <a:rPr sz="2800" b="1" dirty="0">
                <a:solidFill>
                  <a:srgbClr val="FFFFFF"/>
                </a:solidFill>
                <a:latin typeface="Arial"/>
                <a:cs typeface="Arial"/>
              </a:rPr>
              <a:t> </a:t>
            </a:r>
            <a:r>
              <a:rPr sz="2400" i="1" spc="-20" dirty="0">
                <a:solidFill>
                  <a:srgbClr val="FFFFFF"/>
                </a:solidFill>
                <a:latin typeface="Arial"/>
                <a:cs typeface="Arial"/>
              </a:rPr>
              <a:t>(Trainer-led </a:t>
            </a:r>
            <a:r>
              <a:rPr sz="2400" i="1" spc="-5" dirty="0">
                <a:solidFill>
                  <a:srgbClr val="FFFFFF"/>
                </a:solidFill>
                <a:latin typeface="Arial"/>
                <a:cs typeface="Arial"/>
              </a:rPr>
              <a:t>demonstration </a:t>
            </a:r>
            <a:r>
              <a:rPr sz="2400" i="1" dirty="0">
                <a:solidFill>
                  <a:srgbClr val="FFFFFF"/>
                </a:solidFill>
                <a:latin typeface="Arial"/>
                <a:cs typeface="Arial"/>
              </a:rPr>
              <a:t>review of </a:t>
            </a:r>
            <a:r>
              <a:rPr sz="2400" i="1" spc="-5" dirty="0">
                <a:solidFill>
                  <a:srgbClr val="FFFFFF"/>
                </a:solidFill>
                <a:latin typeface="Arial"/>
                <a:cs typeface="Arial"/>
              </a:rPr>
              <a:t>the ETT </a:t>
            </a:r>
            <a:r>
              <a:rPr sz="2400" i="1" dirty="0">
                <a:solidFill>
                  <a:srgbClr val="FFFFFF"/>
                </a:solidFill>
                <a:latin typeface="Arial"/>
                <a:cs typeface="Arial"/>
              </a:rPr>
              <a:t> </a:t>
            </a:r>
            <a:r>
              <a:rPr sz="2400" i="1" spc="-5" dirty="0">
                <a:solidFill>
                  <a:srgbClr val="FFFFFF"/>
                </a:solidFill>
                <a:latin typeface="Arial"/>
                <a:cs typeface="Arial"/>
              </a:rPr>
              <a:t>Intubation (Stylet) Skill</a:t>
            </a:r>
            <a:r>
              <a:rPr sz="2400" i="1" dirty="0">
                <a:solidFill>
                  <a:srgbClr val="FFFFFF"/>
                </a:solidFill>
                <a:latin typeface="Arial"/>
                <a:cs typeface="Arial"/>
              </a:rPr>
              <a:t> sequence</a:t>
            </a:r>
            <a:r>
              <a:rPr sz="2400" i="1" spc="-5" dirty="0">
                <a:solidFill>
                  <a:srgbClr val="FFFFFF"/>
                </a:solidFill>
                <a:latin typeface="Arial"/>
                <a:cs typeface="Arial"/>
              </a:rPr>
              <a:t> </a:t>
            </a:r>
            <a:r>
              <a:rPr sz="2400" i="1" dirty="0">
                <a:solidFill>
                  <a:srgbClr val="FFFFFF"/>
                </a:solidFill>
                <a:latin typeface="Arial"/>
                <a:cs typeface="Arial"/>
              </a:rPr>
              <a:t>&amp;</a:t>
            </a:r>
            <a:r>
              <a:rPr sz="2400" i="1" spc="-10" dirty="0">
                <a:solidFill>
                  <a:srgbClr val="FFFFFF"/>
                </a:solidFill>
                <a:latin typeface="Arial"/>
                <a:cs typeface="Arial"/>
              </a:rPr>
              <a:t> </a:t>
            </a:r>
            <a:r>
              <a:rPr sz="2400" i="1" dirty="0">
                <a:solidFill>
                  <a:srgbClr val="FFFFFF"/>
                </a:solidFill>
                <a:latin typeface="Arial"/>
                <a:cs typeface="Arial"/>
              </a:rPr>
              <a:t>key</a:t>
            </a:r>
            <a:r>
              <a:rPr sz="2400" i="1" spc="-5" dirty="0">
                <a:solidFill>
                  <a:srgbClr val="FFFFFF"/>
                </a:solidFill>
                <a:latin typeface="Arial"/>
                <a:cs typeface="Arial"/>
              </a:rPr>
              <a:t> steps)</a:t>
            </a:r>
            <a:endParaRPr sz="2400">
              <a:latin typeface="Arial"/>
              <a:cs typeface="Arial"/>
            </a:endParaRPr>
          </a:p>
        </p:txBody>
      </p:sp>
      <p:pic>
        <p:nvPicPr>
          <p:cNvPr id="9" name="object 9"/>
          <p:cNvPicPr/>
          <p:nvPr/>
        </p:nvPicPr>
        <p:blipFill>
          <a:blip r:embed="rId3" cstate="print"/>
          <a:stretch>
            <a:fillRect/>
          </a:stretch>
        </p:blipFill>
        <p:spPr>
          <a:xfrm>
            <a:off x="2648711" y="2307335"/>
            <a:ext cx="667512" cy="676656"/>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55244" rIns="0" bIns="0" rtlCol="0">
            <a:spAutoFit/>
          </a:bodyPr>
          <a:lstStyle/>
          <a:p>
            <a:pPr marL="1905" algn="ctr">
              <a:lnSpc>
                <a:spcPct val="100000"/>
              </a:lnSpc>
              <a:spcBef>
                <a:spcPts val="434"/>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15"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a:p>
            <a:pPr marL="13970" marR="5080" algn="ctr">
              <a:lnSpc>
                <a:spcPts val="4300"/>
              </a:lnSpc>
              <a:spcBef>
                <a:spcPts val="725"/>
              </a:spcBef>
            </a:pPr>
            <a:r>
              <a:rPr spc="-5" dirty="0"/>
              <a:t>ENDOTRACHEAL</a:t>
            </a:r>
            <a:r>
              <a:rPr spc="-95" dirty="0"/>
              <a:t> </a:t>
            </a:r>
            <a:r>
              <a:rPr spc="-5" dirty="0"/>
              <a:t>TUBE</a:t>
            </a:r>
            <a:r>
              <a:rPr spc="-25" dirty="0"/>
              <a:t> </a:t>
            </a:r>
            <a:r>
              <a:rPr spc="-30" dirty="0"/>
              <a:t>INTUBATION </a:t>
            </a:r>
            <a:r>
              <a:rPr spc="-985" dirty="0"/>
              <a:t> </a:t>
            </a:r>
            <a:r>
              <a:rPr dirty="0">
                <a:solidFill>
                  <a:srgbClr val="BC8642"/>
                </a:solidFill>
              </a:rPr>
              <a:t>TECHNIQUES</a:t>
            </a:r>
          </a:p>
        </p:txBody>
      </p:sp>
      <p:pic>
        <p:nvPicPr>
          <p:cNvPr id="3" name="object 3"/>
          <p:cNvPicPr/>
          <p:nvPr/>
        </p:nvPicPr>
        <p:blipFill>
          <a:blip r:embed="rId2" cstate="print"/>
          <a:stretch>
            <a:fillRect/>
          </a:stretch>
        </p:blipFill>
        <p:spPr>
          <a:xfrm>
            <a:off x="309069" y="255193"/>
            <a:ext cx="1173007" cy="656424"/>
          </a:xfrm>
          <a:prstGeom prst="rect">
            <a:avLst/>
          </a:prstGeom>
        </p:spPr>
      </p:pic>
      <p:grpSp>
        <p:nvGrpSpPr>
          <p:cNvPr id="4" name="object 4"/>
          <p:cNvGrpSpPr/>
          <p:nvPr/>
        </p:nvGrpSpPr>
        <p:grpSpPr>
          <a:xfrm>
            <a:off x="304800" y="1831848"/>
            <a:ext cx="11668125" cy="4385945"/>
            <a:chOff x="304800" y="1831848"/>
            <a:chExt cx="11668125" cy="4385945"/>
          </a:xfrm>
        </p:grpSpPr>
        <p:pic>
          <p:nvPicPr>
            <p:cNvPr id="5" name="object 5"/>
            <p:cNvPicPr/>
            <p:nvPr/>
          </p:nvPicPr>
          <p:blipFill>
            <a:blip r:embed="rId3" cstate="print"/>
            <a:stretch>
              <a:fillRect/>
            </a:stretch>
          </p:blipFill>
          <p:spPr>
            <a:xfrm>
              <a:off x="304800" y="1831848"/>
              <a:ext cx="11667744" cy="2084832"/>
            </a:xfrm>
            <a:prstGeom prst="rect">
              <a:avLst/>
            </a:prstGeom>
          </p:spPr>
        </p:pic>
        <p:pic>
          <p:nvPicPr>
            <p:cNvPr id="6" name="object 6"/>
            <p:cNvPicPr/>
            <p:nvPr/>
          </p:nvPicPr>
          <p:blipFill>
            <a:blip r:embed="rId4" cstate="print"/>
            <a:stretch>
              <a:fillRect/>
            </a:stretch>
          </p:blipFill>
          <p:spPr>
            <a:xfrm>
              <a:off x="357064" y="1833740"/>
              <a:ext cx="11563917" cy="1979764"/>
            </a:xfrm>
            <a:prstGeom prst="rect">
              <a:avLst/>
            </a:prstGeom>
          </p:spPr>
        </p:pic>
        <p:pic>
          <p:nvPicPr>
            <p:cNvPr id="7" name="object 7"/>
            <p:cNvPicPr/>
            <p:nvPr/>
          </p:nvPicPr>
          <p:blipFill>
            <a:blip r:embed="rId5" cstate="print"/>
            <a:stretch>
              <a:fillRect/>
            </a:stretch>
          </p:blipFill>
          <p:spPr>
            <a:xfrm>
              <a:off x="711276" y="2102370"/>
              <a:ext cx="1323427" cy="1422019"/>
            </a:xfrm>
            <a:prstGeom prst="rect">
              <a:avLst/>
            </a:prstGeom>
          </p:spPr>
        </p:pic>
        <p:sp>
          <p:nvSpPr>
            <p:cNvPr id="8" name="object 8"/>
            <p:cNvSpPr/>
            <p:nvPr/>
          </p:nvSpPr>
          <p:spPr>
            <a:xfrm>
              <a:off x="784521" y="3524389"/>
              <a:ext cx="1250315" cy="20955"/>
            </a:xfrm>
            <a:custGeom>
              <a:avLst/>
              <a:gdLst/>
              <a:ahLst/>
              <a:cxnLst/>
              <a:rect l="l" t="t" r="r" b="b"/>
              <a:pathLst>
                <a:path w="1250314" h="20954">
                  <a:moveTo>
                    <a:pt x="1250182" y="0"/>
                  </a:moveTo>
                  <a:lnTo>
                    <a:pt x="0" y="0"/>
                  </a:lnTo>
                  <a:lnTo>
                    <a:pt x="25411" y="13142"/>
                  </a:lnTo>
                  <a:lnTo>
                    <a:pt x="71006" y="20497"/>
                  </a:lnTo>
                  <a:lnTo>
                    <a:pt x="1250182" y="20497"/>
                  </a:lnTo>
                  <a:lnTo>
                    <a:pt x="1250182" y="0"/>
                  </a:lnTo>
                  <a:close/>
                </a:path>
              </a:pathLst>
            </a:custGeom>
            <a:solidFill>
              <a:srgbClr val="FEFEFE"/>
            </a:solidFill>
          </p:spPr>
          <p:txBody>
            <a:bodyPr wrap="square" lIns="0" tIns="0" rIns="0" bIns="0" rtlCol="0"/>
            <a:lstStyle/>
            <a:p>
              <a:endParaRPr/>
            </a:p>
          </p:txBody>
        </p:sp>
        <p:pic>
          <p:nvPicPr>
            <p:cNvPr id="9" name="object 9"/>
            <p:cNvPicPr/>
            <p:nvPr/>
          </p:nvPicPr>
          <p:blipFill>
            <a:blip r:embed="rId6" cstate="print"/>
            <a:stretch>
              <a:fillRect/>
            </a:stretch>
          </p:blipFill>
          <p:spPr>
            <a:xfrm>
              <a:off x="2034705" y="2102370"/>
              <a:ext cx="346646" cy="1422019"/>
            </a:xfrm>
            <a:prstGeom prst="rect">
              <a:avLst/>
            </a:prstGeom>
          </p:spPr>
        </p:pic>
        <p:sp>
          <p:nvSpPr>
            <p:cNvPr id="10" name="object 10"/>
            <p:cNvSpPr/>
            <p:nvPr/>
          </p:nvSpPr>
          <p:spPr>
            <a:xfrm>
              <a:off x="71127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11" name="object 11"/>
            <p:cNvSpPr/>
            <p:nvPr/>
          </p:nvSpPr>
          <p:spPr>
            <a:xfrm>
              <a:off x="711276" y="3807155"/>
              <a:ext cx="1670685" cy="2404745"/>
            </a:xfrm>
            <a:custGeom>
              <a:avLst/>
              <a:gdLst/>
              <a:ahLst/>
              <a:cxnLst/>
              <a:rect l="l" t="t" r="r" b="b"/>
              <a:pathLst>
                <a:path w="1670685" h="2404745">
                  <a:moveTo>
                    <a:pt x="1670075" y="0"/>
                  </a:moveTo>
                  <a:lnTo>
                    <a:pt x="0" y="0"/>
                  </a:lnTo>
                  <a:lnTo>
                    <a:pt x="0" y="2228842"/>
                  </a:lnTo>
                  <a:lnTo>
                    <a:pt x="6263" y="2275460"/>
                  </a:lnTo>
                  <a:lnTo>
                    <a:pt x="23941" y="2317349"/>
                  </a:lnTo>
                  <a:lnTo>
                    <a:pt x="51361" y="2352840"/>
                  </a:lnTo>
                  <a:lnTo>
                    <a:pt x="86851" y="2380259"/>
                  </a:lnTo>
                  <a:lnTo>
                    <a:pt x="128741" y="2397937"/>
                  </a:lnTo>
                  <a:lnTo>
                    <a:pt x="175359"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12" name="object 12"/>
            <p:cNvSpPr/>
            <p:nvPr/>
          </p:nvSpPr>
          <p:spPr>
            <a:xfrm>
              <a:off x="711270"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13" name="object 13"/>
          <p:cNvSpPr txBox="1"/>
          <p:nvPr/>
        </p:nvSpPr>
        <p:spPr>
          <a:xfrm>
            <a:off x="749937" y="3860292"/>
            <a:ext cx="1468755" cy="964565"/>
          </a:xfrm>
          <a:prstGeom prst="rect">
            <a:avLst/>
          </a:prstGeom>
        </p:spPr>
        <p:txBody>
          <a:bodyPr vert="horz" wrap="square" lIns="0" tIns="44450" rIns="0" bIns="0" rtlCol="0">
            <a:spAutoFit/>
          </a:bodyPr>
          <a:lstStyle/>
          <a:p>
            <a:pPr marL="12700" marR="5080">
              <a:lnSpc>
                <a:spcPct val="85000"/>
              </a:lnSpc>
              <a:spcBef>
                <a:spcPts val="350"/>
              </a:spcBef>
            </a:pPr>
            <a:r>
              <a:rPr sz="1400" b="1" spc="-5" dirty="0">
                <a:latin typeface="Arial"/>
                <a:cs typeface="Arial"/>
              </a:rPr>
              <a:t>ROLL</a:t>
            </a:r>
            <a:r>
              <a:rPr sz="1400" b="1" spc="375" dirty="0">
                <a:latin typeface="Arial"/>
                <a:cs typeface="Arial"/>
              </a:rPr>
              <a:t> </a:t>
            </a:r>
            <a:r>
              <a:rPr sz="1400" dirty="0">
                <a:latin typeface="Arial MT"/>
                <a:cs typeface="Arial MT"/>
              </a:rPr>
              <a:t>the </a:t>
            </a:r>
            <a:r>
              <a:rPr sz="1400" spc="5" dirty="0">
                <a:latin typeface="Arial MT"/>
                <a:cs typeface="Arial MT"/>
              </a:rPr>
              <a:t> </a:t>
            </a:r>
            <a:r>
              <a:rPr sz="1400" spc="-5" dirty="0">
                <a:latin typeface="Arial MT"/>
                <a:cs typeface="Arial MT"/>
              </a:rPr>
              <a:t>casualty</a:t>
            </a:r>
            <a:r>
              <a:rPr sz="1400" spc="-25" dirty="0">
                <a:latin typeface="Arial MT"/>
                <a:cs typeface="Arial MT"/>
              </a:rPr>
              <a:t> </a:t>
            </a:r>
            <a:r>
              <a:rPr sz="1400" spc="-5" dirty="0">
                <a:latin typeface="Arial MT"/>
                <a:cs typeface="Arial MT"/>
              </a:rPr>
              <a:t>onto</a:t>
            </a:r>
            <a:r>
              <a:rPr sz="1400" spc="-25" dirty="0">
                <a:latin typeface="Arial MT"/>
                <a:cs typeface="Arial MT"/>
              </a:rPr>
              <a:t> </a:t>
            </a:r>
            <a:r>
              <a:rPr sz="1400" spc="-5" dirty="0">
                <a:latin typeface="Arial MT"/>
                <a:cs typeface="Arial MT"/>
              </a:rPr>
              <a:t>their </a:t>
            </a:r>
            <a:r>
              <a:rPr sz="1400" spc="-375" dirty="0">
                <a:latin typeface="Arial MT"/>
                <a:cs typeface="Arial MT"/>
              </a:rPr>
              <a:t> </a:t>
            </a:r>
            <a:r>
              <a:rPr sz="1400" spc="-5" dirty="0">
                <a:latin typeface="Arial MT"/>
                <a:cs typeface="Arial MT"/>
              </a:rPr>
              <a:t>back and place </a:t>
            </a:r>
            <a:r>
              <a:rPr sz="1400" dirty="0">
                <a:latin typeface="Arial MT"/>
                <a:cs typeface="Arial MT"/>
              </a:rPr>
              <a:t> them </a:t>
            </a:r>
            <a:r>
              <a:rPr sz="1400" spc="-5" dirty="0">
                <a:latin typeface="Arial MT"/>
                <a:cs typeface="Arial MT"/>
              </a:rPr>
              <a:t>onto </a:t>
            </a:r>
            <a:r>
              <a:rPr sz="1400" dirty="0">
                <a:latin typeface="Arial MT"/>
                <a:cs typeface="Arial MT"/>
              </a:rPr>
              <a:t>a </a:t>
            </a:r>
            <a:r>
              <a:rPr sz="1400" spc="-5" dirty="0">
                <a:latin typeface="Arial MT"/>
                <a:cs typeface="Arial MT"/>
              </a:rPr>
              <a:t>hard </a:t>
            </a:r>
            <a:r>
              <a:rPr sz="1400" dirty="0">
                <a:latin typeface="Arial MT"/>
                <a:cs typeface="Arial MT"/>
              </a:rPr>
              <a:t> </a:t>
            </a:r>
            <a:r>
              <a:rPr sz="1400" spc="-5" dirty="0">
                <a:latin typeface="Arial MT"/>
                <a:cs typeface="Arial MT"/>
              </a:rPr>
              <a:t>surface</a:t>
            </a:r>
            <a:endParaRPr sz="1400">
              <a:latin typeface="Arial MT"/>
              <a:cs typeface="Arial MT"/>
            </a:endParaRPr>
          </a:p>
        </p:txBody>
      </p:sp>
      <p:grpSp>
        <p:nvGrpSpPr>
          <p:cNvPr id="14" name="object 14"/>
          <p:cNvGrpSpPr/>
          <p:nvPr/>
        </p:nvGrpSpPr>
        <p:grpSpPr>
          <a:xfrm>
            <a:off x="2542001" y="2096020"/>
            <a:ext cx="3520440" cy="4121785"/>
            <a:chOff x="2542001" y="2096020"/>
            <a:chExt cx="3520440" cy="4121785"/>
          </a:xfrm>
        </p:grpSpPr>
        <p:pic>
          <p:nvPicPr>
            <p:cNvPr id="15" name="object 15"/>
            <p:cNvPicPr/>
            <p:nvPr/>
          </p:nvPicPr>
          <p:blipFill>
            <a:blip r:embed="rId7" cstate="print"/>
            <a:stretch>
              <a:fillRect/>
            </a:stretch>
          </p:blipFill>
          <p:spPr>
            <a:xfrm>
              <a:off x="2548356" y="2102370"/>
              <a:ext cx="1670075" cy="1442516"/>
            </a:xfrm>
            <a:prstGeom prst="rect">
              <a:avLst/>
            </a:prstGeom>
          </p:spPr>
        </p:pic>
        <p:sp>
          <p:nvSpPr>
            <p:cNvPr id="16" name="object 16"/>
            <p:cNvSpPr/>
            <p:nvPr/>
          </p:nvSpPr>
          <p:spPr>
            <a:xfrm>
              <a:off x="254835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17" name="object 17"/>
            <p:cNvSpPr/>
            <p:nvPr/>
          </p:nvSpPr>
          <p:spPr>
            <a:xfrm>
              <a:off x="2548356" y="3807155"/>
              <a:ext cx="1670685" cy="2404745"/>
            </a:xfrm>
            <a:custGeom>
              <a:avLst/>
              <a:gdLst/>
              <a:ahLst/>
              <a:cxnLst/>
              <a:rect l="l" t="t" r="r" b="b"/>
              <a:pathLst>
                <a:path w="1670685"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18" name="object 18"/>
            <p:cNvSpPr/>
            <p:nvPr/>
          </p:nvSpPr>
          <p:spPr>
            <a:xfrm>
              <a:off x="2548351"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pic>
          <p:nvPicPr>
            <p:cNvPr id="19" name="object 19"/>
            <p:cNvPicPr/>
            <p:nvPr/>
          </p:nvPicPr>
          <p:blipFill>
            <a:blip r:embed="rId8" cstate="print"/>
            <a:stretch>
              <a:fillRect/>
            </a:stretch>
          </p:blipFill>
          <p:spPr>
            <a:xfrm>
              <a:off x="4385436" y="2102370"/>
              <a:ext cx="1323593" cy="1422057"/>
            </a:xfrm>
            <a:prstGeom prst="rect">
              <a:avLst/>
            </a:prstGeom>
          </p:spPr>
        </p:pic>
        <p:sp>
          <p:nvSpPr>
            <p:cNvPr id="20" name="object 20"/>
            <p:cNvSpPr/>
            <p:nvPr/>
          </p:nvSpPr>
          <p:spPr>
            <a:xfrm>
              <a:off x="4458761" y="3524427"/>
              <a:ext cx="1250315" cy="20955"/>
            </a:xfrm>
            <a:custGeom>
              <a:avLst/>
              <a:gdLst/>
              <a:ahLst/>
              <a:cxnLst/>
              <a:rect l="l" t="t" r="r" b="b"/>
              <a:pathLst>
                <a:path w="1250314" h="20954">
                  <a:moveTo>
                    <a:pt x="1250269" y="0"/>
                  </a:moveTo>
                  <a:lnTo>
                    <a:pt x="0" y="0"/>
                  </a:lnTo>
                  <a:lnTo>
                    <a:pt x="25339" y="13104"/>
                  </a:lnTo>
                  <a:lnTo>
                    <a:pt x="70934" y="20459"/>
                  </a:lnTo>
                  <a:lnTo>
                    <a:pt x="1250269" y="20459"/>
                  </a:lnTo>
                  <a:lnTo>
                    <a:pt x="1250269" y="0"/>
                  </a:lnTo>
                  <a:close/>
                </a:path>
              </a:pathLst>
            </a:custGeom>
            <a:solidFill>
              <a:srgbClr val="FEFEFE"/>
            </a:solidFill>
          </p:spPr>
          <p:txBody>
            <a:bodyPr wrap="square" lIns="0" tIns="0" rIns="0" bIns="0" rtlCol="0"/>
            <a:lstStyle/>
            <a:p>
              <a:endParaRPr/>
            </a:p>
          </p:txBody>
        </p:sp>
        <p:pic>
          <p:nvPicPr>
            <p:cNvPr id="21" name="object 21"/>
            <p:cNvPicPr/>
            <p:nvPr/>
          </p:nvPicPr>
          <p:blipFill>
            <a:blip r:embed="rId9" cstate="print"/>
            <a:stretch>
              <a:fillRect/>
            </a:stretch>
          </p:blipFill>
          <p:spPr>
            <a:xfrm>
              <a:off x="5709030" y="2102370"/>
              <a:ext cx="346481" cy="1422057"/>
            </a:xfrm>
            <a:prstGeom prst="rect">
              <a:avLst/>
            </a:prstGeom>
          </p:spPr>
        </p:pic>
        <p:sp>
          <p:nvSpPr>
            <p:cNvPr id="22" name="object 22"/>
            <p:cNvSpPr/>
            <p:nvPr/>
          </p:nvSpPr>
          <p:spPr>
            <a:xfrm>
              <a:off x="438543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23" name="object 23"/>
            <p:cNvSpPr/>
            <p:nvPr/>
          </p:nvSpPr>
          <p:spPr>
            <a:xfrm>
              <a:off x="4385436" y="3807155"/>
              <a:ext cx="1670685" cy="2404745"/>
            </a:xfrm>
            <a:custGeom>
              <a:avLst/>
              <a:gdLst/>
              <a:ahLst/>
              <a:cxnLst/>
              <a:rect l="l" t="t" r="r" b="b"/>
              <a:pathLst>
                <a:path w="1670685"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26" y="2404201"/>
                  </a:lnTo>
                  <a:lnTo>
                    <a:pt x="1541339" y="2397937"/>
                  </a:lnTo>
                  <a:lnTo>
                    <a:pt x="1583226" y="2380259"/>
                  </a:lnTo>
                  <a:lnTo>
                    <a:pt x="1618715" y="2352840"/>
                  </a:lnTo>
                  <a:lnTo>
                    <a:pt x="1646134"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24" name="object 24"/>
            <p:cNvSpPr/>
            <p:nvPr/>
          </p:nvSpPr>
          <p:spPr>
            <a:xfrm>
              <a:off x="4385431"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25" name="object 25"/>
          <p:cNvSpPr txBox="1"/>
          <p:nvPr/>
        </p:nvSpPr>
        <p:spPr>
          <a:xfrm>
            <a:off x="4424108" y="3860292"/>
            <a:ext cx="1468120" cy="1330325"/>
          </a:xfrm>
          <a:prstGeom prst="rect">
            <a:avLst/>
          </a:prstGeom>
        </p:spPr>
        <p:txBody>
          <a:bodyPr vert="horz" wrap="square" lIns="0" tIns="41275" rIns="0" bIns="0" rtlCol="0">
            <a:spAutoFit/>
          </a:bodyPr>
          <a:lstStyle/>
          <a:p>
            <a:pPr marL="12700" marR="5080">
              <a:lnSpc>
                <a:spcPct val="86400"/>
              </a:lnSpc>
              <a:spcBef>
                <a:spcPts val="325"/>
              </a:spcBef>
            </a:pPr>
            <a:r>
              <a:rPr sz="1400" dirty="0">
                <a:latin typeface="Arial MT"/>
                <a:cs typeface="Arial MT"/>
              </a:rPr>
              <a:t>If </a:t>
            </a:r>
            <a:r>
              <a:rPr sz="1400" spc="-5" dirty="0">
                <a:latin typeface="Arial MT"/>
                <a:cs typeface="Arial MT"/>
              </a:rPr>
              <a:t>available and </a:t>
            </a:r>
            <a:r>
              <a:rPr sz="1400" dirty="0">
                <a:latin typeface="Arial MT"/>
                <a:cs typeface="Arial MT"/>
              </a:rPr>
              <a:t> tolerated,</a:t>
            </a:r>
            <a:r>
              <a:rPr sz="1400" spc="-5" dirty="0">
                <a:latin typeface="Arial MT"/>
                <a:cs typeface="Arial MT"/>
              </a:rPr>
              <a:t> </a:t>
            </a:r>
            <a:r>
              <a:rPr sz="1400" b="1" dirty="0">
                <a:latin typeface="Arial"/>
                <a:cs typeface="Arial"/>
              </a:rPr>
              <a:t>INSERT  </a:t>
            </a:r>
            <a:r>
              <a:rPr sz="1400" spc="-5" dirty="0">
                <a:latin typeface="Arial MT"/>
                <a:cs typeface="Arial MT"/>
              </a:rPr>
              <a:t>airway</a:t>
            </a:r>
            <a:r>
              <a:rPr sz="1400" spc="-15" dirty="0">
                <a:latin typeface="Arial MT"/>
                <a:cs typeface="Arial MT"/>
              </a:rPr>
              <a:t> </a:t>
            </a:r>
            <a:r>
              <a:rPr sz="1400" spc="-5" dirty="0">
                <a:latin typeface="Arial MT"/>
                <a:cs typeface="Arial MT"/>
              </a:rPr>
              <a:t>adjunct.</a:t>
            </a:r>
            <a:endParaRPr sz="1400">
              <a:latin typeface="Arial MT"/>
              <a:cs typeface="Arial MT"/>
            </a:endParaRPr>
          </a:p>
          <a:p>
            <a:pPr marL="12700">
              <a:lnSpc>
                <a:spcPts val="1260"/>
              </a:lnSpc>
            </a:pPr>
            <a:r>
              <a:rPr sz="1400" spc="-5" dirty="0">
                <a:latin typeface="Arial MT"/>
                <a:cs typeface="Arial MT"/>
              </a:rPr>
              <a:t>Nasopharyngeal</a:t>
            </a:r>
            <a:endParaRPr sz="1400">
              <a:latin typeface="Arial MT"/>
              <a:cs typeface="Arial MT"/>
            </a:endParaRPr>
          </a:p>
          <a:p>
            <a:pPr marL="12700">
              <a:lnSpc>
                <a:spcPts val="1450"/>
              </a:lnSpc>
            </a:pPr>
            <a:r>
              <a:rPr sz="1400" spc="-25" dirty="0">
                <a:latin typeface="Arial MT"/>
                <a:cs typeface="Arial MT"/>
              </a:rPr>
              <a:t>(NPA)</a:t>
            </a:r>
            <a:r>
              <a:rPr sz="1400" spc="-45" dirty="0">
                <a:latin typeface="Arial MT"/>
                <a:cs typeface="Arial MT"/>
              </a:rPr>
              <a:t> </a:t>
            </a:r>
            <a:r>
              <a:rPr sz="1400" spc="-5" dirty="0">
                <a:latin typeface="Arial MT"/>
                <a:cs typeface="Arial MT"/>
              </a:rPr>
              <a:t>or</a:t>
            </a:r>
            <a:endParaRPr sz="1400">
              <a:latin typeface="Arial MT"/>
              <a:cs typeface="Arial MT"/>
            </a:endParaRPr>
          </a:p>
          <a:p>
            <a:pPr marL="12700" marR="310515">
              <a:lnSpc>
                <a:spcPts val="1390"/>
              </a:lnSpc>
              <a:spcBef>
                <a:spcPts val="195"/>
              </a:spcBef>
            </a:pPr>
            <a:r>
              <a:rPr sz="1400" spc="-5" dirty="0">
                <a:latin typeface="Arial MT"/>
                <a:cs typeface="Arial MT"/>
              </a:rPr>
              <a:t>orophar</a:t>
            </a:r>
            <a:r>
              <a:rPr sz="1400" dirty="0">
                <a:latin typeface="Arial MT"/>
                <a:cs typeface="Arial MT"/>
              </a:rPr>
              <a:t>yn</a:t>
            </a:r>
            <a:r>
              <a:rPr sz="1400" spc="-5" dirty="0">
                <a:latin typeface="Arial MT"/>
                <a:cs typeface="Arial MT"/>
              </a:rPr>
              <a:t>gea</a:t>
            </a:r>
            <a:r>
              <a:rPr sz="1400" dirty="0">
                <a:latin typeface="Arial MT"/>
                <a:cs typeface="Arial MT"/>
              </a:rPr>
              <a:t>l  </a:t>
            </a:r>
            <a:r>
              <a:rPr sz="1400" spc="-5" dirty="0">
                <a:latin typeface="Arial MT"/>
                <a:cs typeface="Arial MT"/>
              </a:rPr>
              <a:t>airway</a:t>
            </a:r>
            <a:r>
              <a:rPr sz="1400" spc="-30" dirty="0">
                <a:latin typeface="Arial MT"/>
                <a:cs typeface="Arial MT"/>
              </a:rPr>
              <a:t> </a:t>
            </a:r>
            <a:r>
              <a:rPr sz="1400" spc="-25" dirty="0">
                <a:latin typeface="Arial MT"/>
                <a:cs typeface="Arial MT"/>
              </a:rPr>
              <a:t>(OPA)</a:t>
            </a:r>
            <a:endParaRPr sz="1400">
              <a:latin typeface="Arial MT"/>
              <a:cs typeface="Arial MT"/>
            </a:endParaRPr>
          </a:p>
        </p:txBody>
      </p:sp>
      <p:grpSp>
        <p:nvGrpSpPr>
          <p:cNvPr id="26" name="object 26"/>
          <p:cNvGrpSpPr/>
          <p:nvPr/>
        </p:nvGrpSpPr>
        <p:grpSpPr>
          <a:xfrm>
            <a:off x="6216174" y="2096020"/>
            <a:ext cx="1683385" cy="4121785"/>
            <a:chOff x="6216174" y="2096020"/>
            <a:chExt cx="1683385" cy="4121785"/>
          </a:xfrm>
        </p:grpSpPr>
        <p:pic>
          <p:nvPicPr>
            <p:cNvPr id="27" name="object 27"/>
            <p:cNvPicPr/>
            <p:nvPr/>
          </p:nvPicPr>
          <p:blipFill>
            <a:blip r:embed="rId10" cstate="print"/>
            <a:stretch>
              <a:fillRect/>
            </a:stretch>
          </p:blipFill>
          <p:spPr>
            <a:xfrm>
              <a:off x="6222529" y="2102370"/>
              <a:ext cx="1323733" cy="1422019"/>
            </a:xfrm>
            <a:prstGeom prst="rect">
              <a:avLst/>
            </a:prstGeom>
          </p:spPr>
        </p:pic>
        <p:sp>
          <p:nvSpPr>
            <p:cNvPr id="28" name="object 28"/>
            <p:cNvSpPr/>
            <p:nvPr/>
          </p:nvSpPr>
          <p:spPr>
            <a:xfrm>
              <a:off x="6295771" y="3524389"/>
              <a:ext cx="1250950" cy="20955"/>
            </a:xfrm>
            <a:custGeom>
              <a:avLst/>
              <a:gdLst/>
              <a:ahLst/>
              <a:cxnLst/>
              <a:rect l="l" t="t" r="r" b="b"/>
              <a:pathLst>
                <a:path w="1250950" h="20954">
                  <a:moveTo>
                    <a:pt x="1250491" y="0"/>
                  </a:moveTo>
                  <a:lnTo>
                    <a:pt x="0" y="0"/>
                  </a:lnTo>
                  <a:lnTo>
                    <a:pt x="25410" y="13142"/>
                  </a:lnTo>
                  <a:lnTo>
                    <a:pt x="71004" y="20497"/>
                  </a:lnTo>
                  <a:lnTo>
                    <a:pt x="1250491" y="20497"/>
                  </a:lnTo>
                  <a:lnTo>
                    <a:pt x="1250491" y="0"/>
                  </a:lnTo>
                  <a:close/>
                </a:path>
              </a:pathLst>
            </a:custGeom>
            <a:solidFill>
              <a:srgbClr val="FEFEFE"/>
            </a:solidFill>
          </p:spPr>
          <p:txBody>
            <a:bodyPr wrap="square" lIns="0" tIns="0" rIns="0" bIns="0" rtlCol="0"/>
            <a:lstStyle/>
            <a:p>
              <a:endParaRPr/>
            </a:p>
          </p:txBody>
        </p:sp>
        <p:pic>
          <p:nvPicPr>
            <p:cNvPr id="29" name="object 29"/>
            <p:cNvPicPr/>
            <p:nvPr/>
          </p:nvPicPr>
          <p:blipFill>
            <a:blip r:embed="rId11" cstate="print"/>
            <a:stretch>
              <a:fillRect/>
            </a:stretch>
          </p:blipFill>
          <p:spPr>
            <a:xfrm>
              <a:off x="7546276" y="2102370"/>
              <a:ext cx="346328" cy="1422019"/>
            </a:xfrm>
            <a:prstGeom prst="rect">
              <a:avLst/>
            </a:prstGeom>
          </p:spPr>
        </p:pic>
        <p:sp>
          <p:nvSpPr>
            <p:cNvPr id="30" name="object 30"/>
            <p:cNvSpPr/>
            <p:nvPr/>
          </p:nvSpPr>
          <p:spPr>
            <a:xfrm>
              <a:off x="6222529"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31" name="object 31"/>
            <p:cNvSpPr/>
            <p:nvPr/>
          </p:nvSpPr>
          <p:spPr>
            <a:xfrm>
              <a:off x="6222529" y="3807155"/>
              <a:ext cx="1670685" cy="2404745"/>
            </a:xfrm>
            <a:custGeom>
              <a:avLst/>
              <a:gdLst/>
              <a:ahLst/>
              <a:cxnLst/>
              <a:rect l="l" t="t" r="r" b="b"/>
              <a:pathLst>
                <a:path w="1670684" h="2404745">
                  <a:moveTo>
                    <a:pt x="1670075" y="0"/>
                  </a:moveTo>
                  <a:lnTo>
                    <a:pt x="0" y="0"/>
                  </a:lnTo>
                  <a:lnTo>
                    <a:pt x="0" y="2228842"/>
                  </a:lnTo>
                  <a:lnTo>
                    <a:pt x="6263" y="2275460"/>
                  </a:lnTo>
                  <a:lnTo>
                    <a:pt x="23941" y="2317349"/>
                  </a:lnTo>
                  <a:lnTo>
                    <a:pt x="51360" y="2352840"/>
                  </a:lnTo>
                  <a:lnTo>
                    <a:pt x="86849" y="2380259"/>
                  </a:lnTo>
                  <a:lnTo>
                    <a:pt x="128735" y="2397937"/>
                  </a:lnTo>
                  <a:lnTo>
                    <a:pt x="175348"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32" name="object 32"/>
            <p:cNvSpPr/>
            <p:nvPr/>
          </p:nvSpPr>
          <p:spPr>
            <a:xfrm>
              <a:off x="6222524"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33" name="object 33"/>
          <p:cNvSpPr txBox="1"/>
          <p:nvPr/>
        </p:nvSpPr>
        <p:spPr>
          <a:xfrm>
            <a:off x="6261188" y="3860292"/>
            <a:ext cx="1494155" cy="1708785"/>
          </a:xfrm>
          <a:prstGeom prst="rect">
            <a:avLst/>
          </a:prstGeom>
        </p:spPr>
        <p:txBody>
          <a:bodyPr vert="horz" wrap="square" lIns="0" tIns="12700" rIns="0" bIns="0" rtlCol="0">
            <a:spAutoFit/>
          </a:bodyPr>
          <a:lstStyle/>
          <a:p>
            <a:pPr marL="12700">
              <a:lnSpc>
                <a:spcPts val="1535"/>
              </a:lnSpc>
              <a:spcBef>
                <a:spcPts val="100"/>
              </a:spcBef>
            </a:pPr>
            <a:r>
              <a:rPr sz="1400" b="1" spc="-15" dirty="0">
                <a:latin typeface="Arial"/>
                <a:cs typeface="Arial"/>
              </a:rPr>
              <a:t>VENTILATE</a:t>
            </a:r>
            <a:endParaRPr sz="1400">
              <a:latin typeface="Arial"/>
              <a:cs typeface="Arial"/>
            </a:endParaRPr>
          </a:p>
          <a:p>
            <a:pPr marL="12700" marR="218440">
              <a:lnSpc>
                <a:spcPct val="86400"/>
              </a:lnSpc>
              <a:spcBef>
                <a:spcPts val="85"/>
              </a:spcBef>
            </a:pPr>
            <a:r>
              <a:rPr sz="1400" spc="-5" dirty="0">
                <a:latin typeface="Arial MT"/>
                <a:cs typeface="Arial MT"/>
              </a:rPr>
              <a:t>casualty with </a:t>
            </a:r>
            <a:r>
              <a:rPr sz="1400" dirty="0">
                <a:latin typeface="Arial MT"/>
                <a:cs typeface="Arial MT"/>
              </a:rPr>
              <a:t>a </a:t>
            </a:r>
            <a:r>
              <a:rPr sz="1400" spc="5" dirty="0">
                <a:latin typeface="Arial MT"/>
                <a:cs typeface="Arial MT"/>
              </a:rPr>
              <a:t> </a:t>
            </a:r>
            <a:r>
              <a:rPr sz="1400" spc="-5" dirty="0">
                <a:latin typeface="Arial MT"/>
                <a:cs typeface="Arial MT"/>
              </a:rPr>
              <a:t>bag-</a:t>
            </a:r>
            <a:r>
              <a:rPr sz="1400" dirty="0">
                <a:latin typeface="Arial MT"/>
                <a:cs typeface="Arial MT"/>
              </a:rPr>
              <a:t>va</a:t>
            </a:r>
            <a:r>
              <a:rPr sz="1400" spc="-5" dirty="0">
                <a:latin typeface="Arial MT"/>
                <a:cs typeface="Arial MT"/>
              </a:rPr>
              <a:t>l</a:t>
            </a:r>
            <a:r>
              <a:rPr sz="1400" dirty="0">
                <a:latin typeface="Arial MT"/>
                <a:cs typeface="Arial MT"/>
              </a:rPr>
              <a:t>v</a:t>
            </a:r>
            <a:r>
              <a:rPr sz="1400" spc="-5" dirty="0">
                <a:latin typeface="Arial MT"/>
                <a:cs typeface="Arial MT"/>
              </a:rPr>
              <a:t>e-ma</a:t>
            </a:r>
            <a:r>
              <a:rPr sz="1400" dirty="0">
                <a:latin typeface="Arial MT"/>
                <a:cs typeface="Arial MT"/>
              </a:rPr>
              <a:t>sk  </a:t>
            </a:r>
            <a:r>
              <a:rPr sz="1400" spc="-5" dirty="0">
                <a:latin typeface="Arial MT"/>
                <a:cs typeface="Arial MT"/>
              </a:rPr>
              <a:t>device</a:t>
            </a:r>
            <a:endParaRPr sz="1400">
              <a:latin typeface="Arial MT"/>
              <a:cs typeface="Arial MT"/>
            </a:endParaRPr>
          </a:p>
          <a:p>
            <a:pPr marL="12700" marR="5080">
              <a:lnSpc>
                <a:spcPct val="86500"/>
              </a:lnSpc>
              <a:spcBef>
                <a:spcPts val="525"/>
              </a:spcBef>
            </a:pPr>
            <a:r>
              <a:rPr sz="1300" b="1" spc="-5" dirty="0">
                <a:solidFill>
                  <a:srgbClr val="C00000"/>
                </a:solidFill>
                <a:latin typeface="Arial"/>
                <a:cs typeface="Arial"/>
              </a:rPr>
              <a:t>NOTE: </a:t>
            </a:r>
            <a:r>
              <a:rPr sz="1300" dirty="0">
                <a:latin typeface="Arial MT"/>
                <a:cs typeface="Arial MT"/>
              </a:rPr>
              <a:t>Monitor O2 </a:t>
            </a:r>
            <a:r>
              <a:rPr sz="1300" spc="5" dirty="0">
                <a:latin typeface="Arial MT"/>
                <a:cs typeface="Arial MT"/>
              </a:rPr>
              <a:t> </a:t>
            </a:r>
            <a:r>
              <a:rPr sz="1300" spc="-5" dirty="0">
                <a:latin typeface="Arial MT"/>
                <a:cs typeface="Arial MT"/>
              </a:rPr>
              <a:t>Sat with </a:t>
            </a:r>
            <a:r>
              <a:rPr sz="1300" dirty="0">
                <a:latin typeface="Arial MT"/>
                <a:cs typeface="Arial MT"/>
              </a:rPr>
              <a:t>a pulse </a:t>
            </a:r>
            <a:r>
              <a:rPr sz="1300" spc="5" dirty="0">
                <a:latin typeface="Arial MT"/>
                <a:cs typeface="Arial MT"/>
              </a:rPr>
              <a:t> </a:t>
            </a:r>
            <a:r>
              <a:rPr sz="1300" spc="-5" dirty="0">
                <a:latin typeface="Arial MT"/>
                <a:cs typeface="Arial MT"/>
              </a:rPr>
              <a:t>oximetry</a:t>
            </a:r>
            <a:r>
              <a:rPr sz="1300" spc="-40" dirty="0">
                <a:latin typeface="Arial MT"/>
                <a:cs typeface="Arial MT"/>
              </a:rPr>
              <a:t> </a:t>
            </a:r>
            <a:r>
              <a:rPr sz="1300" dirty="0">
                <a:latin typeface="Arial MT"/>
                <a:cs typeface="Arial MT"/>
              </a:rPr>
              <a:t>device</a:t>
            </a:r>
            <a:r>
              <a:rPr sz="1300" spc="-30" dirty="0">
                <a:latin typeface="Arial MT"/>
                <a:cs typeface="Arial MT"/>
              </a:rPr>
              <a:t> </a:t>
            </a:r>
            <a:r>
              <a:rPr sz="1300" dirty="0">
                <a:latin typeface="Arial MT"/>
                <a:cs typeface="Arial MT"/>
              </a:rPr>
              <a:t>and </a:t>
            </a:r>
            <a:r>
              <a:rPr sz="1300" spc="-345" dirty="0">
                <a:latin typeface="Arial MT"/>
                <a:cs typeface="Arial MT"/>
              </a:rPr>
              <a:t> </a:t>
            </a:r>
            <a:r>
              <a:rPr sz="1300" spc="-5" dirty="0">
                <a:latin typeface="Arial MT"/>
                <a:cs typeface="Arial MT"/>
              </a:rPr>
              <a:t>attempt to maintain </a:t>
            </a:r>
            <a:r>
              <a:rPr sz="1300" dirty="0">
                <a:latin typeface="Arial MT"/>
                <a:cs typeface="Arial MT"/>
              </a:rPr>
              <a:t> </a:t>
            </a:r>
            <a:r>
              <a:rPr sz="1300" spc="-5" dirty="0">
                <a:latin typeface="Arial MT"/>
                <a:cs typeface="Arial MT"/>
              </a:rPr>
              <a:t>O2</a:t>
            </a:r>
            <a:r>
              <a:rPr sz="1300" spc="-10" dirty="0">
                <a:latin typeface="Arial MT"/>
                <a:cs typeface="Arial MT"/>
              </a:rPr>
              <a:t> </a:t>
            </a:r>
            <a:r>
              <a:rPr sz="1300" spc="-5" dirty="0">
                <a:latin typeface="Arial MT"/>
                <a:cs typeface="Arial MT"/>
              </a:rPr>
              <a:t>Sat</a:t>
            </a:r>
            <a:r>
              <a:rPr sz="1300" spc="-10" dirty="0">
                <a:latin typeface="Arial MT"/>
                <a:cs typeface="Arial MT"/>
              </a:rPr>
              <a:t> </a:t>
            </a:r>
            <a:r>
              <a:rPr sz="1300" dirty="0">
                <a:latin typeface="Arial MT"/>
                <a:cs typeface="Arial MT"/>
              </a:rPr>
              <a:t>at</a:t>
            </a:r>
            <a:r>
              <a:rPr sz="1300" spc="-15" dirty="0">
                <a:latin typeface="Arial MT"/>
                <a:cs typeface="Arial MT"/>
              </a:rPr>
              <a:t> </a:t>
            </a:r>
            <a:r>
              <a:rPr sz="1300" dirty="0">
                <a:latin typeface="Arial MT"/>
                <a:cs typeface="Arial MT"/>
              </a:rPr>
              <a:t>94%</a:t>
            </a:r>
            <a:endParaRPr sz="1300">
              <a:latin typeface="Arial MT"/>
              <a:cs typeface="Arial MT"/>
            </a:endParaRPr>
          </a:p>
        </p:txBody>
      </p:sp>
      <p:grpSp>
        <p:nvGrpSpPr>
          <p:cNvPr id="34" name="object 34"/>
          <p:cNvGrpSpPr/>
          <p:nvPr/>
        </p:nvGrpSpPr>
        <p:grpSpPr>
          <a:xfrm>
            <a:off x="8053254" y="2096020"/>
            <a:ext cx="1683385" cy="4121785"/>
            <a:chOff x="8053254" y="2096020"/>
            <a:chExt cx="1683385" cy="4121785"/>
          </a:xfrm>
        </p:grpSpPr>
        <p:pic>
          <p:nvPicPr>
            <p:cNvPr id="35" name="object 35"/>
            <p:cNvPicPr/>
            <p:nvPr/>
          </p:nvPicPr>
          <p:blipFill>
            <a:blip r:embed="rId12" cstate="print"/>
            <a:stretch>
              <a:fillRect/>
            </a:stretch>
          </p:blipFill>
          <p:spPr>
            <a:xfrm>
              <a:off x="8059610" y="2102370"/>
              <a:ext cx="1162342" cy="1442516"/>
            </a:xfrm>
            <a:prstGeom prst="rect">
              <a:avLst/>
            </a:prstGeom>
          </p:spPr>
        </p:pic>
        <p:sp>
          <p:nvSpPr>
            <p:cNvPr id="36" name="object 36"/>
            <p:cNvSpPr/>
            <p:nvPr/>
          </p:nvSpPr>
          <p:spPr>
            <a:xfrm>
              <a:off x="9221939" y="2102370"/>
              <a:ext cx="508000" cy="1442720"/>
            </a:xfrm>
            <a:custGeom>
              <a:avLst/>
              <a:gdLst/>
              <a:ahLst/>
              <a:cxnLst/>
              <a:rect l="l" t="t" r="r" b="b"/>
              <a:pathLst>
                <a:path w="508000" h="1442720">
                  <a:moveTo>
                    <a:pt x="363499" y="0"/>
                  </a:moveTo>
                  <a:lnTo>
                    <a:pt x="0" y="0"/>
                  </a:lnTo>
                  <a:lnTo>
                    <a:pt x="0" y="1442516"/>
                  </a:lnTo>
                  <a:lnTo>
                    <a:pt x="363499" y="1442516"/>
                  </a:lnTo>
                  <a:lnTo>
                    <a:pt x="409093" y="1435161"/>
                  </a:lnTo>
                  <a:lnTo>
                    <a:pt x="448690" y="1414681"/>
                  </a:lnTo>
                  <a:lnTo>
                    <a:pt x="479915" y="1383452"/>
                  </a:lnTo>
                  <a:lnTo>
                    <a:pt x="500392" y="1343852"/>
                  </a:lnTo>
                  <a:lnTo>
                    <a:pt x="507746" y="1298257"/>
                  </a:lnTo>
                  <a:lnTo>
                    <a:pt x="507746" y="144246"/>
                  </a:lnTo>
                  <a:lnTo>
                    <a:pt x="500392" y="98652"/>
                  </a:lnTo>
                  <a:lnTo>
                    <a:pt x="479915" y="59055"/>
                  </a:lnTo>
                  <a:lnTo>
                    <a:pt x="448690" y="27830"/>
                  </a:lnTo>
                  <a:lnTo>
                    <a:pt x="409093" y="7353"/>
                  </a:lnTo>
                  <a:lnTo>
                    <a:pt x="363499" y="0"/>
                  </a:lnTo>
                  <a:close/>
                </a:path>
              </a:pathLst>
            </a:custGeom>
            <a:solidFill>
              <a:srgbClr val="FEFEFE"/>
            </a:solidFill>
          </p:spPr>
          <p:txBody>
            <a:bodyPr wrap="square" lIns="0" tIns="0" rIns="0" bIns="0" rtlCol="0"/>
            <a:lstStyle/>
            <a:p>
              <a:endParaRPr/>
            </a:p>
          </p:txBody>
        </p:sp>
        <p:sp>
          <p:nvSpPr>
            <p:cNvPr id="37" name="object 37"/>
            <p:cNvSpPr/>
            <p:nvPr/>
          </p:nvSpPr>
          <p:spPr>
            <a:xfrm>
              <a:off x="8059610"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38" name="object 38"/>
            <p:cNvSpPr/>
            <p:nvPr/>
          </p:nvSpPr>
          <p:spPr>
            <a:xfrm>
              <a:off x="8059610" y="3807155"/>
              <a:ext cx="1670685" cy="2404745"/>
            </a:xfrm>
            <a:custGeom>
              <a:avLst/>
              <a:gdLst/>
              <a:ahLst/>
              <a:cxnLst/>
              <a:rect l="l" t="t" r="r" b="b"/>
              <a:pathLst>
                <a:path w="1670684"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39" name="object 39"/>
            <p:cNvSpPr/>
            <p:nvPr/>
          </p:nvSpPr>
          <p:spPr>
            <a:xfrm>
              <a:off x="8059604"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40" name="object 40"/>
          <p:cNvSpPr txBox="1"/>
          <p:nvPr/>
        </p:nvSpPr>
        <p:spPr>
          <a:xfrm>
            <a:off x="8098269" y="3860292"/>
            <a:ext cx="1488440" cy="2269490"/>
          </a:xfrm>
          <a:prstGeom prst="rect">
            <a:avLst/>
          </a:prstGeom>
        </p:spPr>
        <p:txBody>
          <a:bodyPr vert="horz" wrap="square" lIns="0" tIns="43815" rIns="0" bIns="0" rtlCol="0">
            <a:spAutoFit/>
          </a:bodyPr>
          <a:lstStyle/>
          <a:p>
            <a:pPr marL="12700" marR="5080">
              <a:lnSpc>
                <a:spcPct val="85200"/>
              </a:lnSpc>
              <a:spcBef>
                <a:spcPts val="345"/>
              </a:spcBef>
            </a:pPr>
            <a:r>
              <a:rPr sz="1400" b="1" dirty="0">
                <a:latin typeface="Arial"/>
                <a:cs typeface="Arial"/>
              </a:rPr>
              <a:t>SELECT </a:t>
            </a:r>
            <a:r>
              <a:rPr sz="1400" dirty="0">
                <a:latin typeface="Arial MT"/>
                <a:cs typeface="Arial MT"/>
              </a:rPr>
              <a:t>the </a:t>
            </a:r>
            <a:r>
              <a:rPr sz="1400" spc="5" dirty="0">
                <a:latin typeface="Arial MT"/>
                <a:cs typeface="Arial MT"/>
              </a:rPr>
              <a:t> </a:t>
            </a:r>
            <a:r>
              <a:rPr sz="1400" spc="-5" dirty="0">
                <a:latin typeface="Arial MT"/>
                <a:cs typeface="Arial MT"/>
              </a:rPr>
              <a:t>appropriate</a:t>
            </a:r>
            <a:r>
              <a:rPr sz="1400" spc="-40" dirty="0">
                <a:latin typeface="Arial MT"/>
                <a:cs typeface="Arial MT"/>
              </a:rPr>
              <a:t> </a:t>
            </a:r>
            <a:r>
              <a:rPr sz="1400" dirty="0">
                <a:latin typeface="Arial MT"/>
                <a:cs typeface="Arial MT"/>
              </a:rPr>
              <a:t>size</a:t>
            </a:r>
            <a:r>
              <a:rPr sz="1400" spc="-40" dirty="0">
                <a:latin typeface="Arial MT"/>
                <a:cs typeface="Arial MT"/>
              </a:rPr>
              <a:t> </a:t>
            </a:r>
            <a:r>
              <a:rPr sz="1400" spc="-5" dirty="0">
                <a:latin typeface="Arial MT"/>
                <a:cs typeface="Arial MT"/>
              </a:rPr>
              <a:t>of </a:t>
            </a:r>
            <a:r>
              <a:rPr sz="1400" spc="-375" dirty="0">
                <a:latin typeface="Arial MT"/>
                <a:cs typeface="Arial MT"/>
              </a:rPr>
              <a:t> </a:t>
            </a:r>
            <a:r>
              <a:rPr sz="1400" dirty="0">
                <a:latin typeface="Arial MT"/>
                <a:cs typeface="Arial MT"/>
              </a:rPr>
              <a:t>ETT for the </a:t>
            </a:r>
            <a:r>
              <a:rPr sz="1400" spc="5" dirty="0">
                <a:latin typeface="Arial MT"/>
                <a:cs typeface="Arial MT"/>
              </a:rPr>
              <a:t> </a:t>
            </a:r>
            <a:r>
              <a:rPr sz="1400" spc="-5" dirty="0">
                <a:latin typeface="Arial MT"/>
                <a:cs typeface="Arial MT"/>
              </a:rPr>
              <a:t>casualty and open </a:t>
            </a:r>
            <a:r>
              <a:rPr sz="1400" spc="-375" dirty="0">
                <a:latin typeface="Arial MT"/>
                <a:cs typeface="Arial MT"/>
              </a:rPr>
              <a:t> </a:t>
            </a:r>
            <a:r>
              <a:rPr sz="1400" spc="-5" dirty="0">
                <a:latin typeface="Arial MT"/>
                <a:cs typeface="Arial MT"/>
              </a:rPr>
              <a:t>the proximal end </a:t>
            </a:r>
            <a:r>
              <a:rPr sz="1400" dirty="0">
                <a:latin typeface="Arial MT"/>
                <a:cs typeface="Arial MT"/>
              </a:rPr>
              <a:t> </a:t>
            </a:r>
            <a:r>
              <a:rPr sz="1400" spc="-5" dirty="0">
                <a:latin typeface="Arial MT"/>
                <a:cs typeface="Arial MT"/>
              </a:rPr>
              <a:t>keeping</a:t>
            </a:r>
            <a:r>
              <a:rPr sz="1400" dirty="0">
                <a:latin typeface="Arial MT"/>
                <a:cs typeface="Arial MT"/>
              </a:rPr>
              <a:t> </a:t>
            </a:r>
            <a:r>
              <a:rPr sz="1400" spc="-5" dirty="0">
                <a:latin typeface="Arial MT"/>
                <a:cs typeface="Arial MT"/>
              </a:rPr>
              <a:t>the</a:t>
            </a:r>
            <a:r>
              <a:rPr sz="1400" spc="375" dirty="0">
                <a:latin typeface="Arial MT"/>
                <a:cs typeface="Arial MT"/>
              </a:rPr>
              <a:t> </a:t>
            </a:r>
            <a:r>
              <a:rPr sz="1400" spc="-5" dirty="0">
                <a:latin typeface="Arial MT"/>
                <a:cs typeface="Arial MT"/>
              </a:rPr>
              <a:t>ETT </a:t>
            </a:r>
            <a:r>
              <a:rPr sz="1400" dirty="0">
                <a:latin typeface="Arial MT"/>
                <a:cs typeface="Arial MT"/>
              </a:rPr>
              <a:t> </a:t>
            </a:r>
            <a:r>
              <a:rPr sz="1400" spc="-5" dirty="0">
                <a:latin typeface="Arial MT"/>
                <a:cs typeface="Arial MT"/>
              </a:rPr>
              <a:t>in</a:t>
            </a:r>
            <a:r>
              <a:rPr sz="1400" spc="-15" dirty="0">
                <a:latin typeface="Arial MT"/>
                <a:cs typeface="Arial MT"/>
              </a:rPr>
              <a:t> </a:t>
            </a:r>
            <a:r>
              <a:rPr sz="1400" spc="-5" dirty="0">
                <a:latin typeface="Arial MT"/>
                <a:cs typeface="Arial MT"/>
              </a:rPr>
              <a:t>the</a:t>
            </a:r>
            <a:r>
              <a:rPr sz="1400" spc="-10" dirty="0">
                <a:latin typeface="Arial MT"/>
                <a:cs typeface="Arial MT"/>
              </a:rPr>
              <a:t> </a:t>
            </a:r>
            <a:r>
              <a:rPr sz="1400" spc="-5" dirty="0">
                <a:latin typeface="Arial MT"/>
                <a:cs typeface="Arial MT"/>
              </a:rPr>
              <a:t>packaging</a:t>
            </a:r>
            <a:endParaRPr sz="1400">
              <a:latin typeface="Arial MT"/>
              <a:cs typeface="Arial MT"/>
            </a:endParaRPr>
          </a:p>
          <a:p>
            <a:pPr marL="12700" marR="182880">
              <a:lnSpc>
                <a:spcPct val="86500"/>
              </a:lnSpc>
              <a:spcBef>
                <a:spcPts val="650"/>
              </a:spcBef>
            </a:pPr>
            <a:r>
              <a:rPr sz="1300" b="1" spc="-5" dirty="0">
                <a:solidFill>
                  <a:srgbClr val="C00000"/>
                </a:solidFill>
                <a:latin typeface="Arial"/>
                <a:cs typeface="Arial"/>
              </a:rPr>
              <a:t>NOTE: </a:t>
            </a:r>
            <a:r>
              <a:rPr sz="1300" spc="-5" dirty="0">
                <a:latin typeface="Arial MT"/>
                <a:cs typeface="Arial MT"/>
              </a:rPr>
              <a:t>Average </a:t>
            </a:r>
            <a:r>
              <a:rPr sz="1300" dirty="0">
                <a:latin typeface="Arial MT"/>
                <a:cs typeface="Arial MT"/>
              </a:rPr>
              <a:t> adult male </a:t>
            </a:r>
            <a:r>
              <a:rPr sz="1300" spc="-5" dirty="0">
                <a:latin typeface="Arial MT"/>
                <a:cs typeface="Arial MT"/>
              </a:rPr>
              <a:t>(7.5- </a:t>
            </a:r>
            <a:r>
              <a:rPr sz="1300" dirty="0">
                <a:latin typeface="Arial MT"/>
                <a:cs typeface="Arial MT"/>
              </a:rPr>
              <a:t> 9</a:t>
            </a:r>
            <a:r>
              <a:rPr sz="1300" spc="-5" dirty="0">
                <a:latin typeface="Arial MT"/>
                <a:cs typeface="Arial MT"/>
              </a:rPr>
              <a:t>.</a:t>
            </a:r>
            <a:r>
              <a:rPr sz="1300" dirty="0">
                <a:latin typeface="Arial MT"/>
                <a:cs typeface="Arial MT"/>
              </a:rPr>
              <a:t>0cm)</a:t>
            </a:r>
            <a:r>
              <a:rPr sz="1300" spc="-75" dirty="0">
                <a:latin typeface="Arial MT"/>
                <a:cs typeface="Arial MT"/>
              </a:rPr>
              <a:t> </a:t>
            </a:r>
            <a:r>
              <a:rPr sz="1300" spc="-25" dirty="0">
                <a:latin typeface="Arial MT"/>
                <a:cs typeface="Arial MT"/>
              </a:rPr>
              <a:t>A</a:t>
            </a:r>
            <a:r>
              <a:rPr sz="1300" dirty="0">
                <a:latin typeface="Arial MT"/>
                <a:cs typeface="Arial MT"/>
              </a:rPr>
              <a:t>verage  adult</a:t>
            </a:r>
            <a:r>
              <a:rPr sz="1300" spc="-40" dirty="0">
                <a:latin typeface="Arial MT"/>
                <a:cs typeface="Arial MT"/>
              </a:rPr>
              <a:t> </a:t>
            </a:r>
            <a:r>
              <a:rPr sz="1300" spc="-5" dirty="0">
                <a:latin typeface="Arial MT"/>
                <a:cs typeface="Arial MT"/>
              </a:rPr>
              <a:t>female</a:t>
            </a:r>
            <a:r>
              <a:rPr sz="1300" spc="-40" dirty="0">
                <a:latin typeface="Arial MT"/>
                <a:cs typeface="Arial MT"/>
              </a:rPr>
              <a:t> </a:t>
            </a:r>
            <a:r>
              <a:rPr sz="1300" spc="-5" dirty="0">
                <a:latin typeface="Arial MT"/>
                <a:cs typeface="Arial MT"/>
              </a:rPr>
              <a:t>(7.0- </a:t>
            </a:r>
            <a:r>
              <a:rPr sz="1300" spc="-350" dirty="0">
                <a:latin typeface="Arial MT"/>
                <a:cs typeface="Arial MT"/>
              </a:rPr>
              <a:t> </a:t>
            </a:r>
            <a:r>
              <a:rPr sz="1300" spc="-5" dirty="0">
                <a:latin typeface="Arial MT"/>
                <a:cs typeface="Arial MT"/>
              </a:rPr>
              <a:t>8.0cm)</a:t>
            </a:r>
            <a:endParaRPr sz="1300">
              <a:latin typeface="Arial MT"/>
              <a:cs typeface="Arial MT"/>
            </a:endParaRPr>
          </a:p>
        </p:txBody>
      </p:sp>
      <p:grpSp>
        <p:nvGrpSpPr>
          <p:cNvPr id="41" name="object 41"/>
          <p:cNvGrpSpPr/>
          <p:nvPr/>
        </p:nvGrpSpPr>
        <p:grpSpPr>
          <a:xfrm>
            <a:off x="471976" y="2096020"/>
            <a:ext cx="11101705" cy="4121785"/>
            <a:chOff x="471976" y="2096020"/>
            <a:chExt cx="11101705" cy="4121785"/>
          </a:xfrm>
        </p:grpSpPr>
        <p:sp>
          <p:nvSpPr>
            <p:cNvPr id="42" name="object 42"/>
            <p:cNvSpPr/>
            <p:nvPr/>
          </p:nvSpPr>
          <p:spPr>
            <a:xfrm>
              <a:off x="9896691" y="2137829"/>
              <a:ext cx="1148080" cy="248285"/>
            </a:xfrm>
            <a:custGeom>
              <a:avLst/>
              <a:gdLst/>
              <a:ahLst/>
              <a:cxnLst/>
              <a:rect l="l" t="t" r="r" b="b"/>
              <a:pathLst>
                <a:path w="1148079" h="248285">
                  <a:moveTo>
                    <a:pt x="1148003" y="0"/>
                  </a:moveTo>
                  <a:lnTo>
                    <a:pt x="51435" y="0"/>
                  </a:lnTo>
                  <a:lnTo>
                    <a:pt x="27835" y="23597"/>
                  </a:lnTo>
                  <a:lnTo>
                    <a:pt x="7354" y="63194"/>
                  </a:lnTo>
                  <a:lnTo>
                    <a:pt x="0" y="108788"/>
                  </a:lnTo>
                  <a:lnTo>
                    <a:pt x="0" y="248145"/>
                  </a:lnTo>
                  <a:lnTo>
                    <a:pt x="1148003" y="248145"/>
                  </a:lnTo>
                  <a:lnTo>
                    <a:pt x="1148003" y="0"/>
                  </a:lnTo>
                  <a:close/>
                </a:path>
              </a:pathLst>
            </a:custGeom>
            <a:solidFill>
              <a:srgbClr val="FEFEFE"/>
            </a:solidFill>
          </p:spPr>
          <p:txBody>
            <a:bodyPr wrap="square" lIns="0" tIns="0" rIns="0" bIns="0" rtlCol="0"/>
            <a:lstStyle/>
            <a:p>
              <a:endParaRPr/>
            </a:p>
          </p:txBody>
        </p:sp>
        <p:pic>
          <p:nvPicPr>
            <p:cNvPr id="43" name="object 43"/>
            <p:cNvPicPr/>
            <p:nvPr/>
          </p:nvPicPr>
          <p:blipFill>
            <a:blip r:embed="rId13" cstate="print"/>
            <a:stretch>
              <a:fillRect/>
            </a:stretch>
          </p:blipFill>
          <p:spPr>
            <a:xfrm>
              <a:off x="9896691" y="2385987"/>
              <a:ext cx="1148003" cy="1123442"/>
            </a:xfrm>
            <a:prstGeom prst="rect">
              <a:avLst/>
            </a:prstGeom>
          </p:spPr>
        </p:pic>
        <p:sp>
          <p:nvSpPr>
            <p:cNvPr id="44" name="object 44"/>
            <p:cNvSpPr/>
            <p:nvPr/>
          </p:nvSpPr>
          <p:spPr>
            <a:xfrm>
              <a:off x="11044707" y="2385987"/>
              <a:ext cx="522605" cy="1123950"/>
            </a:xfrm>
            <a:custGeom>
              <a:avLst/>
              <a:gdLst/>
              <a:ahLst/>
              <a:cxnLst/>
              <a:rect l="l" t="t" r="r" b="b"/>
              <a:pathLst>
                <a:path w="522604" h="1123950">
                  <a:moveTo>
                    <a:pt x="522058" y="0"/>
                  </a:moveTo>
                  <a:lnTo>
                    <a:pt x="0" y="0"/>
                  </a:lnTo>
                  <a:lnTo>
                    <a:pt x="0" y="1123442"/>
                  </a:lnTo>
                  <a:lnTo>
                    <a:pt x="470625" y="1123442"/>
                  </a:lnTo>
                  <a:lnTo>
                    <a:pt x="494228" y="1099836"/>
                  </a:lnTo>
                  <a:lnTo>
                    <a:pt x="514705" y="1060236"/>
                  </a:lnTo>
                  <a:lnTo>
                    <a:pt x="522058" y="1014641"/>
                  </a:lnTo>
                  <a:lnTo>
                    <a:pt x="522058" y="0"/>
                  </a:lnTo>
                  <a:close/>
                </a:path>
              </a:pathLst>
            </a:custGeom>
            <a:solidFill>
              <a:srgbClr val="FEFEFE"/>
            </a:solidFill>
          </p:spPr>
          <p:txBody>
            <a:bodyPr wrap="square" lIns="0" tIns="0" rIns="0" bIns="0" rtlCol="0"/>
            <a:lstStyle/>
            <a:p>
              <a:endParaRPr/>
            </a:p>
          </p:txBody>
        </p:sp>
        <p:sp>
          <p:nvSpPr>
            <p:cNvPr id="45" name="object 45"/>
            <p:cNvSpPr/>
            <p:nvPr/>
          </p:nvSpPr>
          <p:spPr>
            <a:xfrm>
              <a:off x="9896691"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46" name="object 46"/>
            <p:cNvSpPr/>
            <p:nvPr/>
          </p:nvSpPr>
          <p:spPr>
            <a:xfrm>
              <a:off x="9896691" y="3807155"/>
              <a:ext cx="1670685" cy="2404745"/>
            </a:xfrm>
            <a:custGeom>
              <a:avLst/>
              <a:gdLst/>
              <a:ahLst/>
              <a:cxnLst/>
              <a:rect l="l" t="t" r="r" b="b"/>
              <a:pathLst>
                <a:path w="1670684"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47" name="object 47"/>
            <p:cNvSpPr/>
            <p:nvPr/>
          </p:nvSpPr>
          <p:spPr>
            <a:xfrm>
              <a:off x="9896685"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sp>
          <p:nvSpPr>
            <p:cNvPr id="48" name="object 48"/>
            <p:cNvSpPr/>
            <p:nvPr/>
          </p:nvSpPr>
          <p:spPr>
            <a:xfrm>
              <a:off x="471976" y="3351631"/>
              <a:ext cx="381635" cy="381635"/>
            </a:xfrm>
            <a:custGeom>
              <a:avLst/>
              <a:gdLst/>
              <a:ahLst/>
              <a:cxnLst/>
              <a:rect l="l" t="t" r="r" b="b"/>
              <a:pathLst>
                <a:path w="381634" h="381635">
                  <a:moveTo>
                    <a:pt x="190785" y="0"/>
                  </a:moveTo>
                  <a:lnTo>
                    <a:pt x="147040" y="5038"/>
                  </a:lnTo>
                  <a:lnTo>
                    <a:pt x="106882" y="19392"/>
                  </a:lnTo>
                  <a:lnTo>
                    <a:pt x="71458" y="41914"/>
                  </a:lnTo>
                  <a:lnTo>
                    <a:pt x="41913" y="71461"/>
                  </a:lnTo>
                  <a:lnTo>
                    <a:pt x="19391" y="106886"/>
                  </a:lnTo>
                  <a:lnTo>
                    <a:pt x="5038" y="147045"/>
                  </a:lnTo>
                  <a:lnTo>
                    <a:pt x="0" y="190792"/>
                  </a:lnTo>
                  <a:lnTo>
                    <a:pt x="5038" y="234534"/>
                  </a:lnTo>
                  <a:lnTo>
                    <a:pt x="19391" y="274689"/>
                  </a:lnTo>
                  <a:lnTo>
                    <a:pt x="41913" y="310112"/>
                  </a:lnTo>
                  <a:lnTo>
                    <a:pt x="71458" y="339657"/>
                  </a:lnTo>
                  <a:lnTo>
                    <a:pt x="106882" y="362179"/>
                  </a:lnTo>
                  <a:lnTo>
                    <a:pt x="147040" y="376532"/>
                  </a:lnTo>
                  <a:lnTo>
                    <a:pt x="190785" y="381571"/>
                  </a:lnTo>
                  <a:lnTo>
                    <a:pt x="234530" y="376532"/>
                  </a:lnTo>
                  <a:lnTo>
                    <a:pt x="274687" y="362179"/>
                  </a:lnTo>
                  <a:lnTo>
                    <a:pt x="310111" y="339657"/>
                  </a:lnTo>
                  <a:lnTo>
                    <a:pt x="339656" y="310112"/>
                  </a:lnTo>
                  <a:lnTo>
                    <a:pt x="362178" y="274689"/>
                  </a:lnTo>
                  <a:lnTo>
                    <a:pt x="376531" y="234534"/>
                  </a:lnTo>
                  <a:lnTo>
                    <a:pt x="381570" y="190792"/>
                  </a:lnTo>
                  <a:lnTo>
                    <a:pt x="376531" y="147045"/>
                  </a:lnTo>
                  <a:lnTo>
                    <a:pt x="362178" y="106886"/>
                  </a:lnTo>
                  <a:lnTo>
                    <a:pt x="339656" y="71461"/>
                  </a:lnTo>
                  <a:lnTo>
                    <a:pt x="310111" y="41914"/>
                  </a:lnTo>
                  <a:lnTo>
                    <a:pt x="274687" y="19392"/>
                  </a:lnTo>
                  <a:lnTo>
                    <a:pt x="234530" y="5038"/>
                  </a:lnTo>
                  <a:lnTo>
                    <a:pt x="190785" y="0"/>
                  </a:lnTo>
                  <a:close/>
                </a:path>
              </a:pathLst>
            </a:custGeom>
            <a:solidFill>
              <a:srgbClr val="CD9147"/>
            </a:solidFill>
          </p:spPr>
          <p:txBody>
            <a:bodyPr wrap="square" lIns="0" tIns="0" rIns="0" bIns="0" rtlCol="0"/>
            <a:lstStyle/>
            <a:p>
              <a:endParaRPr/>
            </a:p>
          </p:txBody>
        </p:sp>
      </p:grpSp>
      <p:sp>
        <p:nvSpPr>
          <p:cNvPr id="49" name="object 49"/>
          <p:cNvSpPr txBox="1"/>
          <p:nvPr/>
        </p:nvSpPr>
        <p:spPr>
          <a:xfrm>
            <a:off x="586562" y="3391916"/>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1</a:t>
            </a:r>
            <a:endParaRPr sz="1800">
              <a:latin typeface="Arial"/>
              <a:cs typeface="Arial"/>
            </a:endParaRPr>
          </a:p>
        </p:txBody>
      </p:sp>
      <p:sp>
        <p:nvSpPr>
          <p:cNvPr id="50" name="object 50"/>
          <p:cNvSpPr/>
          <p:nvPr/>
        </p:nvSpPr>
        <p:spPr>
          <a:xfrm>
            <a:off x="2408250" y="3351631"/>
            <a:ext cx="381635" cy="381635"/>
          </a:xfrm>
          <a:custGeom>
            <a:avLst/>
            <a:gdLst/>
            <a:ahLst/>
            <a:cxnLst/>
            <a:rect l="l" t="t" r="r" b="b"/>
            <a:pathLst>
              <a:path w="381635" h="381635">
                <a:moveTo>
                  <a:pt x="190779" y="0"/>
                </a:moveTo>
                <a:lnTo>
                  <a:pt x="147033" y="5038"/>
                </a:lnTo>
                <a:lnTo>
                  <a:pt x="106876" y="19392"/>
                </a:lnTo>
                <a:lnTo>
                  <a:pt x="71453" y="41914"/>
                </a:lnTo>
                <a:lnTo>
                  <a:pt x="41909" y="71461"/>
                </a:lnTo>
                <a:lnTo>
                  <a:pt x="19389" y="106886"/>
                </a:lnTo>
                <a:lnTo>
                  <a:pt x="5038" y="147045"/>
                </a:lnTo>
                <a:lnTo>
                  <a:pt x="0" y="190792"/>
                </a:lnTo>
                <a:lnTo>
                  <a:pt x="5038" y="234534"/>
                </a:lnTo>
                <a:lnTo>
                  <a:pt x="19389" y="274689"/>
                </a:lnTo>
                <a:lnTo>
                  <a:pt x="41909" y="310112"/>
                </a:lnTo>
                <a:lnTo>
                  <a:pt x="71453" y="339657"/>
                </a:lnTo>
                <a:lnTo>
                  <a:pt x="106876" y="362179"/>
                </a:lnTo>
                <a:lnTo>
                  <a:pt x="147033" y="376532"/>
                </a:lnTo>
                <a:lnTo>
                  <a:pt x="190779" y="381571"/>
                </a:lnTo>
                <a:lnTo>
                  <a:pt x="234525" y="376532"/>
                </a:lnTo>
                <a:lnTo>
                  <a:pt x="274682" y="362179"/>
                </a:lnTo>
                <a:lnTo>
                  <a:pt x="310105" y="339657"/>
                </a:lnTo>
                <a:lnTo>
                  <a:pt x="339649" y="310112"/>
                </a:lnTo>
                <a:lnTo>
                  <a:pt x="362169" y="274689"/>
                </a:lnTo>
                <a:lnTo>
                  <a:pt x="376520" y="234534"/>
                </a:lnTo>
                <a:lnTo>
                  <a:pt x="381558" y="190792"/>
                </a:lnTo>
                <a:lnTo>
                  <a:pt x="376520" y="147045"/>
                </a:lnTo>
                <a:lnTo>
                  <a:pt x="362169" y="106886"/>
                </a:lnTo>
                <a:lnTo>
                  <a:pt x="339649" y="71461"/>
                </a:lnTo>
                <a:lnTo>
                  <a:pt x="310105" y="41914"/>
                </a:lnTo>
                <a:lnTo>
                  <a:pt x="274682" y="19392"/>
                </a:lnTo>
                <a:lnTo>
                  <a:pt x="234525" y="5038"/>
                </a:lnTo>
                <a:lnTo>
                  <a:pt x="190779" y="0"/>
                </a:lnTo>
                <a:close/>
              </a:path>
            </a:pathLst>
          </a:custGeom>
          <a:solidFill>
            <a:srgbClr val="CD9147"/>
          </a:solidFill>
        </p:spPr>
        <p:txBody>
          <a:bodyPr wrap="square" lIns="0" tIns="0" rIns="0" bIns="0" rtlCol="0"/>
          <a:lstStyle/>
          <a:p>
            <a:endParaRPr/>
          </a:p>
        </p:txBody>
      </p:sp>
      <p:sp>
        <p:nvSpPr>
          <p:cNvPr id="51" name="object 51"/>
          <p:cNvSpPr txBox="1"/>
          <p:nvPr/>
        </p:nvSpPr>
        <p:spPr>
          <a:xfrm>
            <a:off x="2522829" y="3391916"/>
            <a:ext cx="1562735" cy="2167255"/>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2</a:t>
            </a:r>
            <a:endParaRPr sz="1800">
              <a:latin typeface="Arial"/>
              <a:cs typeface="Arial"/>
            </a:endParaRPr>
          </a:p>
          <a:p>
            <a:pPr marL="76835" marR="5080">
              <a:lnSpc>
                <a:spcPct val="85500"/>
              </a:lnSpc>
              <a:spcBef>
                <a:spcPts val="1770"/>
              </a:spcBef>
            </a:pPr>
            <a:r>
              <a:rPr sz="1400" b="1" dirty="0">
                <a:latin typeface="Arial"/>
                <a:cs typeface="Arial"/>
              </a:rPr>
              <a:t>OPEN </a:t>
            </a:r>
            <a:r>
              <a:rPr sz="1400" dirty="0">
                <a:latin typeface="Arial MT"/>
                <a:cs typeface="Arial MT"/>
              </a:rPr>
              <a:t>the </a:t>
            </a:r>
            <a:r>
              <a:rPr sz="1400" spc="-5" dirty="0">
                <a:latin typeface="Arial MT"/>
                <a:cs typeface="Arial MT"/>
              </a:rPr>
              <a:t>mouth </a:t>
            </a:r>
            <a:r>
              <a:rPr sz="1400" dirty="0">
                <a:latin typeface="Arial MT"/>
                <a:cs typeface="Arial MT"/>
              </a:rPr>
              <a:t> </a:t>
            </a:r>
            <a:r>
              <a:rPr sz="1400" spc="-5" dirty="0">
                <a:latin typeface="Arial MT"/>
                <a:cs typeface="Arial MT"/>
              </a:rPr>
              <a:t>and look for visible </a:t>
            </a:r>
            <a:r>
              <a:rPr sz="1400" spc="-380" dirty="0">
                <a:latin typeface="Arial MT"/>
                <a:cs typeface="Arial MT"/>
              </a:rPr>
              <a:t> </a:t>
            </a:r>
            <a:r>
              <a:rPr sz="1400" spc="-5" dirty="0">
                <a:latin typeface="Arial MT"/>
                <a:cs typeface="Arial MT"/>
              </a:rPr>
              <a:t>obstructions (e.g., </a:t>
            </a:r>
            <a:r>
              <a:rPr sz="1400" dirty="0">
                <a:latin typeface="Arial MT"/>
                <a:cs typeface="Arial MT"/>
              </a:rPr>
              <a:t> </a:t>
            </a:r>
            <a:r>
              <a:rPr sz="1400" spc="-5" dirty="0">
                <a:latin typeface="Arial MT"/>
                <a:cs typeface="Arial MT"/>
              </a:rPr>
              <a:t>lacerations </a:t>
            </a:r>
            <a:r>
              <a:rPr sz="1400" dirty="0">
                <a:latin typeface="Arial MT"/>
                <a:cs typeface="Arial MT"/>
              </a:rPr>
              <a:t> </a:t>
            </a:r>
            <a:r>
              <a:rPr sz="1400" spc="-5" dirty="0">
                <a:latin typeface="Arial MT"/>
                <a:cs typeface="Arial MT"/>
              </a:rPr>
              <a:t>obstructions, </a:t>
            </a:r>
            <a:r>
              <a:rPr sz="1400" dirty="0">
                <a:latin typeface="Arial MT"/>
                <a:cs typeface="Arial MT"/>
              </a:rPr>
              <a:t> </a:t>
            </a:r>
            <a:r>
              <a:rPr sz="1400" spc="-5" dirty="0">
                <a:latin typeface="Arial MT"/>
                <a:cs typeface="Arial MT"/>
              </a:rPr>
              <a:t>broken teeth, </a:t>
            </a:r>
            <a:r>
              <a:rPr sz="1400" dirty="0">
                <a:latin typeface="Arial MT"/>
                <a:cs typeface="Arial MT"/>
              </a:rPr>
              <a:t> </a:t>
            </a:r>
            <a:r>
              <a:rPr sz="1400" spc="-5" dirty="0">
                <a:latin typeface="Arial MT"/>
                <a:cs typeface="Arial MT"/>
              </a:rPr>
              <a:t>burns, or swelling </a:t>
            </a:r>
            <a:r>
              <a:rPr sz="1400" dirty="0">
                <a:latin typeface="Arial MT"/>
                <a:cs typeface="Arial MT"/>
              </a:rPr>
              <a:t> </a:t>
            </a:r>
            <a:r>
              <a:rPr sz="1400" spc="-5" dirty="0">
                <a:latin typeface="Arial MT"/>
                <a:cs typeface="Arial MT"/>
              </a:rPr>
              <a:t>or other debris, </a:t>
            </a:r>
            <a:r>
              <a:rPr sz="1400" dirty="0">
                <a:latin typeface="Arial MT"/>
                <a:cs typeface="Arial MT"/>
              </a:rPr>
              <a:t> such</a:t>
            </a:r>
            <a:r>
              <a:rPr sz="1400" spc="-10" dirty="0">
                <a:latin typeface="Arial MT"/>
                <a:cs typeface="Arial MT"/>
              </a:rPr>
              <a:t> </a:t>
            </a:r>
            <a:r>
              <a:rPr sz="1400" spc="-5" dirty="0">
                <a:latin typeface="Arial MT"/>
                <a:cs typeface="Arial MT"/>
              </a:rPr>
              <a:t>as</a:t>
            </a:r>
            <a:r>
              <a:rPr sz="1400" spc="-10" dirty="0">
                <a:latin typeface="Arial MT"/>
                <a:cs typeface="Arial MT"/>
              </a:rPr>
              <a:t> </a:t>
            </a:r>
            <a:r>
              <a:rPr sz="1400" spc="-5" dirty="0">
                <a:latin typeface="Arial MT"/>
                <a:cs typeface="Arial MT"/>
              </a:rPr>
              <a:t>vomit)</a:t>
            </a:r>
            <a:endParaRPr sz="1400">
              <a:latin typeface="Arial MT"/>
              <a:cs typeface="Arial MT"/>
            </a:endParaRPr>
          </a:p>
        </p:txBody>
      </p:sp>
      <p:sp>
        <p:nvSpPr>
          <p:cNvPr id="52" name="object 52"/>
          <p:cNvSpPr/>
          <p:nvPr/>
        </p:nvSpPr>
        <p:spPr>
          <a:xfrm>
            <a:off x="4153725" y="3351631"/>
            <a:ext cx="381635" cy="381635"/>
          </a:xfrm>
          <a:custGeom>
            <a:avLst/>
            <a:gdLst/>
            <a:ahLst/>
            <a:cxnLst/>
            <a:rect l="l" t="t" r="r" b="b"/>
            <a:pathLst>
              <a:path w="381635" h="381635">
                <a:moveTo>
                  <a:pt x="190792" y="0"/>
                </a:moveTo>
                <a:lnTo>
                  <a:pt x="147045" y="5038"/>
                </a:lnTo>
                <a:lnTo>
                  <a:pt x="106886" y="19392"/>
                </a:lnTo>
                <a:lnTo>
                  <a:pt x="71461" y="41914"/>
                </a:lnTo>
                <a:lnTo>
                  <a:pt x="41914" y="71461"/>
                </a:lnTo>
                <a:lnTo>
                  <a:pt x="19392" y="106886"/>
                </a:lnTo>
                <a:lnTo>
                  <a:pt x="5038" y="147045"/>
                </a:lnTo>
                <a:lnTo>
                  <a:pt x="0" y="190792"/>
                </a:lnTo>
                <a:lnTo>
                  <a:pt x="5038" y="234534"/>
                </a:lnTo>
                <a:lnTo>
                  <a:pt x="19392" y="274689"/>
                </a:lnTo>
                <a:lnTo>
                  <a:pt x="41914" y="310112"/>
                </a:lnTo>
                <a:lnTo>
                  <a:pt x="71461" y="339657"/>
                </a:lnTo>
                <a:lnTo>
                  <a:pt x="106886" y="362179"/>
                </a:lnTo>
                <a:lnTo>
                  <a:pt x="147045" y="376532"/>
                </a:lnTo>
                <a:lnTo>
                  <a:pt x="190792" y="381571"/>
                </a:lnTo>
                <a:lnTo>
                  <a:pt x="234534" y="376532"/>
                </a:lnTo>
                <a:lnTo>
                  <a:pt x="274689" y="362179"/>
                </a:lnTo>
                <a:lnTo>
                  <a:pt x="310112" y="339657"/>
                </a:lnTo>
                <a:lnTo>
                  <a:pt x="339657" y="310112"/>
                </a:lnTo>
                <a:lnTo>
                  <a:pt x="362179" y="274689"/>
                </a:lnTo>
                <a:lnTo>
                  <a:pt x="376532" y="234534"/>
                </a:lnTo>
                <a:lnTo>
                  <a:pt x="381571" y="190792"/>
                </a:lnTo>
                <a:lnTo>
                  <a:pt x="376532" y="147045"/>
                </a:lnTo>
                <a:lnTo>
                  <a:pt x="362179" y="106886"/>
                </a:lnTo>
                <a:lnTo>
                  <a:pt x="339657" y="71461"/>
                </a:lnTo>
                <a:lnTo>
                  <a:pt x="310112" y="41914"/>
                </a:lnTo>
                <a:lnTo>
                  <a:pt x="274689" y="19392"/>
                </a:lnTo>
                <a:lnTo>
                  <a:pt x="234534" y="5038"/>
                </a:lnTo>
                <a:lnTo>
                  <a:pt x="190792" y="0"/>
                </a:lnTo>
                <a:close/>
              </a:path>
            </a:pathLst>
          </a:custGeom>
          <a:solidFill>
            <a:srgbClr val="CD9147"/>
          </a:solidFill>
        </p:spPr>
        <p:txBody>
          <a:bodyPr wrap="square" lIns="0" tIns="0" rIns="0" bIns="0" rtlCol="0"/>
          <a:lstStyle/>
          <a:p>
            <a:endParaRPr/>
          </a:p>
        </p:txBody>
      </p:sp>
      <p:sp>
        <p:nvSpPr>
          <p:cNvPr id="53" name="object 53"/>
          <p:cNvSpPr txBox="1"/>
          <p:nvPr/>
        </p:nvSpPr>
        <p:spPr>
          <a:xfrm>
            <a:off x="4268317" y="3391916"/>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3</a:t>
            </a:r>
            <a:endParaRPr sz="1800">
              <a:latin typeface="Arial"/>
              <a:cs typeface="Arial"/>
            </a:endParaRPr>
          </a:p>
        </p:txBody>
      </p:sp>
      <p:sp>
        <p:nvSpPr>
          <p:cNvPr id="54" name="object 54"/>
          <p:cNvSpPr/>
          <p:nvPr/>
        </p:nvSpPr>
        <p:spPr>
          <a:xfrm>
            <a:off x="5974727" y="3351631"/>
            <a:ext cx="381635" cy="381635"/>
          </a:xfrm>
          <a:custGeom>
            <a:avLst/>
            <a:gdLst/>
            <a:ahLst/>
            <a:cxnLst/>
            <a:rect l="l" t="t" r="r" b="b"/>
            <a:pathLst>
              <a:path w="381635" h="381635">
                <a:moveTo>
                  <a:pt x="190779" y="0"/>
                </a:moveTo>
                <a:lnTo>
                  <a:pt x="147037" y="5038"/>
                </a:lnTo>
                <a:lnTo>
                  <a:pt x="106881" y="19392"/>
                </a:lnTo>
                <a:lnTo>
                  <a:pt x="71458" y="41914"/>
                </a:lnTo>
                <a:lnTo>
                  <a:pt x="41913" y="71461"/>
                </a:lnTo>
                <a:lnTo>
                  <a:pt x="19391" y="106886"/>
                </a:lnTo>
                <a:lnTo>
                  <a:pt x="5038" y="147045"/>
                </a:lnTo>
                <a:lnTo>
                  <a:pt x="0" y="190792"/>
                </a:lnTo>
                <a:lnTo>
                  <a:pt x="5038" y="234534"/>
                </a:lnTo>
                <a:lnTo>
                  <a:pt x="19391" y="274689"/>
                </a:lnTo>
                <a:lnTo>
                  <a:pt x="41913" y="310112"/>
                </a:lnTo>
                <a:lnTo>
                  <a:pt x="71458" y="339657"/>
                </a:lnTo>
                <a:lnTo>
                  <a:pt x="106881" y="362179"/>
                </a:lnTo>
                <a:lnTo>
                  <a:pt x="147037" y="376532"/>
                </a:lnTo>
                <a:lnTo>
                  <a:pt x="190779" y="381571"/>
                </a:lnTo>
                <a:lnTo>
                  <a:pt x="234526" y="376532"/>
                </a:lnTo>
                <a:lnTo>
                  <a:pt x="274685" y="362179"/>
                </a:lnTo>
                <a:lnTo>
                  <a:pt x="310110" y="339657"/>
                </a:lnTo>
                <a:lnTo>
                  <a:pt x="339656" y="310112"/>
                </a:lnTo>
                <a:lnTo>
                  <a:pt x="362179" y="274689"/>
                </a:lnTo>
                <a:lnTo>
                  <a:pt x="376532" y="234534"/>
                </a:lnTo>
                <a:lnTo>
                  <a:pt x="381571" y="190792"/>
                </a:lnTo>
                <a:lnTo>
                  <a:pt x="376532" y="147045"/>
                </a:lnTo>
                <a:lnTo>
                  <a:pt x="362179" y="106886"/>
                </a:lnTo>
                <a:lnTo>
                  <a:pt x="339656" y="71461"/>
                </a:lnTo>
                <a:lnTo>
                  <a:pt x="310110" y="41914"/>
                </a:lnTo>
                <a:lnTo>
                  <a:pt x="274685" y="19392"/>
                </a:lnTo>
                <a:lnTo>
                  <a:pt x="234526" y="5038"/>
                </a:lnTo>
                <a:lnTo>
                  <a:pt x="190779" y="0"/>
                </a:lnTo>
                <a:close/>
              </a:path>
            </a:pathLst>
          </a:custGeom>
          <a:solidFill>
            <a:srgbClr val="CD9147"/>
          </a:solidFill>
        </p:spPr>
        <p:txBody>
          <a:bodyPr wrap="square" lIns="0" tIns="0" rIns="0" bIns="0" rtlCol="0"/>
          <a:lstStyle/>
          <a:p>
            <a:endParaRPr/>
          </a:p>
        </p:txBody>
      </p:sp>
      <p:sp>
        <p:nvSpPr>
          <p:cNvPr id="55" name="object 55"/>
          <p:cNvSpPr txBox="1"/>
          <p:nvPr/>
        </p:nvSpPr>
        <p:spPr>
          <a:xfrm>
            <a:off x="6089306" y="3391916"/>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4</a:t>
            </a:r>
            <a:endParaRPr sz="1800">
              <a:latin typeface="Arial"/>
              <a:cs typeface="Arial"/>
            </a:endParaRPr>
          </a:p>
        </p:txBody>
      </p:sp>
      <p:sp>
        <p:nvSpPr>
          <p:cNvPr id="56" name="object 56"/>
          <p:cNvSpPr/>
          <p:nvPr/>
        </p:nvSpPr>
        <p:spPr>
          <a:xfrm>
            <a:off x="7843393" y="3351631"/>
            <a:ext cx="381635" cy="381635"/>
          </a:xfrm>
          <a:custGeom>
            <a:avLst/>
            <a:gdLst/>
            <a:ahLst/>
            <a:cxnLst/>
            <a:rect l="l" t="t" r="r" b="b"/>
            <a:pathLst>
              <a:path w="381634" h="381635">
                <a:moveTo>
                  <a:pt x="190792" y="0"/>
                </a:moveTo>
                <a:lnTo>
                  <a:pt x="147045" y="5038"/>
                </a:lnTo>
                <a:lnTo>
                  <a:pt x="106886" y="19392"/>
                </a:lnTo>
                <a:lnTo>
                  <a:pt x="71461" y="41914"/>
                </a:lnTo>
                <a:lnTo>
                  <a:pt x="41914" y="71461"/>
                </a:lnTo>
                <a:lnTo>
                  <a:pt x="19392" y="106886"/>
                </a:lnTo>
                <a:lnTo>
                  <a:pt x="5038" y="147045"/>
                </a:lnTo>
                <a:lnTo>
                  <a:pt x="0" y="190792"/>
                </a:lnTo>
                <a:lnTo>
                  <a:pt x="5038" y="234534"/>
                </a:lnTo>
                <a:lnTo>
                  <a:pt x="19392" y="274689"/>
                </a:lnTo>
                <a:lnTo>
                  <a:pt x="41914" y="310112"/>
                </a:lnTo>
                <a:lnTo>
                  <a:pt x="71461" y="339657"/>
                </a:lnTo>
                <a:lnTo>
                  <a:pt x="106886" y="362179"/>
                </a:lnTo>
                <a:lnTo>
                  <a:pt x="147045" y="376532"/>
                </a:lnTo>
                <a:lnTo>
                  <a:pt x="190792" y="381571"/>
                </a:lnTo>
                <a:lnTo>
                  <a:pt x="234534" y="376532"/>
                </a:lnTo>
                <a:lnTo>
                  <a:pt x="274689" y="362179"/>
                </a:lnTo>
                <a:lnTo>
                  <a:pt x="310112" y="339657"/>
                </a:lnTo>
                <a:lnTo>
                  <a:pt x="339657" y="310112"/>
                </a:lnTo>
                <a:lnTo>
                  <a:pt x="362179" y="274689"/>
                </a:lnTo>
                <a:lnTo>
                  <a:pt x="376532" y="234534"/>
                </a:lnTo>
                <a:lnTo>
                  <a:pt x="381571" y="190792"/>
                </a:lnTo>
                <a:lnTo>
                  <a:pt x="376532" y="147045"/>
                </a:lnTo>
                <a:lnTo>
                  <a:pt x="362179" y="106886"/>
                </a:lnTo>
                <a:lnTo>
                  <a:pt x="339657" y="71461"/>
                </a:lnTo>
                <a:lnTo>
                  <a:pt x="310112" y="41914"/>
                </a:lnTo>
                <a:lnTo>
                  <a:pt x="274689" y="19392"/>
                </a:lnTo>
                <a:lnTo>
                  <a:pt x="234534" y="5038"/>
                </a:lnTo>
                <a:lnTo>
                  <a:pt x="190792" y="0"/>
                </a:lnTo>
                <a:close/>
              </a:path>
            </a:pathLst>
          </a:custGeom>
          <a:solidFill>
            <a:srgbClr val="CD9147"/>
          </a:solidFill>
        </p:spPr>
        <p:txBody>
          <a:bodyPr wrap="square" lIns="0" tIns="0" rIns="0" bIns="0" rtlCol="0"/>
          <a:lstStyle/>
          <a:p>
            <a:endParaRPr/>
          </a:p>
        </p:txBody>
      </p:sp>
      <p:sp>
        <p:nvSpPr>
          <p:cNvPr id="57" name="object 57"/>
          <p:cNvSpPr txBox="1"/>
          <p:nvPr/>
        </p:nvSpPr>
        <p:spPr>
          <a:xfrm>
            <a:off x="7957984" y="3391916"/>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5</a:t>
            </a:r>
            <a:endParaRPr sz="1800">
              <a:latin typeface="Arial"/>
              <a:cs typeface="Arial"/>
            </a:endParaRPr>
          </a:p>
        </p:txBody>
      </p:sp>
      <p:sp>
        <p:nvSpPr>
          <p:cNvPr id="58" name="object 58"/>
          <p:cNvSpPr/>
          <p:nvPr/>
        </p:nvSpPr>
        <p:spPr>
          <a:xfrm>
            <a:off x="9712070" y="3351631"/>
            <a:ext cx="381635" cy="381635"/>
          </a:xfrm>
          <a:custGeom>
            <a:avLst/>
            <a:gdLst/>
            <a:ahLst/>
            <a:cxnLst/>
            <a:rect l="l" t="t" r="r" b="b"/>
            <a:pathLst>
              <a:path w="381634" h="381635">
                <a:moveTo>
                  <a:pt x="190779" y="0"/>
                </a:moveTo>
                <a:lnTo>
                  <a:pt x="147033" y="5038"/>
                </a:lnTo>
                <a:lnTo>
                  <a:pt x="106876" y="19392"/>
                </a:lnTo>
                <a:lnTo>
                  <a:pt x="71453" y="41914"/>
                </a:lnTo>
                <a:lnTo>
                  <a:pt x="41909" y="71461"/>
                </a:lnTo>
                <a:lnTo>
                  <a:pt x="19389" y="106886"/>
                </a:lnTo>
                <a:lnTo>
                  <a:pt x="5038" y="147045"/>
                </a:lnTo>
                <a:lnTo>
                  <a:pt x="0" y="190792"/>
                </a:lnTo>
                <a:lnTo>
                  <a:pt x="5038" y="234534"/>
                </a:lnTo>
                <a:lnTo>
                  <a:pt x="19389" y="274689"/>
                </a:lnTo>
                <a:lnTo>
                  <a:pt x="41909" y="310112"/>
                </a:lnTo>
                <a:lnTo>
                  <a:pt x="71453" y="339657"/>
                </a:lnTo>
                <a:lnTo>
                  <a:pt x="106876" y="362179"/>
                </a:lnTo>
                <a:lnTo>
                  <a:pt x="147033" y="376532"/>
                </a:lnTo>
                <a:lnTo>
                  <a:pt x="190779" y="381571"/>
                </a:lnTo>
                <a:lnTo>
                  <a:pt x="234525" y="376532"/>
                </a:lnTo>
                <a:lnTo>
                  <a:pt x="274682" y="362179"/>
                </a:lnTo>
                <a:lnTo>
                  <a:pt x="310105" y="339657"/>
                </a:lnTo>
                <a:lnTo>
                  <a:pt x="339649" y="310112"/>
                </a:lnTo>
                <a:lnTo>
                  <a:pt x="362169" y="274689"/>
                </a:lnTo>
                <a:lnTo>
                  <a:pt x="376520" y="234534"/>
                </a:lnTo>
                <a:lnTo>
                  <a:pt x="381558" y="190792"/>
                </a:lnTo>
                <a:lnTo>
                  <a:pt x="376520" y="147045"/>
                </a:lnTo>
                <a:lnTo>
                  <a:pt x="362169" y="106886"/>
                </a:lnTo>
                <a:lnTo>
                  <a:pt x="339649" y="71461"/>
                </a:lnTo>
                <a:lnTo>
                  <a:pt x="310105" y="41914"/>
                </a:lnTo>
                <a:lnTo>
                  <a:pt x="274682" y="19392"/>
                </a:lnTo>
                <a:lnTo>
                  <a:pt x="234525" y="5038"/>
                </a:lnTo>
                <a:lnTo>
                  <a:pt x="190779" y="0"/>
                </a:lnTo>
                <a:close/>
              </a:path>
            </a:pathLst>
          </a:custGeom>
          <a:solidFill>
            <a:srgbClr val="CD9147"/>
          </a:solidFill>
        </p:spPr>
        <p:txBody>
          <a:bodyPr wrap="square" lIns="0" tIns="0" rIns="0" bIns="0" rtlCol="0"/>
          <a:lstStyle/>
          <a:p>
            <a:endParaRPr/>
          </a:p>
        </p:txBody>
      </p:sp>
      <p:sp>
        <p:nvSpPr>
          <p:cNvPr id="59" name="object 59"/>
          <p:cNvSpPr txBox="1"/>
          <p:nvPr/>
        </p:nvSpPr>
        <p:spPr>
          <a:xfrm>
            <a:off x="9826650" y="3391916"/>
            <a:ext cx="1593215" cy="25730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6</a:t>
            </a:r>
            <a:endParaRPr sz="1800">
              <a:latin typeface="Arial"/>
              <a:cs typeface="Arial"/>
            </a:endParaRPr>
          </a:p>
          <a:p>
            <a:pPr marL="121285" marR="10795">
              <a:lnSpc>
                <a:spcPct val="85900"/>
              </a:lnSpc>
              <a:spcBef>
                <a:spcPts val="1765"/>
              </a:spcBef>
            </a:pPr>
            <a:r>
              <a:rPr sz="1400" b="1" spc="-5" dirty="0">
                <a:latin typeface="Arial"/>
                <a:cs typeface="Arial"/>
              </a:rPr>
              <a:t>FILL </a:t>
            </a:r>
            <a:r>
              <a:rPr sz="1400" dirty="0">
                <a:latin typeface="Arial MT"/>
                <a:cs typeface="Arial MT"/>
              </a:rPr>
              <a:t>the </a:t>
            </a:r>
            <a:r>
              <a:rPr sz="1400" spc="-5" dirty="0">
                <a:latin typeface="Arial MT"/>
                <a:cs typeface="Arial MT"/>
              </a:rPr>
              <a:t>10mL </a:t>
            </a:r>
            <a:r>
              <a:rPr sz="1400" dirty="0">
                <a:latin typeface="Arial MT"/>
                <a:cs typeface="Arial MT"/>
              </a:rPr>
              <a:t> </a:t>
            </a:r>
            <a:r>
              <a:rPr sz="1400" spc="-5" dirty="0">
                <a:latin typeface="Arial MT"/>
                <a:cs typeface="Arial MT"/>
              </a:rPr>
              <a:t>syringe with air </a:t>
            </a:r>
            <a:r>
              <a:rPr sz="1400" dirty="0">
                <a:latin typeface="Arial MT"/>
                <a:cs typeface="Arial MT"/>
              </a:rPr>
              <a:t> </a:t>
            </a:r>
            <a:r>
              <a:rPr sz="1400" spc="-5" dirty="0">
                <a:latin typeface="Arial MT"/>
                <a:cs typeface="Arial MT"/>
              </a:rPr>
              <a:t>and attach the </a:t>
            </a:r>
            <a:r>
              <a:rPr sz="1400" dirty="0">
                <a:latin typeface="Arial MT"/>
                <a:cs typeface="Arial MT"/>
              </a:rPr>
              <a:t> </a:t>
            </a:r>
            <a:r>
              <a:rPr sz="1400" spc="-5" dirty="0">
                <a:latin typeface="Arial MT"/>
                <a:cs typeface="Arial MT"/>
              </a:rPr>
              <a:t>syringe</a:t>
            </a:r>
            <a:r>
              <a:rPr sz="1400" spc="-25" dirty="0">
                <a:latin typeface="Arial MT"/>
                <a:cs typeface="Arial MT"/>
              </a:rPr>
              <a:t> </a:t>
            </a:r>
            <a:r>
              <a:rPr sz="1400" dirty="0">
                <a:latin typeface="Arial MT"/>
                <a:cs typeface="Arial MT"/>
              </a:rPr>
              <a:t>to</a:t>
            </a:r>
            <a:r>
              <a:rPr sz="1400" spc="-20" dirty="0">
                <a:latin typeface="Arial MT"/>
                <a:cs typeface="Arial MT"/>
              </a:rPr>
              <a:t> </a:t>
            </a:r>
            <a:r>
              <a:rPr sz="1400" spc="-5" dirty="0">
                <a:latin typeface="Arial MT"/>
                <a:cs typeface="Arial MT"/>
              </a:rPr>
              <a:t>the</a:t>
            </a:r>
            <a:r>
              <a:rPr sz="1400" spc="-20" dirty="0">
                <a:latin typeface="Arial MT"/>
                <a:cs typeface="Arial MT"/>
              </a:rPr>
              <a:t> </a:t>
            </a:r>
            <a:r>
              <a:rPr sz="1400" spc="-5" dirty="0">
                <a:latin typeface="Arial MT"/>
                <a:cs typeface="Arial MT"/>
              </a:rPr>
              <a:t>ETT </a:t>
            </a:r>
            <a:r>
              <a:rPr sz="1400" spc="-375" dirty="0">
                <a:latin typeface="Arial MT"/>
                <a:cs typeface="Arial MT"/>
              </a:rPr>
              <a:t> </a:t>
            </a:r>
            <a:r>
              <a:rPr sz="1400" spc="-10" dirty="0">
                <a:latin typeface="Arial MT"/>
                <a:cs typeface="Arial MT"/>
              </a:rPr>
              <a:t>cuff </a:t>
            </a:r>
            <a:r>
              <a:rPr sz="1400" spc="-5" dirty="0">
                <a:latin typeface="Arial MT"/>
                <a:cs typeface="Arial MT"/>
              </a:rPr>
              <a:t>valve (pilot </a:t>
            </a:r>
            <a:r>
              <a:rPr sz="1400" dirty="0">
                <a:latin typeface="Arial MT"/>
                <a:cs typeface="Arial MT"/>
              </a:rPr>
              <a:t> </a:t>
            </a:r>
            <a:r>
              <a:rPr sz="1400" spc="-5" dirty="0">
                <a:latin typeface="Arial MT"/>
                <a:cs typeface="Arial MT"/>
              </a:rPr>
              <a:t>balloon),</a:t>
            </a:r>
            <a:r>
              <a:rPr sz="1400" spc="105" dirty="0">
                <a:latin typeface="Arial MT"/>
                <a:cs typeface="Arial MT"/>
              </a:rPr>
              <a:t> </a:t>
            </a:r>
            <a:r>
              <a:rPr sz="1400" spc="-5" dirty="0">
                <a:latin typeface="Arial MT"/>
                <a:cs typeface="Arial MT"/>
              </a:rPr>
              <a:t>inflate </a:t>
            </a:r>
            <a:r>
              <a:rPr sz="1400" dirty="0">
                <a:latin typeface="Arial MT"/>
                <a:cs typeface="Arial MT"/>
              </a:rPr>
              <a:t> </a:t>
            </a:r>
            <a:r>
              <a:rPr sz="1400" spc="-5" dirty="0">
                <a:latin typeface="Arial MT"/>
                <a:cs typeface="Arial MT"/>
              </a:rPr>
              <a:t>the</a:t>
            </a:r>
            <a:r>
              <a:rPr sz="1400" spc="-10" dirty="0">
                <a:latin typeface="Arial MT"/>
                <a:cs typeface="Arial MT"/>
              </a:rPr>
              <a:t> cuff,</a:t>
            </a:r>
            <a:r>
              <a:rPr sz="1400" spc="-5" dirty="0">
                <a:latin typeface="Arial MT"/>
                <a:cs typeface="Arial MT"/>
              </a:rPr>
              <a:t> and </a:t>
            </a:r>
            <a:r>
              <a:rPr sz="1400" dirty="0">
                <a:latin typeface="Arial MT"/>
                <a:cs typeface="Arial MT"/>
              </a:rPr>
              <a:t> </a:t>
            </a:r>
            <a:r>
              <a:rPr sz="1400" spc="-5" dirty="0">
                <a:latin typeface="Arial MT"/>
                <a:cs typeface="Arial MT"/>
              </a:rPr>
              <a:t>inspect</a:t>
            </a:r>
            <a:r>
              <a:rPr sz="1400" spc="-15" dirty="0">
                <a:latin typeface="Arial MT"/>
                <a:cs typeface="Arial MT"/>
              </a:rPr>
              <a:t> </a:t>
            </a:r>
            <a:r>
              <a:rPr sz="1400" spc="-5" dirty="0">
                <a:latin typeface="Arial MT"/>
                <a:cs typeface="Arial MT"/>
              </a:rPr>
              <a:t>for</a:t>
            </a:r>
            <a:r>
              <a:rPr sz="1400" spc="-15" dirty="0">
                <a:latin typeface="Arial MT"/>
                <a:cs typeface="Arial MT"/>
              </a:rPr>
              <a:t> </a:t>
            </a:r>
            <a:r>
              <a:rPr sz="1400" spc="-5" dirty="0">
                <a:latin typeface="Arial MT"/>
                <a:cs typeface="Arial MT"/>
              </a:rPr>
              <a:t>leaks</a:t>
            </a:r>
            <a:endParaRPr sz="1400">
              <a:latin typeface="Arial MT"/>
              <a:cs typeface="Arial MT"/>
            </a:endParaRPr>
          </a:p>
          <a:p>
            <a:pPr marL="121285" marR="5080" algn="just">
              <a:lnSpc>
                <a:spcPct val="86900"/>
              </a:lnSpc>
              <a:spcBef>
                <a:spcPts val="520"/>
              </a:spcBef>
            </a:pPr>
            <a:r>
              <a:rPr sz="1300" b="1" spc="-5" dirty="0">
                <a:solidFill>
                  <a:srgbClr val="C00000"/>
                </a:solidFill>
                <a:latin typeface="Arial"/>
                <a:cs typeface="Arial"/>
              </a:rPr>
              <a:t>NOTE:</a:t>
            </a:r>
            <a:r>
              <a:rPr sz="1300" b="1" spc="-20" dirty="0">
                <a:solidFill>
                  <a:srgbClr val="C00000"/>
                </a:solidFill>
                <a:latin typeface="Arial"/>
                <a:cs typeface="Arial"/>
              </a:rPr>
              <a:t> </a:t>
            </a:r>
            <a:r>
              <a:rPr sz="1300" spc="-5" dirty="0">
                <a:latin typeface="Arial MT"/>
                <a:cs typeface="Arial MT"/>
              </a:rPr>
              <a:t>If</a:t>
            </a:r>
            <a:r>
              <a:rPr sz="1300" spc="-25" dirty="0">
                <a:latin typeface="Arial MT"/>
                <a:cs typeface="Arial MT"/>
              </a:rPr>
              <a:t> </a:t>
            </a:r>
            <a:r>
              <a:rPr sz="1300" dirty="0">
                <a:latin typeface="Arial MT"/>
                <a:cs typeface="Arial MT"/>
              </a:rPr>
              <a:t>you</a:t>
            </a:r>
            <a:r>
              <a:rPr sz="1300" spc="-20" dirty="0">
                <a:latin typeface="Arial MT"/>
                <a:cs typeface="Arial MT"/>
              </a:rPr>
              <a:t> </a:t>
            </a:r>
            <a:r>
              <a:rPr sz="1300" spc="-5" dirty="0">
                <a:latin typeface="Arial MT"/>
                <a:cs typeface="Arial MT"/>
              </a:rPr>
              <a:t>detect </a:t>
            </a:r>
            <a:r>
              <a:rPr sz="1300" spc="-350" dirty="0">
                <a:latin typeface="Arial MT"/>
                <a:cs typeface="Arial MT"/>
              </a:rPr>
              <a:t> </a:t>
            </a:r>
            <a:r>
              <a:rPr sz="1300" dirty="0">
                <a:latin typeface="Arial MT"/>
                <a:cs typeface="Arial MT"/>
              </a:rPr>
              <a:t>a leak, discard </a:t>
            </a:r>
            <a:r>
              <a:rPr sz="1300" spc="-5" dirty="0">
                <a:latin typeface="Arial MT"/>
                <a:cs typeface="Arial MT"/>
              </a:rPr>
              <a:t>ETT </a:t>
            </a:r>
            <a:r>
              <a:rPr sz="1300" spc="-350" dirty="0">
                <a:latin typeface="Arial MT"/>
                <a:cs typeface="Arial MT"/>
              </a:rPr>
              <a:t> </a:t>
            </a:r>
            <a:r>
              <a:rPr sz="1300" spc="-5" dirty="0">
                <a:latin typeface="Arial MT"/>
                <a:cs typeface="Arial MT"/>
              </a:rPr>
              <a:t>and</a:t>
            </a:r>
            <a:r>
              <a:rPr sz="1300" spc="-20" dirty="0">
                <a:latin typeface="Arial MT"/>
                <a:cs typeface="Arial MT"/>
              </a:rPr>
              <a:t> </a:t>
            </a:r>
            <a:r>
              <a:rPr sz="1300" dirty="0">
                <a:latin typeface="Arial MT"/>
                <a:cs typeface="Arial MT"/>
              </a:rPr>
              <a:t>get</a:t>
            </a:r>
            <a:r>
              <a:rPr sz="1300" spc="-20" dirty="0">
                <a:latin typeface="Arial MT"/>
                <a:cs typeface="Arial MT"/>
              </a:rPr>
              <a:t> </a:t>
            </a:r>
            <a:r>
              <a:rPr sz="1300" dirty="0">
                <a:latin typeface="Arial MT"/>
                <a:cs typeface="Arial MT"/>
              </a:rPr>
              <a:t>a</a:t>
            </a:r>
            <a:r>
              <a:rPr sz="1300" spc="-20" dirty="0">
                <a:latin typeface="Arial MT"/>
                <a:cs typeface="Arial MT"/>
              </a:rPr>
              <a:t> </a:t>
            </a:r>
            <a:r>
              <a:rPr sz="1300" spc="-5" dirty="0">
                <a:latin typeface="Arial MT"/>
                <a:cs typeface="Arial MT"/>
              </a:rPr>
              <a:t>new</a:t>
            </a:r>
            <a:r>
              <a:rPr sz="1300" spc="-20" dirty="0">
                <a:latin typeface="Arial MT"/>
                <a:cs typeface="Arial MT"/>
              </a:rPr>
              <a:t> </a:t>
            </a:r>
            <a:r>
              <a:rPr sz="1300" dirty="0">
                <a:latin typeface="Arial MT"/>
                <a:cs typeface="Arial MT"/>
              </a:rPr>
              <a:t>one</a:t>
            </a:r>
            <a:endParaRPr sz="1300">
              <a:latin typeface="Arial MT"/>
              <a:cs typeface="Arial MT"/>
            </a:endParaRPr>
          </a:p>
        </p:txBody>
      </p:sp>
      <p:grpSp>
        <p:nvGrpSpPr>
          <p:cNvPr id="60" name="object 60"/>
          <p:cNvGrpSpPr/>
          <p:nvPr/>
        </p:nvGrpSpPr>
        <p:grpSpPr>
          <a:xfrm>
            <a:off x="4395508" y="6350367"/>
            <a:ext cx="3401060" cy="381000"/>
            <a:chOff x="4395508" y="6350367"/>
            <a:chExt cx="3401060" cy="381000"/>
          </a:xfrm>
        </p:grpSpPr>
        <p:pic>
          <p:nvPicPr>
            <p:cNvPr id="61" name="object 61"/>
            <p:cNvPicPr/>
            <p:nvPr/>
          </p:nvPicPr>
          <p:blipFill>
            <a:blip r:embed="rId14" cstate="print"/>
            <a:stretch>
              <a:fillRect/>
            </a:stretch>
          </p:blipFill>
          <p:spPr>
            <a:xfrm>
              <a:off x="4403445" y="6358304"/>
              <a:ext cx="3385108" cy="365124"/>
            </a:xfrm>
            <a:prstGeom prst="rect">
              <a:avLst/>
            </a:prstGeom>
          </p:spPr>
        </p:pic>
        <p:sp>
          <p:nvSpPr>
            <p:cNvPr id="62" name="object 62"/>
            <p:cNvSpPr/>
            <p:nvPr/>
          </p:nvSpPr>
          <p:spPr>
            <a:xfrm>
              <a:off x="4403445" y="6358304"/>
              <a:ext cx="3385185" cy="365125"/>
            </a:xfrm>
            <a:custGeom>
              <a:avLst/>
              <a:gdLst/>
              <a:ahLst/>
              <a:cxnLst/>
              <a:rect l="l" t="t" r="r" b="b"/>
              <a:pathLst>
                <a:path w="3385184" h="365125">
                  <a:moveTo>
                    <a:pt x="0" y="60854"/>
                  </a:moveTo>
                  <a:lnTo>
                    <a:pt x="4782" y="37166"/>
                  </a:lnTo>
                  <a:lnTo>
                    <a:pt x="17823" y="17823"/>
                  </a:lnTo>
                  <a:lnTo>
                    <a:pt x="37166" y="4782"/>
                  </a:lnTo>
                  <a:lnTo>
                    <a:pt x="60853" y="0"/>
                  </a:lnTo>
                  <a:lnTo>
                    <a:pt x="3324261" y="0"/>
                  </a:lnTo>
                  <a:lnTo>
                    <a:pt x="3347950" y="4782"/>
                  </a:lnTo>
                  <a:lnTo>
                    <a:pt x="3367295" y="17823"/>
                  </a:lnTo>
                  <a:lnTo>
                    <a:pt x="3380338" y="37166"/>
                  </a:lnTo>
                  <a:lnTo>
                    <a:pt x="3385121" y="60854"/>
                  </a:lnTo>
                  <a:lnTo>
                    <a:pt x="3385121" y="304271"/>
                  </a:lnTo>
                  <a:lnTo>
                    <a:pt x="3380338" y="327958"/>
                  </a:lnTo>
                  <a:lnTo>
                    <a:pt x="3367295" y="347301"/>
                  </a:lnTo>
                  <a:lnTo>
                    <a:pt x="3347950" y="360343"/>
                  </a:lnTo>
                  <a:lnTo>
                    <a:pt x="3324261" y="365125"/>
                  </a:lnTo>
                  <a:lnTo>
                    <a:pt x="60853" y="365125"/>
                  </a:lnTo>
                  <a:lnTo>
                    <a:pt x="37166" y="360343"/>
                  </a:lnTo>
                  <a:lnTo>
                    <a:pt x="17823" y="347301"/>
                  </a:lnTo>
                  <a:lnTo>
                    <a:pt x="4782" y="327958"/>
                  </a:lnTo>
                  <a:lnTo>
                    <a:pt x="0" y="304271"/>
                  </a:lnTo>
                  <a:lnTo>
                    <a:pt x="0" y="60854"/>
                  </a:lnTo>
                  <a:close/>
                </a:path>
              </a:pathLst>
            </a:custGeom>
            <a:ln w="15875">
              <a:solidFill>
                <a:srgbClr val="BC8642"/>
              </a:solidFill>
            </a:ln>
          </p:spPr>
          <p:txBody>
            <a:bodyPr wrap="square" lIns="0" tIns="0" rIns="0" bIns="0" rtlCol="0"/>
            <a:lstStyle/>
            <a:p>
              <a:endParaRPr/>
            </a:p>
          </p:txBody>
        </p:sp>
      </p:grpSp>
      <p:sp>
        <p:nvSpPr>
          <p:cNvPr id="63" name="object 63"/>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64" name="object 64"/>
          <p:cNvSpPr txBox="1">
            <a:spLocks noGrp="1"/>
          </p:cNvSpPr>
          <p:nvPr>
            <p:ph type="sldNum" sz="quarter" idx="7"/>
          </p:nvPr>
        </p:nvSpPr>
        <p:spPr>
          <a:xfrm>
            <a:off x="12420600" y="6435139"/>
            <a:ext cx="359409" cy="211454"/>
          </a:xfrm>
          <a:prstGeom prst="rect">
            <a:avLst/>
          </a:prstGeom>
          <a:solidFill>
            <a:schemeClr val="bg1"/>
          </a:solidFill>
        </p:spPr>
        <p:txBody>
          <a:bodyPr vert="horz" wrap="square" lIns="0" tIns="0" rIns="0" bIns="0" rtlCol="0">
            <a:spAutoFit/>
          </a:bodyPr>
          <a:lstStyle/>
          <a:p>
            <a:pPr marL="152400">
              <a:lnSpc>
                <a:spcPts val="1425"/>
              </a:lnSpc>
            </a:pPr>
            <a:fld id="{81D60167-4931-47E6-BA6A-407CBD079E47}" type="slidenum">
              <a:rPr dirty="0"/>
              <a:t>41</a:t>
            </a:fld>
            <a:endParaRPr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55244" rIns="0" bIns="0" rtlCol="0">
            <a:spAutoFit/>
          </a:bodyPr>
          <a:lstStyle/>
          <a:p>
            <a:pPr marL="1905" algn="ctr">
              <a:lnSpc>
                <a:spcPct val="100000"/>
              </a:lnSpc>
              <a:spcBef>
                <a:spcPts val="434"/>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15"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a:p>
            <a:pPr marL="1905" algn="ctr">
              <a:lnSpc>
                <a:spcPct val="100000"/>
              </a:lnSpc>
              <a:spcBef>
                <a:spcPts val="610"/>
              </a:spcBef>
            </a:pPr>
            <a:r>
              <a:rPr spc="-5" dirty="0"/>
              <a:t>ENDOTRACHEAL</a:t>
            </a:r>
            <a:r>
              <a:rPr spc="-90" dirty="0"/>
              <a:t> </a:t>
            </a:r>
            <a:r>
              <a:rPr spc="-5" dirty="0"/>
              <a:t>TUBE</a:t>
            </a:r>
            <a:r>
              <a:rPr spc="-25" dirty="0"/>
              <a:t> </a:t>
            </a:r>
            <a:r>
              <a:rPr spc="-30" dirty="0"/>
              <a:t>INTUBATION</a:t>
            </a:r>
          </a:p>
        </p:txBody>
      </p:sp>
      <p:pic>
        <p:nvPicPr>
          <p:cNvPr id="3" name="object 3"/>
          <p:cNvPicPr/>
          <p:nvPr/>
        </p:nvPicPr>
        <p:blipFill>
          <a:blip r:embed="rId2" cstate="print"/>
          <a:stretch>
            <a:fillRect/>
          </a:stretch>
        </p:blipFill>
        <p:spPr>
          <a:xfrm>
            <a:off x="309069" y="255193"/>
            <a:ext cx="1173007" cy="656424"/>
          </a:xfrm>
          <a:prstGeom prst="rect">
            <a:avLst/>
          </a:prstGeom>
        </p:spPr>
      </p:pic>
      <p:sp>
        <p:nvSpPr>
          <p:cNvPr id="4" name="object 4"/>
          <p:cNvSpPr txBox="1"/>
          <p:nvPr/>
        </p:nvSpPr>
        <p:spPr>
          <a:xfrm>
            <a:off x="4648200" y="1212596"/>
            <a:ext cx="3025140" cy="574040"/>
          </a:xfrm>
          <a:prstGeom prst="rect">
            <a:avLst/>
          </a:prstGeom>
        </p:spPr>
        <p:txBody>
          <a:bodyPr vert="horz" wrap="square" lIns="0" tIns="12700" rIns="0" bIns="0" rtlCol="0">
            <a:spAutoFit/>
          </a:bodyPr>
          <a:lstStyle/>
          <a:p>
            <a:pPr marL="12700">
              <a:lnSpc>
                <a:spcPct val="100000"/>
              </a:lnSpc>
              <a:spcBef>
                <a:spcPts val="100"/>
              </a:spcBef>
            </a:pPr>
            <a:r>
              <a:rPr sz="3600" b="1" dirty="0">
                <a:solidFill>
                  <a:srgbClr val="BC8642"/>
                </a:solidFill>
                <a:latin typeface="Arial"/>
                <a:cs typeface="Arial"/>
              </a:rPr>
              <a:t>TECHNIQUES</a:t>
            </a:r>
            <a:endParaRPr sz="3600">
              <a:latin typeface="Arial"/>
              <a:cs typeface="Arial"/>
            </a:endParaRPr>
          </a:p>
        </p:txBody>
      </p:sp>
      <p:grpSp>
        <p:nvGrpSpPr>
          <p:cNvPr id="5" name="object 5"/>
          <p:cNvGrpSpPr/>
          <p:nvPr/>
        </p:nvGrpSpPr>
        <p:grpSpPr>
          <a:xfrm>
            <a:off x="304800" y="1831848"/>
            <a:ext cx="11668125" cy="4385945"/>
            <a:chOff x="304800" y="1831848"/>
            <a:chExt cx="11668125" cy="4385945"/>
          </a:xfrm>
        </p:grpSpPr>
        <p:pic>
          <p:nvPicPr>
            <p:cNvPr id="6" name="object 6"/>
            <p:cNvPicPr/>
            <p:nvPr/>
          </p:nvPicPr>
          <p:blipFill>
            <a:blip r:embed="rId3" cstate="print"/>
            <a:stretch>
              <a:fillRect/>
            </a:stretch>
          </p:blipFill>
          <p:spPr>
            <a:xfrm>
              <a:off x="304800" y="1831848"/>
              <a:ext cx="11667744" cy="2084832"/>
            </a:xfrm>
            <a:prstGeom prst="rect">
              <a:avLst/>
            </a:prstGeom>
          </p:spPr>
        </p:pic>
        <p:pic>
          <p:nvPicPr>
            <p:cNvPr id="7" name="object 7"/>
            <p:cNvPicPr/>
            <p:nvPr/>
          </p:nvPicPr>
          <p:blipFill>
            <a:blip r:embed="rId4" cstate="print"/>
            <a:stretch>
              <a:fillRect/>
            </a:stretch>
          </p:blipFill>
          <p:spPr>
            <a:xfrm>
              <a:off x="357064" y="1833740"/>
              <a:ext cx="11563917" cy="1979764"/>
            </a:xfrm>
            <a:prstGeom prst="rect">
              <a:avLst/>
            </a:prstGeom>
          </p:spPr>
        </p:pic>
        <p:pic>
          <p:nvPicPr>
            <p:cNvPr id="8" name="object 8"/>
            <p:cNvPicPr/>
            <p:nvPr/>
          </p:nvPicPr>
          <p:blipFill>
            <a:blip r:embed="rId5" cstate="print"/>
            <a:stretch>
              <a:fillRect/>
            </a:stretch>
          </p:blipFill>
          <p:spPr>
            <a:xfrm>
              <a:off x="711276" y="2102370"/>
              <a:ext cx="1511424" cy="1442516"/>
            </a:xfrm>
            <a:prstGeom prst="rect">
              <a:avLst/>
            </a:prstGeom>
          </p:spPr>
        </p:pic>
        <p:sp>
          <p:nvSpPr>
            <p:cNvPr id="9" name="object 9"/>
            <p:cNvSpPr/>
            <p:nvPr/>
          </p:nvSpPr>
          <p:spPr>
            <a:xfrm>
              <a:off x="71127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10" name="object 10"/>
            <p:cNvSpPr/>
            <p:nvPr/>
          </p:nvSpPr>
          <p:spPr>
            <a:xfrm>
              <a:off x="711276" y="3807155"/>
              <a:ext cx="1670685" cy="2404745"/>
            </a:xfrm>
            <a:custGeom>
              <a:avLst/>
              <a:gdLst/>
              <a:ahLst/>
              <a:cxnLst/>
              <a:rect l="l" t="t" r="r" b="b"/>
              <a:pathLst>
                <a:path w="1670685" h="2404745">
                  <a:moveTo>
                    <a:pt x="1670075" y="0"/>
                  </a:moveTo>
                  <a:lnTo>
                    <a:pt x="0" y="0"/>
                  </a:lnTo>
                  <a:lnTo>
                    <a:pt x="0" y="2228842"/>
                  </a:lnTo>
                  <a:lnTo>
                    <a:pt x="6263" y="2275460"/>
                  </a:lnTo>
                  <a:lnTo>
                    <a:pt x="23941" y="2317349"/>
                  </a:lnTo>
                  <a:lnTo>
                    <a:pt x="51361" y="2352840"/>
                  </a:lnTo>
                  <a:lnTo>
                    <a:pt x="86851" y="2380259"/>
                  </a:lnTo>
                  <a:lnTo>
                    <a:pt x="128741" y="2397937"/>
                  </a:lnTo>
                  <a:lnTo>
                    <a:pt x="175359"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11" name="object 11"/>
            <p:cNvSpPr/>
            <p:nvPr/>
          </p:nvSpPr>
          <p:spPr>
            <a:xfrm>
              <a:off x="711270"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12" name="object 12"/>
          <p:cNvSpPr txBox="1"/>
          <p:nvPr/>
        </p:nvSpPr>
        <p:spPr>
          <a:xfrm>
            <a:off x="749937" y="3860292"/>
            <a:ext cx="1402080" cy="964565"/>
          </a:xfrm>
          <a:prstGeom prst="rect">
            <a:avLst/>
          </a:prstGeom>
        </p:spPr>
        <p:txBody>
          <a:bodyPr vert="horz" wrap="square" lIns="0" tIns="44450" rIns="0" bIns="0" rtlCol="0">
            <a:spAutoFit/>
          </a:bodyPr>
          <a:lstStyle/>
          <a:p>
            <a:pPr marL="12700" marR="5080">
              <a:lnSpc>
                <a:spcPct val="85000"/>
              </a:lnSpc>
              <a:spcBef>
                <a:spcPts val="350"/>
              </a:spcBef>
            </a:pPr>
            <a:r>
              <a:rPr sz="1400" b="1" spc="-20" dirty="0">
                <a:latin typeface="Arial"/>
                <a:cs typeface="Arial"/>
              </a:rPr>
              <a:t>DEFLATE</a:t>
            </a:r>
            <a:r>
              <a:rPr sz="1400" b="1" spc="-40" dirty="0">
                <a:latin typeface="Arial"/>
                <a:cs typeface="Arial"/>
              </a:rPr>
              <a:t> </a:t>
            </a:r>
            <a:r>
              <a:rPr sz="1400" spc="-10" dirty="0">
                <a:latin typeface="Arial MT"/>
                <a:cs typeface="Arial MT"/>
              </a:rPr>
              <a:t>cuff</a:t>
            </a:r>
            <a:r>
              <a:rPr sz="1400" spc="-35" dirty="0">
                <a:latin typeface="Arial MT"/>
                <a:cs typeface="Arial MT"/>
              </a:rPr>
              <a:t> </a:t>
            </a:r>
            <a:r>
              <a:rPr sz="1400" spc="-5" dirty="0">
                <a:latin typeface="Arial MT"/>
                <a:cs typeface="Arial MT"/>
              </a:rPr>
              <a:t>by </a:t>
            </a:r>
            <a:r>
              <a:rPr sz="1400" spc="-370" dirty="0">
                <a:latin typeface="Arial MT"/>
                <a:cs typeface="Arial MT"/>
              </a:rPr>
              <a:t> </a:t>
            </a:r>
            <a:r>
              <a:rPr sz="1400" spc="-5" dirty="0">
                <a:latin typeface="Arial MT"/>
                <a:cs typeface="Arial MT"/>
              </a:rPr>
              <a:t>pulling back on </a:t>
            </a:r>
            <a:r>
              <a:rPr sz="1400" dirty="0">
                <a:latin typeface="Arial MT"/>
                <a:cs typeface="Arial MT"/>
              </a:rPr>
              <a:t> the </a:t>
            </a:r>
            <a:r>
              <a:rPr sz="1400" spc="-5" dirty="0">
                <a:latin typeface="Arial MT"/>
                <a:cs typeface="Arial MT"/>
              </a:rPr>
              <a:t>plunger until </a:t>
            </a:r>
            <a:r>
              <a:rPr sz="1400" dirty="0">
                <a:latin typeface="Arial MT"/>
                <a:cs typeface="Arial MT"/>
              </a:rPr>
              <a:t> </a:t>
            </a:r>
            <a:r>
              <a:rPr sz="1400" spc="-5" dirty="0">
                <a:latin typeface="Arial MT"/>
                <a:cs typeface="Arial MT"/>
              </a:rPr>
              <a:t>all the air is </a:t>
            </a:r>
            <a:r>
              <a:rPr sz="1400" dirty="0">
                <a:latin typeface="Arial MT"/>
                <a:cs typeface="Arial MT"/>
              </a:rPr>
              <a:t> </a:t>
            </a:r>
            <a:r>
              <a:rPr sz="1400" spc="-5" dirty="0">
                <a:latin typeface="Arial MT"/>
                <a:cs typeface="Arial MT"/>
              </a:rPr>
              <a:t>removed</a:t>
            </a:r>
            <a:endParaRPr sz="1400">
              <a:latin typeface="Arial MT"/>
              <a:cs typeface="Arial MT"/>
            </a:endParaRPr>
          </a:p>
        </p:txBody>
      </p:sp>
      <p:grpSp>
        <p:nvGrpSpPr>
          <p:cNvPr id="13" name="object 13"/>
          <p:cNvGrpSpPr/>
          <p:nvPr/>
        </p:nvGrpSpPr>
        <p:grpSpPr>
          <a:xfrm>
            <a:off x="2542001" y="2096020"/>
            <a:ext cx="3520440" cy="4121785"/>
            <a:chOff x="2542001" y="2096020"/>
            <a:chExt cx="3520440" cy="4121785"/>
          </a:xfrm>
        </p:grpSpPr>
        <p:sp>
          <p:nvSpPr>
            <p:cNvPr id="14" name="object 14"/>
            <p:cNvSpPr/>
            <p:nvPr/>
          </p:nvSpPr>
          <p:spPr>
            <a:xfrm>
              <a:off x="2606154" y="2102370"/>
              <a:ext cx="404495" cy="1442720"/>
            </a:xfrm>
            <a:custGeom>
              <a:avLst/>
              <a:gdLst/>
              <a:ahLst/>
              <a:cxnLst/>
              <a:rect l="l" t="t" r="r" b="b"/>
              <a:pathLst>
                <a:path w="404494" h="1442720">
                  <a:moveTo>
                    <a:pt x="404418" y="0"/>
                  </a:moveTo>
                  <a:lnTo>
                    <a:pt x="86461" y="0"/>
                  </a:lnTo>
                  <a:lnTo>
                    <a:pt x="40866" y="7353"/>
                  </a:lnTo>
                  <a:lnTo>
                    <a:pt x="1266" y="27830"/>
                  </a:lnTo>
                  <a:lnTo>
                    <a:pt x="0" y="29096"/>
                  </a:lnTo>
                  <a:lnTo>
                    <a:pt x="0" y="1413415"/>
                  </a:lnTo>
                  <a:lnTo>
                    <a:pt x="1266" y="1414681"/>
                  </a:lnTo>
                  <a:lnTo>
                    <a:pt x="40866" y="1435161"/>
                  </a:lnTo>
                  <a:lnTo>
                    <a:pt x="86461" y="1442516"/>
                  </a:lnTo>
                  <a:lnTo>
                    <a:pt x="404418" y="1442516"/>
                  </a:lnTo>
                  <a:lnTo>
                    <a:pt x="404418" y="0"/>
                  </a:lnTo>
                  <a:close/>
                </a:path>
              </a:pathLst>
            </a:custGeom>
            <a:solidFill>
              <a:srgbClr val="FEFEFE"/>
            </a:solidFill>
          </p:spPr>
          <p:txBody>
            <a:bodyPr wrap="square" lIns="0" tIns="0" rIns="0" bIns="0" rtlCol="0"/>
            <a:lstStyle/>
            <a:p>
              <a:endParaRPr/>
            </a:p>
          </p:txBody>
        </p:sp>
        <p:pic>
          <p:nvPicPr>
            <p:cNvPr id="15" name="object 15"/>
            <p:cNvPicPr/>
            <p:nvPr/>
          </p:nvPicPr>
          <p:blipFill>
            <a:blip r:embed="rId6" cstate="print"/>
            <a:stretch>
              <a:fillRect/>
            </a:stretch>
          </p:blipFill>
          <p:spPr>
            <a:xfrm>
              <a:off x="3010585" y="2102370"/>
              <a:ext cx="1150035" cy="1442516"/>
            </a:xfrm>
            <a:prstGeom prst="rect">
              <a:avLst/>
            </a:prstGeom>
          </p:spPr>
        </p:pic>
        <p:sp>
          <p:nvSpPr>
            <p:cNvPr id="16" name="object 16"/>
            <p:cNvSpPr/>
            <p:nvPr/>
          </p:nvSpPr>
          <p:spPr>
            <a:xfrm>
              <a:off x="254835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E7AE00"/>
              </a:solidFill>
            </a:ln>
          </p:spPr>
          <p:txBody>
            <a:bodyPr wrap="square" lIns="0" tIns="0" rIns="0" bIns="0" rtlCol="0"/>
            <a:lstStyle/>
            <a:p>
              <a:endParaRPr/>
            </a:p>
          </p:txBody>
        </p:sp>
        <p:sp>
          <p:nvSpPr>
            <p:cNvPr id="17" name="object 17"/>
            <p:cNvSpPr/>
            <p:nvPr/>
          </p:nvSpPr>
          <p:spPr>
            <a:xfrm>
              <a:off x="2548356" y="3807155"/>
              <a:ext cx="1670685" cy="2404745"/>
            </a:xfrm>
            <a:custGeom>
              <a:avLst/>
              <a:gdLst/>
              <a:ahLst/>
              <a:cxnLst/>
              <a:rect l="l" t="t" r="r" b="b"/>
              <a:pathLst>
                <a:path w="1670685"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18" name="object 18"/>
            <p:cNvSpPr/>
            <p:nvPr/>
          </p:nvSpPr>
          <p:spPr>
            <a:xfrm>
              <a:off x="2548351"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pic>
          <p:nvPicPr>
            <p:cNvPr id="19" name="object 19"/>
            <p:cNvPicPr/>
            <p:nvPr/>
          </p:nvPicPr>
          <p:blipFill>
            <a:blip r:embed="rId7" cstate="print"/>
            <a:stretch>
              <a:fillRect/>
            </a:stretch>
          </p:blipFill>
          <p:spPr>
            <a:xfrm>
              <a:off x="4385436" y="2102370"/>
              <a:ext cx="1145844" cy="1442516"/>
            </a:xfrm>
            <a:prstGeom prst="rect">
              <a:avLst/>
            </a:prstGeom>
          </p:spPr>
        </p:pic>
        <p:sp>
          <p:nvSpPr>
            <p:cNvPr id="20" name="object 20"/>
            <p:cNvSpPr/>
            <p:nvPr/>
          </p:nvSpPr>
          <p:spPr>
            <a:xfrm>
              <a:off x="5531281" y="2102370"/>
              <a:ext cx="524510" cy="1442720"/>
            </a:xfrm>
            <a:custGeom>
              <a:avLst/>
              <a:gdLst/>
              <a:ahLst/>
              <a:cxnLst/>
              <a:rect l="l" t="t" r="r" b="b"/>
              <a:pathLst>
                <a:path w="524510" h="1442720">
                  <a:moveTo>
                    <a:pt x="379983" y="0"/>
                  </a:moveTo>
                  <a:lnTo>
                    <a:pt x="0" y="0"/>
                  </a:lnTo>
                  <a:lnTo>
                    <a:pt x="0" y="1442516"/>
                  </a:lnTo>
                  <a:lnTo>
                    <a:pt x="379984" y="1442516"/>
                  </a:lnTo>
                  <a:lnTo>
                    <a:pt x="425577" y="1435161"/>
                  </a:lnTo>
                  <a:lnTo>
                    <a:pt x="465174" y="1414681"/>
                  </a:lnTo>
                  <a:lnTo>
                    <a:pt x="496399" y="1383452"/>
                  </a:lnTo>
                  <a:lnTo>
                    <a:pt x="516876" y="1343852"/>
                  </a:lnTo>
                  <a:lnTo>
                    <a:pt x="524230" y="1298257"/>
                  </a:lnTo>
                  <a:lnTo>
                    <a:pt x="524230" y="144246"/>
                  </a:lnTo>
                  <a:lnTo>
                    <a:pt x="516876" y="98652"/>
                  </a:lnTo>
                  <a:lnTo>
                    <a:pt x="496399" y="59055"/>
                  </a:lnTo>
                  <a:lnTo>
                    <a:pt x="465174" y="27830"/>
                  </a:lnTo>
                  <a:lnTo>
                    <a:pt x="425577" y="7353"/>
                  </a:lnTo>
                  <a:lnTo>
                    <a:pt x="379983" y="0"/>
                  </a:lnTo>
                  <a:close/>
                </a:path>
              </a:pathLst>
            </a:custGeom>
            <a:solidFill>
              <a:srgbClr val="FEFEFE"/>
            </a:solidFill>
          </p:spPr>
          <p:txBody>
            <a:bodyPr wrap="square" lIns="0" tIns="0" rIns="0" bIns="0" rtlCol="0"/>
            <a:lstStyle/>
            <a:p>
              <a:endParaRPr/>
            </a:p>
          </p:txBody>
        </p:sp>
        <p:sp>
          <p:nvSpPr>
            <p:cNvPr id="21" name="object 21"/>
            <p:cNvSpPr/>
            <p:nvPr/>
          </p:nvSpPr>
          <p:spPr>
            <a:xfrm>
              <a:off x="438543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22" name="object 22"/>
            <p:cNvSpPr/>
            <p:nvPr/>
          </p:nvSpPr>
          <p:spPr>
            <a:xfrm>
              <a:off x="4385436" y="3807155"/>
              <a:ext cx="1670685" cy="2404745"/>
            </a:xfrm>
            <a:custGeom>
              <a:avLst/>
              <a:gdLst/>
              <a:ahLst/>
              <a:cxnLst/>
              <a:rect l="l" t="t" r="r" b="b"/>
              <a:pathLst>
                <a:path w="1670685"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26" y="2404201"/>
                  </a:lnTo>
                  <a:lnTo>
                    <a:pt x="1541339" y="2397937"/>
                  </a:lnTo>
                  <a:lnTo>
                    <a:pt x="1583226" y="2380259"/>
                  </a:lnTo>
                  <a:lnTo>
                    <a:pt x="1618715" y="2352840"/>
                  </a:lnTo>
                  <a:lnTo>
                    <a:pt x="1646134"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23" name="object 23"/>
            <p:cNvSpPr/>
            <p:nvPr/>
          </p:nvSpPr>
          <p:spPr>
            <a:xfrm>
              <a:off x="4385431"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grpSp>
      <p:sp>
        <p:nvSpPr>
          <p:cNvPr id="24" name="object 24"/>
          <p:cNvSpPr txBox="1"/>
          <p:nvPr/>
        </p:nvSpPr>
        <p:spPr>
          <a:xfrm>
            <a:off x="4424108" y="3860292"/>
            <a:ext cx="1300480" cy="1330325"/>
          </a:xfrm>
          <a:prstGeom prst="rect">
            <a:avLst/>
          </a:prstGeom>
        </p:spPr>
        <p:txBody>
          <a:bodyPr vert="horz" wrap="square" lIns="0" tIns="12700" rIns="0" bIns="0" rtlCol="0">
            <a:spAutoFit/>
          </a:bodyPr>
          <a:lstStyle/>
          <a:p>
            <a:pPr marL="12700">
              <a:lnSpc>
                <a:spcPts val="1535"/>
              </a:lnSpc>
              <a:spcBef>
                <a:spcPts val="100"/>
              </a:spcBef>
            </a:pPr>
            <a:r>
              <a:rPr sz="1400" b="1" dirty="0">
                <a:latin typeface="Arial"/>
                <a:cs typeface="Arial"/>
              </a:rPr>
              <a:t>SELECT</a:t>
            </a:r>
            <a:endParaRPr sz="1400">
              <a:latin typeface="Arial"/>
              <a:cs typeface="Arial"/>
            </a:endParaRPr>
          </a:p>
          <a:p>
            <a:pPr marL="12700" marR="5080">
              <a:lnSpc>
                <a:spcPct val="85700"/>
              </a:lnSpc>
              <a:spcBef>
                <a:spcPts val="95"/>
              </a:spcBef>
            </a:pPr>
            <a:r>
              <a:rPr sz="1400" spc="-5" dirty="0">
                <a:latin typeface="Arial MT"/>
                <a:cs typeface="Arial MT"/>
              </a:rPr>
              <a:t>appropriate </a:t>
            </a:r>
            <a:r>
              <a:rPr sz="1400" dirty="0">
                <a:latin typeface="Arial MT"/>
                <a:cs typeface="Arial MT"/>
              </a:rPr>
              <a:t> </a:t>
            </a:r>
            <a:r>
              <a:rPr sz="1400" spc="-5" dirty="0">
                <a:latin typeface="Arial MT"/>
                <a:cs typeface="Arial MT"/>
              </a:rPr>
              <a:t>laryngoscope </a:t>
            </a:r>
            <a:r>
              <a:rPr sz="1400" dirty="0">
                <a:latin typeface="Arial MT"/>
                <a:cs typeface="Arial MT"/>
              </a:rPr>
              <a:t> </a:t>
            </a:r>
            <a:r>
              <a:rPr sz="1400" spc="-5" dirty="0">
                <a:latin typeface="Arial MT"/>
                <a:cs typeface="Arial MT"/>
              </a:rPr>
              <a:t>blade, attach </a:t>
            </a:r>
            <a:r>
              <a:rPr sz="1400" dirty="0">
                <a:latin typeface="Arial MT"/>
                <a:cs typeface="Arial MT"/>
              </a:rPr>
              <a:t>to </a:t>
            </a:r>
            <a:r>
              <a:rPr sz="1400" spc="5" dirty="0">
                <a:latin typeface="Arial MT"/>
                <a:cs typeface="Arial MT"/>
              </a:rPr>
              <a:t> </a:t>
            </a:r>
            <a:r>
              <a:rPr sz="1400" dirty="0">
                <a:latin typeface="Arial MT"/>
                <a:cs typeface="Arial MT"/>
              </a:rPr>
              <a:t>the </a:t>
            </a:r>
            <a:r>
              <a:rPr sz="1400" spc="-5" dirty="0">
                <a:latin typeface="Arial MT"/>
                <a:cs typeface="Arial MT"/>
              </a:rPr>
              <a:t>handle and </a:t>
            </a:r>
            <a:r>
              <a:rPr sz="1400" dirty="0">
                <a:latin typeface="Arial MT"/>
                <a:cs typeface="Arial MT"/>
              </a:rPr>
              <a:t> </a:t>
            </a:r>
            <a:r>
              <a:rPr sz="1400" spc="-5" dirty="0">
                <a:latin typeface="Arial MT"/>
                <a:cs typeface="Arial MT"/>
              </a:rPr>
              <a:t>verify</a:t>
            </a:r>
            <a:r>
              <a:rPr sz="1400" spc="-20" dirty="0">
                <a:latin typeface="Arial MT"/>
                <a:cs typeface="Arial MT"/>
              </a:rPr>
              <a:t> </a:t>
            </a:r>
            <a:r>
              <a:rPr sz="1400" spc="-5" dirty="0">
                <a:latin typeface="Arial MT"/>
                <a:cs typeface="Arial MT"/>
              </a:rPr>
              <a:t>the</a:t>
            </a:r>
            <a:r>
              <a:rPr sz="1400" spc="-20" dirty="0">
                <a:latin typeface="Arial MT"/>
                <a:cs typeface="Arial MT"/>
              </a:rPr>
              <a:t> </a:t>
            </a:r>
            <a:r>
              <a:rPr sz="1400" spc="-5" dirty="0">
                <a:latin typeface="Arial MT"/>
                <a:cs typeface="Arial MT"/>
              </a:rPr>
              <a:t>light</a:t>
            </a:r>
            <a:r>
              <a:rPr sz="1400" spc="-20" dirty="0">
                <a:latin typeface="Arial MT"/>
                <a:cs typeface="Arial MT"/>
              </a:rPr>
              <a:t> </a:t>
            </a:r>
            <a:r>
              <a:rPr sz="1400" spc="-5" dirty="0">
                <a:latin typeface="Arial MT"/>
                <a:cs typeface="Arial MT"/>
              </a:rPr>
              <a:t>is </a:t>
            </a:r>
            <a:r>
              <a:rPr sz="1400" spc="-375" dirty="0">
                <a:latin typeface="Arial MT"/>
                <a:cs typeface="Arial MT"/>
              </a:rPr>
              <a:t> </a:t>
            </a:r>
            <a:r>
              <a:rPr sz="1400" spc="-5" dirty="0">
                <a:latin typeface="Arial MT"/>
                <a:cs typeface="Arial MT"/>
              </a:rPr>
              <a:t>functioning</a:t>
            </a:r>
            <a:endParaRPr sz="1400">
              <a:latin typeface="Arial MT"/>
              <a:cs typeface="Arial MT"/>
            </a:endParaRPr>
          </a:p>
        </p:txBody>
      </p:sp>
      <p:grpSp>
        <p:nvGrpSpPr>
          <p:cNvPr id="25" name="object 25"/>
          <p:cNvGrpSpPr/>
          <p:nvPr/>
        </p:nvGrpSpPr>
        <p:grpSpPr>
          <a:xfrm>
            <a:off x="420763" y="2096020"/>
            <a:ext cx="11152505" cy="4121785"/>
            <a:chOff x="420763" y="2096020"/>
            <a:chExt cx="11152505" cy="4121785"/>
          </a:xfrm>
        </p:grpSpPr>
        <p:pic>
          <p:nvPicPr>
            <p:cNvPr id="26" name="object 26"/>
            <p:cNvPicPr/>
            <p:nvPr/>
          </p:nvPicPr>
          <p:blipFill>
            <a:blip r:embed="rId8" cstate="print"/>
            <a:stretch>
              <a:fillRect/>
            </a:stretch>
          </p:blipFill>
          <p:spPr>
            <a:xfrm>
              <a:off x="6222530" y="2102370"/>
              <a:ext cx="1670075" cy="1442516"/>
            </a:xfrm>
            <a:prstGeom prst="rect">
              <a:avLst/>
            </a:prstGeom>
          </p:spPr>
        </p:pic>
        <p:sp>
          <p:nvSpPr>
            <p:cNvPr id="27" name="object 27"/>
            <p:cNvSpPr/>
            <p:nvPr/>
          </p:nvSpPr>
          <p:spPr>
            <a:xfrm>
              <a:off x="6222530"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28" name="object 28"/>
            <p:cNvSpPr/>
            <p:nvPr/>
          </p:nvSpPr>
          <p:spPr>
            <a:xfrm>
              <a:off x="6222530" y="3807155"/>
              <a:ext cx="1670685" cy="2404745"/>
            </a:xfrm>
            <a:custGeom>
              <a:avLst/>
              <a:gdLst/>
              <a:ahLst/>
              <a:cxnLst/>
              <a:rect l="l" t="t" r="r" b="b"/>
              <a:pathLst>
                <a:path w="1670684" h="2404745">
                  <a:moveTo>
                    <a:pt x="1670075" y="0"/>
                  </a:moveTo>
                  <a:lnTo>
                    <a:pt x="0" y="0"/>
                  </a:lnTo>
                  <a:lnTo>
                    <a:pt x="0" y="2228842"/>
                  </a:lnTo>
                  <a:lnTo>
                    <a:pt x="6263" y="2275460"/>
                  </a:lnTo>
                  <a:lnTo>
                    <a:pt x="23941" y="2317349"/>
                  </a:lnTo>
                  <a:lnTo>
                    <a:pt x="51360" y="2352840"/>
                  </a:lnTo>
                  <a:lnTo>
                    <a:pt x="86849" y="2380259"/>
                  </a:lnTo>
                  <a:lnTo>
                    <a:pt x="128735" y="2397937"/>
                  </a:lnTo>
                  <a:lnTo>
                    <a:pt x="175348"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29" name="object 29"/>
            <p:cNvSpPr/>
            <p:nvPr/>
          </p:nvSpPr>
          <p:spPr>
            <a:xfrm>
              <a:off x="6222524"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pic>
          <p:nvPicPr>
            <p:cNvPr id="30" name="object 30"/>
            <p:cNvPicPr/>
            <p:nvPr/>
          </p:nvPicPr>
          <p:blipFill>
            <a:blip r:embed="rId9" cstate="print"/>
            <a:stretch>
              <a:fillRect/>
            </a:stretch>
          </p:blipFill>
          <p:spPr>
            <a:xfrm>
              <a:off x="8156207" y="2102370"/>
              <a:ext cx="1561401" cy="1442516"/>
            </a:xfrm>
            <a:prstGeom prst="rect">
              <a:avLst/>
            </a:prstGeom>
          </p:spPr>
        </p:pic>
        <p:sp>
          <p:nvSpPr>
            <p:cNvPr id="31" name="object 31"/>
            <p:cNvSpPr/>
            <p:nvPr/>
          </p:nvSpPr>
          <p:spPr>
            <a:xfrm>
              <a:off x="8059610"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32" name="object 32"/>
            <p:cNvSpPr/>
            <p:nvPr/>
          </p:nvSpPr>
          <p:spPr>
            <a:xfrm>
              <a:off x="8059610" y="3807155"/>
              <a:ext cx="1670685" cy="2404745"/>
            </a:xfrm>
            <a:custGeom>
              <a:avLst/>
              <a:gdLst/>
              <a:ahLst/>
              <a:cxnLst/>
              <a:rect l="l" t="t" r="r" b="b"/>
              <a:pathLst>
                <a:path w="1670684"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33" name="object 33"/>
            <p:cNvSpPr/>
            <p:nvPr/>
          </p:nvSpPr>
          <p:spPr>
            <a:xfrm>
              <a:off x="8059605"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pic>
          <p:nvPicPr>
            <p:cNvPr id="34" name="object 34"/>
            <p:cNvPicPr/>
            <p:nvPr/>
          </p:nvPicPr>
          <p:blipFill>
            <a:blip r:embed="rId10" cstate="print"/>
            <a:stretch>
              <a:fillRect/>
            </a:stretch>
          </p:blipFill>
          <p:spPr>
            <a:xfrm>
              <a:off x="9896690" y="2102370"/>
              <a:ext cx="1670075" cy="1442516"/>
            </a:xfrm>
            <a:prstGeom prst="rect">
              <a:avLst/>
            </a:prstGeom>
          </p:spPr>
        </p:pic>
        <p:sp>
          <p:nvSpPr>
            <p:cNvPr id="35" name="object 35"/>
            <p:cNvSpPr/>
            <p:nvPr/>
          </p:nvSpPr>
          <p:spPr>
            <a:xfrm>
              <a:off x="9896690"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36" name="object 36"/>
            <p:cNvSpPr/>
            <p:nvPr/>
          </p:nvSpPr>
          <p:spPr>
            <a:xfrm>
              <a:off x="9896690" y="3807155"/>
              <a:ext cx="1670685" cy="2404745"/>
            </a:xfrm>
            <a:custGeom>
              <a:avLst/>
              <a:gdLst/>
              <a:ahLst/>
              <a:cxnLst/>
              <a:rect l="l" t="t" r="r" b="b"/>
              <a:pathLst>
                <a:path w="1670684"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37" name="object 37"/>
            <p:cNvSpPr/>
            <p:nvPr/>
          </p:nvSpPr>
          <p:spPr>
            <a:xfrm>
              <a:off x="9896685"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sp>
          <p:nvSpPr>
            <p:cNvPr id="38" name="object 38"/>
            <p:cNvSpPr/>
            <p:nvPr/>
          </p:nvSpPr>
          <p:spPr>
            <a:xfrm>
              <a:off x="420763" y="3428098"/>
              <a:ext cx="457200" cy="457200"/>
            </a:xfrm>
            <a:custGeom>
              <a:avLst/>
              <a:gdLst/>
              <a:ahLst/>
              <a:cxnLst/>
              <a:rect l="l" t="t" r="r" b="b"/>
              <a:pathLst>
                <a:path w="457200" h="457200">
                  <a:moveTo>
                    <a:pt x="228600" y="0"/>
                  </a:moveTo>
                  <a:lnTo>
                    <a:pt x="182529" y="4644"/>
                  </a:lnTo>
                  <a:lnTo>
                    <a:pt x="139618" y="17964"/>
                  </a:lnTo>
                  <a:lnTo>
                    <a:pt x="100787"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7" y="418158"/>
                  </a:lnTo>
                  <a:lnTo>
                    <a:pt x="139618" y="439235"/>
                  </a:lnTo>
                  <a:lnTo>
                    <a:pt x="182529" y="452555"/>
                  </a:lnTo>
                  <a:lnTo>
                    <a:pt x="228600" y="457200"/>
                  </a:lnTo>
                  <a:lnTo>
                    <a:pt x="274671" y="452555"/>
                  </a:lnTo>
                  <a:lnTo>
                    <a:pt x="317581" y="439235"/>
                  </a:lnTo>
                  <a:lnTo>
                    <a:pt x="356412"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2" y="39041"/>
                  </a:lnTo>
                  <a:lnTo>
                    <a:pt x="317581" y="17964"/>
                  </a:lnTo>
                  <a:lnTo>
                    <a:pt x="274671" y="4644"/>
                  </a:lnTo>
                  <a:lnTo>
                    <a:pt x="228600" y="0"/>
                  </a:lnTo>
                  <a:close/>
                </a:path>
              </a:pathLst>
            </a:custGeom>
            <a:solidFill>
              <a:srgbClr val="CD9147"/>
            </a:solidFill>
          </p:spPr>
          <p:txBody>
            <a:bodyPr wrap="square" lIns="0" tIns="0" rIns="0" bIns="0" rtlCol="0"/>
            <a:lstStyle/>
            <a:p>
              <a:endParaRPr/>
            </a:p>
          </p:txBody>
        </p:sp>
      </p:grpSp>
      <p:sp>
        <p:nvSpPr>
          <p:cNvPr id="39" name="object 39"/>
          <p:cNvSpPr txBox="1"/>
          <p:nvPr/>
        </p:nvSpPr>
        <p:spPr>
          <a:xfrm>
            <a:off x="573163" y="3507740"/>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7</a:t>
            </a:r>
            <a:endParaRPr sz="1800">
              <a:latin typeface="Arial"/>
              <a:cs typeface="Arial"/>
            </a:endParaRPr>
          </a:p>
        </p:txBody>
      </p:sp>
      <p:sp>
        <p:nvSpPr>
          <p:cNvPr id="40" name="object 40"/>
          <p:cNvSpPr/>
          <p:nvPr/>
        </p:nvSpPr>
        <p:spPr>
          <a:xfrm>
            <a:off x="2338463" y="3428098"/>
            <a:ext cx="457200" cy="457200"/>
          </a:xfrm>
          <a:custGeom>
            <a:avLst/>
            <a:gdLst/>
            <a:ahLst/>
            <a:cxnLst/>
            <a:rect l="l" t="t" r="r" b="b"/>
            <a:pathLst>
              <a:path w="457200" h="457200">
                <a:moveTo>
                  <a:pt x="228600" y="0"/>
                </a:moveTo>
                <a:lnTo>
                  <a:pt x="182525" y="4644"/>
                </a:lnTo>
                <a:lnTo>
                  <a:pt x="139613" y="17964"/>
                </a:lnTo>
                <a:lnTo>
                  <a:pt x="100782" y="39041"/>
                </a:lnTo>
                <a:lnTo>
                  <a:pt x="66951" y="66955"/>
                </a:lnTo>
                <a:lnTo>
                  <a:pt x="39038" y="100788"/>
                </a:lnTo>
                <a:lnTo>
                  <a:pt x="17962" y="139619"/>
                </a:lnTo>
                <a:lnTo>
                  <a:pt x="4643" y="182529"/>
                </a:lnTo>
                <a:lnTo>
                  <a:pt x="0" y="228600"/>
                </a:lnTo>
                <a:lnTo>
                  <a:pt x="4643" y="274670"/>
                </a:lnTo>
                <a:lnTo>
                  <a:pt x="17962" y="317580"/>
                </a:lnTo>
                <a:lnTo>
                  <a:pt x="39038" y="356411"/>
                </a:lnTo>
                <a:lnTo>
                  <a:pt x="66951" y="390244"/>
                </a:lnTo>
                <a:lnTo>
                  <a:pt x="100782" y="418158"/>
                </a:lnTo>
                <a:lnTo>
                  <a:pt x="139613" y="439235"/>
                </a:lnTo>
                <a:lnTo>
                  <a:pt x="182525"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41" name="object 41"/>
          <p:cNvSpPr txBox="1"/>
          <p:nvPr/>
        </p:nvSpPr>
        <p:spPr>
          <a:xfrm>
            <a:off x="2490863" y="3407155"/>
            <a:ext cx="1549400" cy="2494280"/>
          </a:xfrm>
          <a:prstGeom prst="rect">
            <a:avLst/>
          </a:prstGeom>
        </p:spPr>
        <p:txBody>
          <a:bodyPr vert="horz" wrap="square" lIns="0" tIns="113030" rIns="0" bIns="0" rtlCol="0">
            <a:spAutoFit/>
          </a:bodyPr>
          <a:lstStyle/>
          <a:p>
            <a:pPr marL="12700">
              <a:lnSpc>
                <a:spcPct val="100000"/>
              </a:lnSpc>
              <a:spcBef>
                <a:spcPts val="890"/>
              </a:spcBef>
            </a:pPr>
            <a:r>
              <a:rPr sz="1800" b="1" dirty="0">
                <a:solidFill>
                  <a:srgbClr val="FFFFFF"/>
                </a:solidFill>
                <a:latin typeface="Arial"/>
                <a:cs typeface="Arial"/>
              </a:rPr>
              <a:t>8</a:t>
            </a:r>
            <a:endParaRPr sz="1800">
              <a:latin typeface="Arial"/>
              <a:cs typeface="Arial"/>
            </a:endParaRPr>
          </a:p>
          <a:p>
            <a:pPr marL="108585">
              <a:lnSpc>
                <a:spcPts val="1535"/>
              </a:lnSpc>
              <a:spcBef>
                <a:spcPts val="615"/>
              </a:spcBef>
            </a:pPr>
            <a:r>
              <a:rPr sz="1400" b="1" dirty="0">
                <a:latin typeface="Arial"/>
                <a:cs typeface="Arial"/>
              </a:rPr>
              <a:t>OPEN</a:t>
            </a:r>
            <a:endParaRPr sz="1400">
              <a:latin typeface="Arial"/>
              <a:cs typeface="Arial"/>
            </a:endParaRPr>
          </a:p>
          <a:p>
            <a:pPr marL="108585" marR="502920">
              <a:lnSpc>
                <a:spcPts val="1510"/>
              </a:lnSpc>
              <a:spcBef>
                <a:spcPts val="50"/>
              </a:spcBef>
            </a:pPr>
            <a:r>
              <a:rPr sz="1400" spc="-5" dirty="0">
                <a:latin typeface="Arial MT"/>
                <a:cs typeface="Arial MT"/>
              </a:rPr>
              <a:t>bougie/tube  introducer</a:t>
            </a:r>
            <a:endParaRPr sz="1400">
              <a:latin typeface="Arial MT"/>
              <a:cs typeface="Arial MT"/>
            </a:endParaRPr>
          </a:p>
          <a:p>
            <a:pPr marL="108585">
              <a:lnSpc>
                <a:spcPts val="1430"/>
              </a:lnSpc>
              <a:spcBef>
                <a:spcPts val="295"/>
              </a:spcBef>
            </a:pPr>
            <a:r>
              <a:rPr sz="1300" b="1" spc="-10" dirty="0">
                <a:solidFill>
                  <a:srgbClr val="C00000"/>
                </a:solidFill>
                <a:latin typeface="Arial"/>
                <a:cs typeface="Arial"/>
              </a:rPr>
              <a:t>CONSIDERATION:</a:t>
            </a:r>
            <a:endParaRPr sz="1300">
              <a:latin typeface="Arial"/>
              <a:cs typeface="Arial"/>
            </a:endParaRPr>
          </a:p>
          <a:p>
            <a:pPr marL="108585" marR="27940">
              <a:lnSpc>
                <a:spcPct val="86700"/>
              </a:lnSpc>
              <a:spcBef>
                <a:spcPts val="75"/>
              </a:spcBef>
            </a:pPr>
            <a:r>
              <a:rPr sz="1300" spc="-5" dirty="0">
                <a:latin typeface="Arial MT"/>
                <a:cs typeface="Arial MT"/>
              </a:rPr>
              <a:t>Placement </a:t>
            </a:r>
            <a:r>
              <a:rPr sz="1300" dirty="0">
                <a:latin typeface="Arial MT"/>
                <a:cs typeface="Arial MT"/>
              </a:rPr>
              <a:t>of </a:t>
            </a:r>
            <a:r>
              <a:rPr sz="1300" spc="-5" dirty="0">
                <a:latin typeface="Arial MT"/>
                <a:cs typeface="Arial MT"/>
              </a:rPr>
              <a:t>the </a:t>
            </a:r>
            <a:r>
              <a:rPr sz="1300" dirty="0">
                <a:latin typeface="Arial MT"/>
                <a:cs typeface="Arial MT"/>
              </a:rPr>
              <a:t> </a:t>
            </a:r>
            <a:r>
              <a:rPr sz="1300" spc="-5" dirty="0">
                <a:latin typeface="Arial MT"/>
                <a:cs typeface="Arial MT"/>
              </a:rPr>
              <a:t>ETT on </a:t>
            </a:r>
            <a:r>
              <a:rPr sz="1300" dirty="0">
                <a:latin typeface="Arial MT"/>
                <a:cs typeface="Arial MT"/>
              </a:rPr>
              <a:t>the </a:t>
            </a:r>
            <a:r>
              <a:rPr sz="1300" spc="5" dirty="0">
                <a:latin typeface="Arial MT"/>
                <a:cs typeface="Arial MT"/>
              </a:rPr>
              <a:t> </a:t>
            </a:r>
            <a:r>
              <a:rPr sz="1300" dirty="0">
                <a:latin typeface="Arial MT"/>
                <a:cs typeface="Arial MT"/>
              </a:rPr>
              <a:t>proximal end of </a:t>
            </a:r>
            <a:r>
              <a:rPr sz="1300" spc="5" dirty="0">
                <a:latin typeface="Arial MT"/>
                <a:cs typeface="Arial MT"/>
              </a:rPr>
              <a:t> </a:t>
            </a:r>
            <a:r>
              <a:rPr sz="1300" dirty="0">
                <a:latin typeface="Arial MT"/>
                <a:cs typeface="Arial MT"/>
              </a:rPr>
              <a:t>bougie</a:t>
            </a:r>
            <a:r>
              <a:rPr sz="1300" spc="-30" dirty="0">
                <a:latin typeface="Arial MT"/>
                <a:cs typeface="Arial MT"/>
              </a:rPr>
              <a:t> </a:t>
            </a:r>
            <a:r>
              <a:rPr sz="1300" spc="-5" dirty="0">
                <a:latin typeface="Arial MT"/>
                <a:cs typeface="Arial MT"/>
              </a:rPr>
              <a:t>for</a:t>
            </a:r>
            <a:r>
              <a:rPr sz="1300" spc="-30" dirty="0">
                <a:latin typeface="Arial MT"/>
                <a:cs typeface="Arial MT"/>
              </a:rPr>
              <a:t> </a:t>
            </a:r>
            <a:r>
              <a:rPr sz="1300" spc="-5" dirty="0">
                <a:latin typeface="Arial MT"/>
                <a:cs typeface="Arial MT"/>
              </a:rPr>
              <a:t>insertion </a:t>
            </a:r>
            <a:r>
              <a:rPr sz="1300" spc="-345" dirty="0">
                <a:latin typeface="Arial MT"/>
                <a:cs typeface="Arial MT"/>
              </a:rPr>
              <a:t> </a:t>
            </a:r>
            <a:r>
              <a:rPr sz="1300" dirty="0">
                <a:latin typeface="Arial MT"/>
                <a:cs typeface="Arial MT"/>
              </a:rPr>
              <a:t>is an </a:t>
            </a:r>
            <a:r>
              <a:rPr sz="1300" spc="-5" dirty="0">
                <a:latin typeface="Arial MT"/>
                <a:cs typeface="Arial MT"/>
              </a:rPr>
              <a:t>option, </a:t>
            </a:r>
            <a:r>
              <a:rPr sz="1300" dirty="0">
                <a:latin typeface="Arial MT"/>
                <a:cs typeface="Arial MT"/>
              </a:rPr>
              <a:t>if </a:t>
            </a:r>
            <a:r>
              <a:rPr sz="1300" spc="5" dirty="0">
                <a:latin typeface="Arial MT"/>
                <a:cs typeface="Arial MT"/>
              </a:rPr>
              <a:t> </a:t>
            </a:r>
            <a:r>
              <a:rPr sz="1300" spc="-5" dirty="0">
                <a:latin typeface="Arial MT"/>
                <a:cs typeface="Arial MT"/>
              </a:rPr>
              <a:t>training and/or </a:t>
            </a:r>
            <a:r>
              <a:rPr sz="1300" dirty="0">
                <a:latin typeface="Arial MT"/>
                <a:cs typeface="Arial MT"/>
              </a:rPr>
              <a:t> resources</a:t>
            </a:r>
            <a:r>
              <a:rPr sz="1300" spc="-30" dirty="0">
                <a:latin typeface="Arial MT"/>
                <a:cs typeface="Arial MT"/>
              </a:rPr>
              <a:t> </a:t>
            </a:r>
            <a:r>
              <a:rPr sz="1300" dirty="0">
                <a:latin typeface="Arial MT"/>
                <a:cs typeface="Arial MT"/>
              </a:rPr>
              <a:t>permit</a:t>
            </a:r>
            <a:endParaRPr sz="1300">
              <a:latin typeface="Arial MT"/>
              <a:cs typeface="Arial MT"/>
            </a:endParaRPr>
          </a:p>
        </p:txBody>
      </p:sp>
      <p:sp>
        <p:nvSpPr>
          <p:cNvPr id="42" name="object 42"/>
          <p:cNvSpPr/>
          <p:nvPr/>
        </p:nvSpPr>
        <p:spPr>
          <a:xfrm>
            <a:off x="4132071" y="342809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4" y="452555"/>
                </a:lnTo>
                <a:lnTo>
                  <a:pt x="317586" y="439235"/>
                </a:lnTo>
                <a:lnTo>
                  <a:pt x="356417" y="418158"/>
                </a:lnTo>
                <a:lnTo>
                  <a:pt x="390248" y="390244"/>
                </a:lnTo>
                <a:lnTo>
                  <a:pt x="418161" y="356411"/>
                </a:lnTo>
                <a:lnTo>
                  <a:pt x="439237" y="317580"/>
                </a:lnTo>
                <a:lnTo>
                  <a:pt x="452556" y="274670"/>
                </a:lnTo>
                <a:lnTo>
                  <a:pt x="457200" y="228600"/>
                </a:lnTo>
                <a:lnTo>
                  <a:pt x="452556" y="182529"/>
                </a:lnTo>
                <a:lnTo>
                  <a:pt x="439237" y="139619"/>
                </a:lnTo>
                <a:lnTo>
                  <a:pt x="418161" y="100788"/>
                </a:lnTo>
                <a:lnTo>
                  <a:pt x="390248" y="66955"/>
                </a:lnTo>
                <a:lnTo>
                  <a:pt x="356417" y="39041"/>
                </a:lnTo>
                <a:lnTo>
                  <a:pt x="317586" y="17964"/>
                </a:lnTo>
                <a:lnTo>
                  <a:pt x="274674" y="4644"/>
                </a:lnTo>
                <a:lnTo>
                  <a:pt x="228600" y="0"/>
                </a:lnTo>
                <a:close/>
              </a:path>
            </a:pathLst>
          </a:custGeom>
          <a:solidFill>
            <a:srgbClr val="CD9147"/>
          </a:solidFill>
        </p:spPr>
        <p:txBody>
          <a:bodyPr wrap="square" lIns="0" tIns="0" rIns="0" bIns="0" rtlCol="0"/>
          <a:lstStyle/>
          <a:p>
            <a:endParaRPr/>
          </a:p>
        </p:txBody>
      </p:sp>
      <p:sp>
        <p:nvSpPr>
          <p:cNvPr id="43" name="object 43"/>
          <p:cNvSpPr txBox="1"/>
          <p:nvPr/>
        </p:nvSpPr>
        <p:spPr>
          <a:xfrm>
            <a:off x="4284484" y="3507740"/>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9</a:t>
            </a:r>
            <a:endParaRPr sz="1800">
              <a:latin typeface="Arial"/>
              <a:cs typeface="Arial"/>
            </a:endParaRPr>
          </a:p>
        </p:txBody>
      </p:sp>
      <p:sp>
        <p:nvSpPr>
          <p:cNvPr id="44" name="object 44"/>
          <p:cNvSpPr/>
          <p:nvPr/>
        </p:nvSpPr>
        <p:spPr>
          <a:xfrm>
            <a:off x="5998565" y="3429000"/>
            <a:ext cx="457200" cy="457200"/>
          </a:xfrm>
          <a:custGeom>
            <a:avLst/>
            <a:gdLst/>
            <a:ahLst/>
            <a:cxnLst/>
            <a:rect l="l" t="t" r="r" b="b"/>
            <a:pathLst>
              <a:path w="457200" h="457200">
                <a:moveTo>
                  <a:pt x="228600" y="0"/>
                </a:moveTo>
                <a:lnTo>
                  <a:pt x="182525" y="4644"/>
                </a:lnTo>
                <a:lnTo>
                  <a:pt x="139613" y="17964"/>
                </a:lnTo>
                <a:lnTo>
                  <a:pt x="100782" y="39041"/>
                </a:lnTo>
                <a:lnTo>
                  <a:pt x="66951" y="66955"/>
                </a:lnTo>
                <a:lnTo>
                  <a:pt x="39038" y="100788"/>
                </a:lnTo>
                <a:lnTo>
                  <a:pt x="17962" y="139619"/>
                </a:lnTo>
                <a:lnTo>
                  <a:pt x="4643" y="182529"/>
                </a:lnTo>
                <a:lnTo>
                  <a:pt x="0" y="228600"/>
                </a:lnTo>
                <a:lnTo>
                  <a:pt x="4643" y="274670"/>
                </a:lnTo>
                <a:lnTo>
                  <a:pt x="17962" y="317580"/>
                </a:lnTo>
                <a:lnTo>
                  <a:pt x="39038" y="356411"/>
                </a:lnTo>
                <a:lnTo>
                  <a:pt x="66951" y="390244"/>
                </a:lnTo>
                <a:lnTo>
                  <a:pt x="100782" y="418158"/>
                </a:lnTo>
                <a:lnTo>
                  <a:pt x="139613" y="439235"/>
                </a:lnTo>
                <a:lnTo>
                  <a:pt x="182525"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45" name="object 45"/>
          <p:cNvSpPr txBox="1"/>
          <p:nvPr/>
        </p:nvSpPr>
        <p:spPr>
          <a:xfrm>
            <a:off x="6087465" y="3407155"/>
            <a:ext cx="1659255" cy="2228215"/>
          </a:xfrm>
          <a:prstGeom prst="rect">
            <a:avLst/>
          </a:prstGeom>
        </p:spPr>
        <p:txBody>
          <a:bodyPr vert="horz" wrap="square" lIns="0" tIns="113030" rIns="0" bIns="0" rtlCol="0">
            <a:spAutoFit/>
          </a:bodyPr>
          <a:lstStyle/>
          <a:p>
            <a:pPr marL="12700">
              <a:lnSpc>
                <a:spcPct val="100000"/>
              </a:lnSpc>
              <a:spcBef>
                <a:spcPts val="890"/>
              </a:spcBef>
            </a:pPr>
            <a:r>
              <a:rPr sz="1800" b="1" spc="-5" dirty="0">
                <a:solidFill>
                  <a:srgbClr val="FFFFFF"/>
                </a:solidFill>
                <a:latin typeface="Arial"/>
                <a:cs typeface="Arial"/>
              </a:rPr>
              <a:t>10</a:t>
            </a:r>
            <a:endParaRPr sz="1800">
              <a:latin typeface="Arial"/>
              <a:cs typeface="Arial"/>
            </a:endParaRPr>
          </a:p>
          <a:p>
            <a:pPr marL="186055">
              <a:lnSpc>
                <a:spcPts val="1535"/>
              </a:lnSpc>
              <a:spcBef>
                <a:spcPts val="615"/>
              </a:spcBef>
            </a:pPr>
            <a:r>
              <a:rPr sz="1400" b="1" dirty="0">
                <a:latin typeface="Arial"/>
                <a:cs typeface="Arial"/>
              </a:rPr>
              <a:t>POSITION</a:t>
            </a:r>
            <a:r>
              <a:rPr sz="1400" b="1" spc="-55" dirty="0">
                <a:latin typeface="Arial"/>
                <a:cs typeface="Arial"/>
              </a:rPr>
              <a:t> </a:t>
            </a:r>
            <a:r>
              <a:rPr sz="1400" dirty="0">
                <a:latin typeface="Arial MT"/>
                <a:cs typeface="Arial MT"/>
              </a:rPr>
              <a:t>the</a:t>
            </a:r>
            <a:endParaRPr sz="1400">
              <a:latin typeface="Arial MT"/>
              <a:cs typeface="Arial MT"/>
            </a:endParaRPr>
          </a:p>
          <a:p>
            <a:pPr marL="186055" marR="5080">
              <a:lnSpc>
                <a:spcPct val="86400"/>
              </a:lnSpc>
              <a:spcBef>
                <a:spcPts val="85"/>
              </a:spcBef>
            </a:pPr>
            <a:r>
              <a:rPr sz="1400" spc="-5" dirty="0">
                <a:latin typeface="Arial MT"/>
                <a:cs typeface="Arial MT"/>
              </a:rPr>
              <a:t>casualty’s</a:t>
            </a:r>
            <a:r>
              <a:rPr sz="1400" spc="-40" dirty="0">
                <a:latin typeface="Arial MT"/>
                <a:cs typeface="Arial MT"/>
              </a:rPr>
              <a:t> </a:t>
            </a:r>
            <a:r>
              <a:rPr sz="1400" spc="-5" dirty="0">
                <a:latin typeface="Arial MT"/>
                <a:cs typeface="Arial MT"/>
              </a:rPr>
              <a:t>head</a:t>
            </a:r>
            <a:r>
              <a:rPr sz="1400" spc="-35" dirty="0">
                <a:latin typeface="Arial MT"/>
                <a:cs typeface="Arial MT"/>
              </a:rPr>
              <a:t> </a:t>
            </a:r>
            <a:r>
              <a:rPr sz="1400" spc="-5" dirty="0">
                <a:latin typeface="Arial MT"/>
                <a:cs typeface="Arial MT"/>
              </a:rPr>
              <a:t>by </a:t>
            </a:r>
            <a:r>
              <a:rPr sz="1400" spc="-375" dirty="0">
                <a:latin typeface="Arial MT"/>
                <a:cs typeface="Arial MT"/>
              </a:rPr>
              <a:t> </a:t>
            </a:r>
            <a:r>
              <a:rPr sz="1400" spc="-5" dirty="0">
                <a:latin typeface="Arial MT"/>
                <a:cs typeface="Arial MT"/>
              </a:rPr>
              <a:t>hyperextending </a:t>
            </a:r>
            <a:r>
              <a:rPr sz="1400" dirty="0">
                <a:latin typeface="Arial MT"/>
                <a:cs typeface="Arial MT"/>
              </a:rPr>
              <a:t> </a:t>
            </a:r>
            <a:r>
              <a:rPr sz="1400" spc="-5" dirty="0">
                <a:latin typeface="Arial MT"/>
                <a:cs typeface="Arial MT"/>
              </a:rPr>
              <a:t>the neck</a:t>
            </a:r>
            <a:endParaRPr sz="1400">
              <a:latin typeface="Arial MT"/>
              <a:cs typeface="Arial MT"/>
            </a:endParaRPr>
          </a:p>
          <a:p>
            <a:pPr marL="186055">
              <a:lnSpc>
                <a:spcPts val="1585"/>
              </a:lnSpc>
              <a:spcBef>
                <a:spcPts val="335"/>
              </a:spcBef>
            </a:pPr>
            <a:r>
              <a:rPr sz="1400" b="1" spc="-5" dirty="0">
                <a:solidFill>
                  <a:srgbClr val="C00000"/>
                </a:solidFill>
                <a:latin typeface="Arial"/>
                <a:cs typeface="Arial"/>
              </a:rPr>
              <a:t>NOTE:</a:t>
            </a:r>
            <a:endParaRPr sz="1400">
              <a:latin typeface="Arial"/>
              <a:cs typeface="Arial"/>
            </a:endParaRPr>
          </a:p>
          <a:p>
            <a:pPr marL="186055" marR="31115" algn="just">
              <a:lnSpc>
                <a:spcPct val="85200"/>
              </a:lnSpc>
              <a:spcBef>
                <a:spcPts val="155"/>
              </a:spcBef>
            </a:pPr>
            <a:r>
              <a:rPr sz="1400" spc="-5" dirty="0">
                <a:latin typeface="Arial MT"/>
                <a:cs typeface="Arial MT"/>
              </a:rPr>
              <a:t>Hyperextension of </a:t>
            </a:r>
            <a:r>
              <a:rPr sz="1400" spc="-380" dirty="0">
                <a:latin typeface="Arial MT"/>
                <a:cs typeface="Arial MT"/>
              </a:rPr>
              <a:t> </a:t>
            </a:r>
            <a:r>
              <a:rPr sz="1400" spc="-5" dirty="0">
                <a:latin typeface="Arial MT"/>
                <a:cs typeface="Arial MT"/>
              </a:rPr>
              <a:t>the neck will allow </a:t>
            </a:r>
            <a:r>
              <a:rPr sz="1400" spc="-375" dirty="0">
                <a:latin typeface="Arial MT"/>
                <a:cs typeface="Arial MT"/>
              </a:rPr>
              <a:t> </a:t>
            </a:r>
            <a:r>
              <a:rPr sz="1400" spc="-5" dirty="0">
                <a:latin typeface="Arial MT"/>
                <a:cs typeface="Arial MT"/>
              </a:rPr>
              <a:t>for visualization of </a:t>
            </a:r>
            <a:r>
              <a:rPr sz="1400" spc="-375" dirty="0">
                <a:latin typeface="Arial MT"/>
                <a:cs typeface="Arial MT"/>
              </a:rPr>
              <a:t> </a:t>
            </a:r>
            <a:r>
              <a:rPr sz="1400" spc="-5" dirty="0">
                <a:latin typeface="Arial MT"/>
                <a:cs typeface="Arial MT"/>
              </a:rPr>
              <a:t>the</a:t>
            </a:r>
            <a:r>
              <a:rPr sz="1400" spc="-15" dirty="0">
                <a:latin typeface="Arial MT"/>
                <a:cs typeface="Arial MT"/>
              </a:rPr>
              <a:t> </a:t>
            </a:r>
            <a:r>
              <a:rPr sz="1400" dirty="0">
                <a:latin typeface="Arial MT"/>
                <a:cs typeface="Arial MT"/>
              </a:rPr>
              <a:t>vocal</a:t>
            </a:r>
            <a:r>
              <a:rPr sz="1400" spc="-10" dirty="0">
                <a:latin typeface="Arial MT"/>
                <a:cs typeface="Arial MT"/>
              </a:rPr>
              <a:t> </a:t>
            </a:r>
            <a:r>
              <a:rPr sz="1400" spc="-5" dirty="0">
                <a:latin typeface="Arial MT"/>
                <a:cs typeface="Arial MT"/>
              </a:rPr>
              <a:t>cords</a:t>
            </a:r>
            <a:endParaRPr sz="1400">
              <a:latin typeface="Arial MT"/>
              <a:cs typeface="Arial MT"/>
            </a:endParaRPr>
          </a:p>
        </p:txBody>
      </p:sp>
      <p:sp>
        <p:nvSpPr>
          <p:cNvPr id="46" name="object 46"/>
          <p:cNvSpPr/>
          <p:nvPr/>
        </p:nvSpPr>
        <p:spPr>
          <a:xfrm>
            <a:off x="7843393" y="342809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47" name="object 47"/>
          <p:cNvSpPr txBox="1"/>
          <p:nvPr/>
        </p:nvSpPr>
        <p:spPr>
          <a:xfrm>
            <a:off x="7938617" y="3407155"/>
            <a:ext cx="1506220" cy="1417320"/>
          </a:xfrm>
          <a:prstGeom prst="rect">
            <a:avLst/>
          </a:prstGeom>
        </p:spPr>
        <p:txBody>
          <a:bodyPr vert="horz" wrap="square" lIns="0" tIns="113030" rIns="0" bIns="0" rtlCol="0">
            <a:spAutoFit/>
          </a:bodyPr>
          <a:lstStyle/>
          <a:p>
            <a:pPr marL="12700">
              <a:lnSpc>
                <a:spcPct val="100000"/>
              </a:lnSpc>
              <a:spcBef>
                <a:spcPts val="890"/>
              </a:spcBef>
            </a:pPr>
            <a:r>
              <a:rPr sz="1800" b="1" spc="-105" dirty="0">
                <a:solidFill>
                  <a:srgbClr val="FFFFFF"/>
                </a:solidFill>
                <a:latin typeface="Arial"/>
                <a:cs typeface="Arial"/>
              </a:rPr>
              <a:t>11</a:t>
            </a:r>
            <a:endParaRPr sz="1800">
              <a:latin typeface="Arial"/>
              <a:cs typeface="Arial"/>
            </a:endParaRPr>
          </a:p>
          <a:p>
            <a:pPr marL="172085" marR="5080">
              <a:lnSpc>
                <a:spcPct val="85000"/>
              </a:lnSpc>
              <a:spcBef>
                <a:spcPts val="869"/>
              </a:spcBef>
            </a:pPr>
            <a:r>
              <a:rPr sz="1400" b="1" dirty="0">
                <a:latin typeface="Arial"/>
                <a:cs typeface="Arial"/>
              </a:rPr>
              <a:t>OPEN </a:t>
            </a:r>
            <a:r>
              <a:rPr sz="1400" dirty="0">
                <a:latin typeface="Arial MT"/>
                <a:cs typeface="Arial MT"/>
              </a:rPr>
              <a:t>the </a:t>
            </a:r>
            <a:r>
              <a:rPr sz="1400" spc="5" dirty="0">
                <a:latin typeface="Arial MT"/>
                <a:cs typeface="Arial MT"/>
              </a:rPr>
              <a:t> </a:t>
            </a:r>
            <a:r>
              <a:rPr sz="1400" spc="-5" dirty="0">
                <a:latin typeface="Arial MT"/>
                <a:cs typeface="Arial MT"/>
              </a:rPr>
              <a:t>casualty’s</a:t>
            </a:r>
            <a:r>
              <a:rPr sz="1400" spc="-75" dirty="0">
                <a:latin typeface="Arial MT"/>
                <a:cs typeface="Arial MT"/>
              </a:rPr>
              <a:t> </a:t>
            </a:r>
            <a:r>
              <a:rPr sz="1400" spc="-5" dirty="0">
                <a:latin typeface="Arial MT"/>
                <a:cs typeface="Arial MT"/>
              </a:rPr>
              <a:t>mouth </a:t>
            </a:r>
            <a:r>
              <a:rPr sz="1400" spc="-375" dirty="0">
                <a:latin typeface="Arial MT"/>
                <a:cs typeface="Arial MT"/>
              </a:rPr>
              <a:t> </a:t>
            </a:r>
            <a:r>
              <a:rPr sz="1400" spc="-5" dirty="0">
                <a:latin typeface="Arial MT"/>
                <a:cs typeface="Arial MT"/>
              </a:rPr>
              <a:t>and hold </a:t>
            </a:r>
            <a:r>
              <a:rPr sz="1400" dirty="0">
                <a:latin typeface="Arial MT"/>
                <a:cs typeface="Arial MT"/>
              </a:rPr>
              <a:t>the </a:t>
            </a:r>
            <a:r>
              <a:rPr sz="1400" spc="-5" dirty="0">
                <a:latin typeface="Arial MT"/>
                <a:cs typeface="Arial MT"/>
              </a:rPr>
              <a:t>it </a:t>
            </a:r>
            <a:r>
              <a:rPr sz="1400" dirty="0">
                <a:latin typeface="Arial MT"/>
                <a:cs typeface="Arial MT"/>
              </a:rPr>
              <a:t> </a:t>
            </a:r>
            <a:r>
              <a:rPr sz="1400" spc="-5" dirty="0">
                <a:latin typeface="Arial MT"/>
                <a:cs typeface="Arial MT"/>
              </a:rPr>
              <a:t>open by pushing </a:t>
            </a:r>
            <a:r>
              <a:rPr sz="1400" spc="-375" dirty="0">
                <a:latin typeface="Arial MT"/>
                <a:cs typeface="Arial MT"/>
              </a:rPr>
              <a:t> </a:t>
            </a:r>
            <a:r>
              <a:rPr sz="1400" spc="-5" dirty="0">
                <a:latin typeface="Arial MT"/>
                <a:cs typeface="Arial MT"/>
              </a:rPr>
              <a:t>down</a:t>
            </a:r>
            <a:r>
              <a:rPr sz="1400" spc="-25" dirty="0">
                <a:latin typeface="Arial MT"/>
                <a:cs typeface="Arial MT"/>
              </a:rPr>
              <a:t> </a:t>
            </a:r>
            <a:r>
              <a:rPr sz="1400" spc="-5" dirty="0">
                <a:latin typeface="Arial MT"/>
                <a:cs typeface="Arial MT"/>
              </a:rPr>
              <a:t>on</a:t>
            </a:r>
            <a:r>
              <a:rPr sz="1400" spc="-25" dirty="0">
                <a:latin typeface="Arial MT"/>
                <a:cs typeface="Arial MT"/>
              </a:rPr>
              <a:t> </a:t>
            </a:r>
            <a:r>
              <a:rPr sz="1400" dirty="0">
                <a:latin typeface="Arial MT"/>
                <a:cs typeface="Arial MT"/>
              </a:rPr>
              <a:t>the</a:t>
            </a:r>
            <a:r>
              <a:rPr sz="1400" spc="-25" dirty="0">
                <a:latin typeface="Arial MT"/>
                <a:cs typeface="Arial MT"/>
              </a:rPr>
              <a:t> </a:t>
            </a:r>
            <a:r>
              <a:rPr sz="1400" spc="-5" dirty="0">
                <a:latin typeface="Arial MT"/>
                <a:cs typeface="Arial MT"/>
              </a:rPr>
              <a:t>jaw</a:t>
            </a:r>
            <a:endParaRPr sz="1400">
              <a:latin typeface="Arial MT"/>
              <a:cs typeface="Arial MT"/>
            </a:endParaRPr>
          </a:p>
        </p:txBody>
      </p:sp>
      <p:sp>
        <p:nvSpPr>
          <p:cNvPr id="48" name="object 48"/>
          <p:cNvSpPr/>
          <p:nvPr/>
        </p:nvSpPr>
        <p:spPr>
          <a:xfrm>
            <a:off x="9709873" y="342809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49" name="object 49"/>
          <p:cNvSpPr txBox="1"/>
          <p:nvPr/>
        </p:nvSpPr>
        <p:spPr>
          <a:xfrm>
            <a:off x="9798773" y="3407155"/>
            <a:ext cx="1532255" cy="868680"/>
          </a:xfrm>
          <a:prstGeom prst="rect">
            <a:avLst/>
          </a:prstGeom>
        </p:spPr>
        <p:txBody>
          <a:bodyPr vert="horz" wrap="square" lIns="0" tIns="113030" rIns="0" bIns="0" rtlCol="0">
            <a:spAutoFit/>
          </a:bodyPr>
          <a:lstStyle/>
          <a:p>
            <a:pPr marL="12700">
              <a:lnSpc>
                <a:spcPct val="100000"/>
              </a:lnSpc>
              <a:spcBef>
                <a:spcPts val="890"/>
              </a:spcBef>
            </a:pPr>
            <a:r>
              <a:rPr sz="1800" b="1" spc="-5" dirty="0">
                <a:solidFill>
                  <a:srgbClr val="FFFFFF"/>
                </a:solidFill>
                <a:latin typeface="Arial"/>
                <a:cs typeface="Arial"/>
              </a:rPr>
              <a:t>12</a:t>
            </a:r>
            <a:endParaRPr sz="1800">
              <a:latin typeface="Arial"/>
              <a:cs typeface="Arial"/>
            </a:endParaRPr>
          </a:p>
          <a:p>
            <a:pPr marL="149225">
              <a:lnSpc>
                <a:spcPts val="1535"/>
              </a:lnSpc>
              <a:spcBef>
                <a:spcPts val="615"/>
              </a:spcBef>
            </a:pPr>
            <a:r>
              <a:rPr sz="1400" b="1" spc="-5" dirty="0">
                <a:latin typeface="Arial"/>
                <a:cs typeface="Arial"/>
              </a:rPr>
              <a:t>REMOVE</a:t>
            </a:r>
            <a:r>
              <a:rPr sz="1400" b="1" spc="-40" dirty="0">
                <a:latin typeface="Arial"/>
                <a:cs typeface="Arial"/>
              </a:rPr>
              <a:t> </a:t>
            </a:r>
            <a:r>
              <a:rPr sz="1400" spc="-30" dirty="0">
                <a:latin typeface="Arial MT"/>
                <a:cs typeface="Arial MT"/>
              </a:rPr>
              <a:t>OPA,</a:t>
            </a:r>
            <a:r>
              <a:rPr sz="1400" spc="-35" dirty="0">
                <a:latin typeface="Arial MT"/>
                <a:cs typeface="Arial MT"/>
              </a:rPr>
              <a:t> </a:t>
            </a:r>
            <a:r>
              <a:rPr sz="1400" spc="-5" dirty="0">
                <a:latin typeface="Arial MT"/>
                <a:cs typeface="Arial MT"/>
              </a:rPr>
              <a:t>if</a:t>
            </a:r>
            <a:endParaRPr sz="1400">
              <a:latin typeface="Arial MT"/>
              <a:cs typeface="Arial MT"/>
            </a:endParaRPr>
          </a:p>
          <a:p>
            <a:pPr marL="149225">
              <a:lnSpc>
                <a:spcPts val="1535"/>
              </a:lnSpc>
            </a:pPr>
            <a:r>
              <a:rPr sz="1400" spc="-5" dirty="0">
                <a:latin typeface="Arial MT"/>
                <a:cs typeface="Arial MT"/>
              </a:rPr>
              <a:t>in</a:t>
            </a:r>
            <a:r>
              <a:rPr sz="1400" spc="-40" dirty="0">
                <a:latin typeface="Arial MT"/>
                <a:cs typeface="Arial MT"/>
              </a:rPr>
              <a:t> </a:t>
            </a:r>
            <a:r>
              <a:rPr sz="1400" spc="-5" dirty="0">
                <a:latin typeface="Arial MT"/>
                <a:cs typeface="Arial MT"/>
              </a:rPr>
              <a:t>place</a:t>
            </a:r>
            <a:endParaRPr sz="1400">
              <a:latin typeface="Arial MT"/>
              <a:cs typeface="Arial MT"/>
            </a:endParaRPr>
          </a:p>
        </p:txBody>
      </p:sp>
      <p:grpSp>
        <p:nvGrpSpPr>
          <p:cNvPr id="50" name="object 50"/>
          <p:cNvGrpSpPr/>
          <p:nvPr/>
        </p:nvGrpSpPr>
        <p:grpSpPr>
          <a:xfrm>
            <a:off x="4395508" y="6350367"/>
            <a:ext cx="3401060" cy="381000"/>
            <a:chOff x="4395508" y="6350367"/>
            <a:chExt cx="3401060" cy="381000"/>
          </a:xfrm>
        </p:grpSpPr>
        <p:pic>
          <p:nvPicPr>
            <p:cNvPr id="51" name="object 51"/>
            <p:cNvPicPr/>
            <p:nvPr/>
          </p:nvPicPr>
          <p:blipFill>
            <a:blip r:embed="rId11" cstate="print"/>
            <a:stretch>
              <a:fillRect/>
            </a:stretch>
          </p:blipFill>
          <p:spPr>
            <a:xfrm>
              <a:off x="4403445" y="6358304"/>
              <a:ext cx="3385108" cy="365124"/>
            </a:xfrm>
            <a:prstGeom prst="rect">
              <a:avLst/>
            </a:prstGeom>
          </p:spPr>
        </p:pic>
        <p:sp>
          <p:nvSpPr>
            <p:cNvPr id="52" name="object 52"/>
            <p:cNvSpPr/>
            <p:nvPr/>
          </p:nvSpPr>
          <p:spPr>
            <a:xfrm>
              <a:off x="4403445" y="6358304"/>
              <a:ext cx="3385185" cy="365125"/>
            </a:xfrm>
            <a:custGeom>
              <a:avLst/>
              <a:gdLst/>
              <a:ahLst/>
              <a:cxnLst/>
              <a:rect l="l" t="t" r="r" b="b"/>
              <a:pathLst>
                <a:path w="3385184" h="365125">
                  <a:moveTo>
                    <a:pt x="0" y="60854"/>
                  </a:moveTo>
                  <a:lnTo>
                    <a:pt x="4782" y="37166"/>
                  </a:lnTo>
                  <a:lnTo>
                    <a:pt x="17823" y="17823"/>
                  </a:lnTo>
                  <a:lnTo>
                    <a:pt x="37166" y="4782"/>
                  </a:lnTo>
                  <a:lnTo>
                    <a:pt x="60853" y="0"/>
                  </a:lnTo>
                  <a:lnTo>
                    <a:pt x="3324261" y="0"/>
                  </a:lnTo>
                  <a:lnTo>
                    <a:pt x="3347950" y="4782"/>
                  </a:lnTo>
                  <a:lnTo>
                    <a:pt x="3367295" y="17823"/>
                  </a:lnTo>
                  <a:lnTo>
                    <a:pt x="3380338" y="37166"/>
                  </a:lnTo>
                  <a:lnTo>
                    <a:pt x="3385121" y="60854"/>
                  </a:lnTo>
                  <a:lnTo>
                    <a:pt x="3385121" y="304271"/>
                  </a:lnTo>
                  <a:lnTo>
                    <a:pt x="3380338" y="327958"/>
                  </a:lnTo>
                  <a:lnTo>
                    <a:pt x="3367295" y="347301"/>
                  </a:lnTo>
                  <a:lnTo>
                    <a:pt x="3347950" y="360343"/>
                  </a:lnTo>
                  <a:lnTo>
                    <a:pt x="3324261" y="365125"/>
                  </a:lnTo>
                  <a:lnTo>
                    <a:pt x="60853" y="365125"/>
                  </a:lnTo>
                  <a:lnTo>
                    <a:pt x="37166" y="360343"/>
                  </a:lnTo>
                  <a:lnTo>
                    <a:pt x="17823" y="347301"/>
                  </a:lnTo>
                  <a:lnTo>
                    <a:pt x="4782" y="327958"/>
                  </a:lnTo>
                  <a:lnTo>
                    <a:pt x="0" y="304271"/>
                  </a:lnTo>
                  <a:lnTo>
                    <a:pt x="0" y="60854"/>
                  </a:lnTo>
                  <a:close/>
                </a:path>
              </a:pathLst>
            </a:custGeom>
            <a:ln w="15875">
              <a:solidFill>
                <a:srgbClr val="BC8642"/>
              </a:solidFill>
            </a:ln>
          </p:spPr>
          <p:txBody>
            <a:bodyPr wrap="square" lIns="0" tIns="0" rIns="0" bIns="0" rtlCol="0"/>
            <a:lstStyle/>
            <a:p>
              <a:endParaRPr/>
            </a:p>
          </p:txBody>
        </p:sp>
      </p:grpSp>
      <p:sp>
        <p:nvSpPr>
          <p:cNvPr id="53" name="object 53"/>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54" name="object 54"/>
          <p:cNvSpPr txBox="1">
            <a:spLocks noGrp="1"/>
          </p:cNvSpPr>
          <p:nvPr>
            <p:ph type="sldNum" sz="quarter" idx="7"/>
          </p:nvPr>
        </p:nvSpPr>
        <p:spPr>
          <a:xfrm>
            <a:off x="12442191" y="6551888"/>
            <a:ext cx="359409" cy="211454"/>
          </a:xfrm>
          <a:prstGeom prst="rect">
            <a:avLst/>
          </a:prstGeom>
          <a:solidFill>
            <a:schemeClr val="bg1"/>
          </a:solidFill>
        </p:spPr>
        <p:txBody>
          <a:bodyPr vert="horz" wrap="square" lIns="0" tIns="0" rIns="0" bIns="0" rtlCol="0">
            <a:spAutoFit/>
          </a:bodyPr>
          <a:lstStyle/>
          <a:p>
            <a:pPr marL="152400">
              <a:lnSpc>
                <a:spcPts val="1425"/>
              </a:lnSpc>
            </a:pPr>
            <a:fld id="{81D60167-4931-47E6-BA6A-407CBD079E47}" type="slidenum">
              <a:rPr dirty="0"/>
              <a:t>42</a:t>
            </a:fld>
            <a:endParaRPr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55244" rIns="0" bIns="0" rtlCol="0">
            <a:spAutoFit/>
          </a:bodyPr>
          <a:lstStyle/>
          <a:p>
            <a:pPr marL="1905" algn="ctr">
              <a:lnSpc>
                <a:spcPct val="100000"/>
              </a:lnSpc>
              <a:spcBef>
                <a:spcPts val="434"/>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15"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dirty="0"/>
          </a:p>
          <a:p>
            <a:pPr marL="13970" marR="5080" algn="ctr">
              <a:lnSpc>
                <a:spcPts val="4300"/>
              </a:lnSpc>
              <a:spcBef>
                <a:spcPts val="725"/>
              </a:spcBef>
            </a:pPr>
            <a:r>
              <a:rPr spc="-5" dirty="0"/>
              <a:t>ENDOTRACHEAL</a:t>
            </a:r>
            <a:r>
              <a:rPr spc="-95" dirty="0"/>
              <a:t> </a:t>
            </a:r>
            <a:r>
              <a:rPr spc="-5" dirty="0"/>
              <a:t>TUBE</a:t>
            </a:r>
            <a:r>
              <a:rPr spc="-25" dirty="0"/>
              <a:t> </a:t>
            </a:r>
            <a:r>
              <a:rPr spc="-30" dirty="0"/>
              <a:t>INTUBATION </a:t>
            </a:r>
            <a:r>
              <a:rPr spc="-985" dirty="0"/>
              <a:t> </a:t>
            </a:r>
            <a:r>
              <a:rPr dirty="0">
                <a:solidFill>
                  <a:srgbClr val="BC8642"/>
                </a:solidFill>
              </a:rPr>
              <a:t>TECHNIQUES</a:t>
            </a:r>
          </a:p>
        </p:txBody>
      </p:sp>
      <p:pic>
        <p:nvPicPr>
          <p:cNvPr id="3" name="object 3"/>
          <p:cNvPicPr/>
          <p:nvPr/>
        </p:nvPicPr>
        <p:blipFill>
          <a:blip r:embed="rId2" cstate="print"/>
          <a:stretch>
            <a:fillRect/>
          </a:stretch>
        </p:blipFill>
        <p:spPr>
          <a:xfrm>
            <a:off x="309069" y="255193"/>
            <a:ext cx="1173007" cy="656424"/>
          </a:xfrm>
          <a:prstGeom prst="rect">
            <a:avLst/>
          </a:prstGeom>
        </p:spPr>
      </p:pic>
      <p:grpSp>
        <p:nvGrpSpPr>
          <p:cNvPr id="4" name="object 4"/>
          <p:cNvGrpSpPr/>
          <p:nvPr/>
        </p:nvGrpSpPr>
        <p:grpSpPr>
          <a:xfrm>
            <a:off x="362711" y="1786127"/>
            <a:ext cx="11265535" cy="4527550"/>
            <a:chOff x="362711" y="1786127"/>
            <a:chExt cx="11265535" cy="4527550"/>
          </a:xfrm>
        </p:grpSpPr>
        <p:pic>
          <p:nvPicPr>
            <p:cNvPr id="5" name="object 5"/>
            <p:cNvPicPr/>
            <p:nvPr/>
          </p:nvPicPr>
          <p:blipFill>
            <a:blip r:embed="rId3" cstate="print"/>
            <a:stretch>
              <a:fillRect/>
            </a:stretch>
          </p:blipFill>
          <p:spPr>
            <a:xfrm>
              <a:off x="362711" y="1786127"/>
              <a:ext cx="11265408" cy="2148840"/>
            </a:xfrm>
            <a:prstGeom prst="rect">
              <a:avLst/>
            </a:prstGeom>
          </p:spPr>
        </p:pic>
        <p:pic>
          <p:nvPicPr>
            <p:cNvPr id="6" name="object 6"/>
            <p:cNvPicPr/>
            <p:nvPr/>
          </p:nvPicPr>
          <p:blipFill>
            <a:blip r:embed="rId4" cstate="print"/>
            <a:stretch>
              <a:fillRect/>
            </a:stretch>
          </p:blipFill>
          <p:spPr>
            <a:xfrm>
              <a:off x="414413" y="1787284"/>
              <a:ext cx="11162613" cy="2043722"/>
            </a:xfrm>
            <a:prstGeom prst="rect">
              <a:avLst/>
            </a:prstGeom>
          </p:spPr>
        </p:pic>
        <p:pic>
          <p:nvPicPr>
            <p:cNvPr id="7" name="object 7"/>
            <p:cNvPicPr/>
            <p:nvPr/>
          </p:nvPicPr>
          <p:blipFill>
            <a:blip r:embed="rId5" cstate="print"/>
            <a:stretch>
              <a:fillRect/>
            </a:stretch>
          </p:blipFill>
          <p:spPr>
            <a:xfrm>
              <a:off x="758841" y="2064435"/>
              <a:ext cx="1939578" cy="1489417"/>
            </a:xfrm>
            <a:prstGeom prst="rect">
              <a:avLst/>
            </a:prstGeom>
          </p:spPr>
        </p:pic>
        <p:sp>
          <p:nvSpPr>
            <p:cNvPr id="8" name="object 8"/>
            <p:cNvSpPr/>
            <p:nvPr/>
          </p:nvSpPr>
          <p:spPr>
            <a:xfrm>
              <a:off x="758841" y="2064435"/>
              <a:ext cx="1939925" cy="1489710"/>
            </a:xfrm>
            <a:custGeom>
              <a:avLst/>
              <a:gdLst/>
              <a:ahLst/>
              <a:cxnLst/>
              <a:rect l="l" t="t" r="r" b="b"/>
              <a:pathLst>
                <a:path w="1939925" h="1489710">
                  <a:moveTo>
                    <a:pt x="0" y="148941"/>
                  </a:moveTo>
                  <a:lnTo>
                    <a:pt x="7593" y="101864"/>
                  </a:lnTo>
                  <a:lnTo>
                    <a:pt x="28737" y="60978"/>
                  </a:lnTo>
                  <a:lnTo>
                    <a:pt x="60978" y="28737"/>
                  </a:lnTo>
                  <a:lnTo>
                    <a:pt x="101864" y="7593"/>
                  </a:lnTo>
                  <a:lnTo>
                    <a:pt x="148941" y="0"/>
                  </a:lnTo>
                  <a:lnTo>
                    <a:pt x="1790641" y="0"/>
                  </a:lnTo>
                  <a:lnTo>
                    <a:pt x="1837718" y="7593"/>
                  </a:lnTo>
                  <a:lnTo>
                    <a:pt x="1878604" y="28737"/>
                  </a:lnTo>
                  <a:lnTo>
                    <a:pt x="1910845" y="60978"/>
                  </a:lnTo>
                  <a:lnTo>
                    <a:pt x="1931988" y="101864"/>
                  </a:lnTo>
                  <a:lnTo>
                    <a:pt x="1939581" y="148941"/>
                  </a:lnTo>
                  <a:lnTo>
                    <a:pt x="1939581" y="1340480"/>
                  </a:lnTo>
                  <a:lnTo>
                    <a:pt x="1931988" y="1387554"/>
                  </a:lnTo>
                  <a:lnTo>
                    <a:pt x="1910845" y="1428439"/>
                  </a:lnTo>
                  <a:lnTo>
                    <a:pt x="1878604" y="1460681"/>
                  </a:lnTo>
                  <a:lnTo>
                    <a:pt x="1837718" y="1481827"/>
                  </a:lnTo>
                  <a:lnTo>
                    <a:pt x="1790641" y="1489420"/>
                  </a:lnTo>
                  <a:lnTo>
                    <a:pt x="148941" y="1489420"/>
                  </a:lnTo>
                  <a:lnTo>
                    <a:pt x="101864" y="1481827"/>
                  </a:lnTo>
                  <a:lnTo>
                    <a:pt x="60978" y="1460681"/>
                  </a:lnTo>
                  <a:lnTo>
                    <a:pt x="28737" y="1428439"/>
                  </a:lnTo>
                  <a:lnTo>
                    <a:pt x="7593" y="1387554"/>
                  </a:lnTo>
                  <a:lnTo>
                    <a:pt x="0" y="1340480"/>
                  </a:lnTo>
                  <a:lnTo>
                    <a:pt x="0" y="148941"/>
                  </a:lnTo>
                  <a:close/>
                </a:path>
              </a:pathLst>
            </a:custGeom>
            <a:ln w="12700">
              <a:solidFill>
                <a:srgbClr val="BC8642"/>
              </a:solidFill>
            </a:ln>
          </p:spPr>
          <p:txBody>
            <a:bodyPr wrap="square" lIns="0" tIns="0" rIns="0" bIns="0" rtlCol="0"/>
            <a:lstStyle/>
            <a:p>
              <a:endParaRPr/>
            </a:p>
          </p:txBody>
        </p:sp>
        <p:sp>
          <p:nvSpPr>
            <p:cNvPr id="9" name="object 9"/>
            <p:cNvSpPr/>
            <p:nvPr/>
          </p:nvSpPr>
          <p:spPr>
            <a:xfrm>
              <a:off x="758841" y="3824655"/>
              <a:ext cx="1939925" cy="2482850"/>
            </a:xfrm>
            <a:custGeom>
              <a:avLst/>
              <a:gdLst/>
              <a:ahLst/>
              <a:cxnLst/>
              <a:rect l="l" t="t" r="r" b="b"/>
              <a:pathLst>
                <a:path w="1939925" h="2482850">
                  <a:moveTo>
                    <a:pt x="1939578" y="0"/>
                  </a:moveTo>
                  <a:lnTo>
                    <a:pt x="0" y="0"/>
                  </a:lnTo>
                  <a:lnTo>
                    <a:pt x="0" y="2278700"/>
                  </a:lnTo>
                  <a:lnTo>
                    <a:pt x="5378" y="2325397"/>
                  </a:lnTo>
                  <a:lnTo>
                    <a:pt x="20700" y="2368263"/>
                  </a:lnTo>
                  <a:lnTo>
                    <a:pt x="44741" y="2406077"/>
                  </a:lnTo>
                  <a:lnTo>
                    <a:pt x="76280" y="2437616"/>
                  </a:lnTo>
                  <a:lnTo>
                    <a:pt x="114094" y="2461657"/>
                  </a:lnTo>
                  <a:lnTo>
                    <a:pt x="156960" y="2476978"/>
                  </a:lnTo>
                  <a:lnTo>
                    <a:pt x="203657" y="2482357"/>
                  </a:lnTo>
                  <a:lnTo>
                    <a:pt x="1735921" y="2482357"/>
                  </a:lnTo>
                  <a:lnTo>
                    <a:pt x="1782620" y="2476978"/>
                  </a:lnTo>
                  <a:lnTo>
                    <a:pt x="1825487" y="2461657"/>
                  </a:lnTo>
                  <a:lnTo>
                    <a:pt x="1863301" y="2437616"/>
                  </a:lnTo>
                  <a:lnTo>
                    <a:pt x="1894839" y="2406077"/>
                  </a:lnTo>
                  <a:lnTo>
                    <a:pt x="1918879" y="2368263"/>
                  </a:lnTo>
                  <a:lnTo>
                    <a:pt x="1934199" y="2325397"/>
                  </a:lnTo>
                  <a:lnTo>
                    <a:pt x="1939578" y="2278700"/>
                  </a:lnTo>
                  <a:lnTo>
                    <a:pt x="1939578" y="0"/>
                  </a:lnTo>
                  <a:close/>
                </a:path>
              </a:pathLst>
            </a:custGeom>
            <a:solidFill>
              <a:srgbClr val="FFFFFF"/>
            </a:solidFill>
          </p:spPr>
          <p:txBody>
            <a:bodyPr wrap="square" lIns="0" tIns="0" rIns="0" bIns="0" rtlCol="0"/>
            <a:lstStyle/>
            <a:p>
              <a:endParaRPr/>
            </a:p>
          </p:txBody>
        </p:sp>
        <p:sp>
          <p:nvSpPr>
            <p:cNvPr id="10" name="object 10"/>
            <p:cNvSpPr/>
            <p:nvPr/>
          </p:nvSpPr>
          <p:spPr>
            <a:xfrm>
              <a:off x="758838" y="3824651"/>
              <a:ext cx="1939925" cy="2482850"/>
            </a:xfrm>
            <a:custGeom>
              <a:avLst/>
              <a:gdLst/>
              <a:ahLst/>
              <a:cxnLst/>
              <a:rect l="l" t="t" r="r" b="b"/>
              <a:pathLst>
                <a:path w="1939925" h="2482850">
                  <a:moveTo>
                    <a:pt x="1735923" y="2482361"/>
                  </a:moveTo>
                  <a:lnTo>
                    <a:pt x="203650" y="2482361"/>
                  </a:lnTo>
                  <a:lnTo>
                    <a:pt x="156955" y="2476982"/>
                  </a:lnTo>
                  <a:lnTo>
                    <a:pt x="114091" y="2461661"/>
                  </a:lnTo>
                  <a:lnTo>
                    <a:pt x="76278" y="2437620"/>
                  </a:lnTo>
                  <a:lnTo>
                    <a:pt x="44740" y="2406081"/>
                  </a:lnTo>
                  <a:lnTo>
                    <a:pt x="20699" y="2368267"/>
                  </a:lnTo>
                  <a:lnTo>
                    <a:pt x="5378" y="2325400"/>
                  </a:lnTo>
                  <a:lnTo>
                    <a:pt x="0" y="2278704"/>
                  </a:lnTo>
                  <a:lnTo>
                    <a:pt x="0" y="0"/>
                  </a:lnTo>
                  <a:lnTo>
                    <a:pt x="1939581" y="0"/>
                  </a:lnTo>
                  <a:lnTo>
                    <a:pt x="1939581" y="2278704"/>
                  </a:lnTo>
                  <a:lnTo>
                    <a:pt x="1934202" y="2325400"/>
                  </a:lnTo>
                  <a:lnTo>
                    <a:pt x="1918881" y="2368267"/>
                  </a:lnTo>
                  <a:lnTo>
                    <a:pt x="1894839" y="2406081"/>
                  </a:lnTo>
                  <a:lnTo>
                    <a:pt x="1863301" y="2437620"/>
                  </a:lnTo>
                  <a:lnTo>
                    <a:pt x="1825487" y="2461661"/>
                  </a:lnTo>
                  <a:lnTo>
                    <a:pt x="1782620" y="2476982"/>
                  </a:lnTo>
                  <a:lnTo>
                    <a:pt x="1735923" y="2482361"/>
                  </a:lnTo>
                  <a:close/>
                </a:path>
              </a:pathLst>
            </a:custGeom>
            <a:ln w="12700">
              <a:solidFill>
                <a:srgbClr val="BC8642"/>
              </a:solidFill>
            </a:ln>
          </p:spPr>
          <p:txBody>
            <a:bodyPr wrap="square" lIns="0" tIns="0" rIns="0" bIns="0" rtlCol="0"/>
            <a:lstStyle/>
            <a:p>
              <a:endParaRPr/>
            </a:p>
          </p:txBody>
        </p:sp>
        <p:sp>
          <p:nvSpPr>
            <p:cNvPr id="11" name="object 11"/>
            <p:cNvSpPr/>
            <p:nvPr/>
          </p:nvSpPr>
          <p:spPr>
            <a:xfrm>
              <a:off x="2892387" y="2064435"/>
              <a:ext cx="1939925" cy="1489710"/>
            </a:xfrm>
            <a:custGeom>
              <a:avLst/>
              <a:gdLst/>
              <a:ahLst/>
              <a:cxnLst/>
              <a:rect l="l" t="t" r="r" b="b"/>
              <a:pathLst>
                <a:path w="1939925" h="1489710">
                  <a:moveTo>
                    <a:pt x="1707159" y="0"/>
                  </a:moveTo>
                  <a:lnTo>
                    <a:pt x="148932" y="0"/>
                  </a:lnTo>
                  <a:lnTo>
                    <a:pt x="101854" y="7594"/>
                  </a:lnTo>
                  <a:lnTo>
                    <a:pt x="60972" y="28740"/>
                  </a:lnTo>
                  <a:lnTo>
                    <a:pt x="28727" y="60985"/>
                  </a:lnTo>
                  <a:lnTo>
                    <a:pt x="7581" y="101879"/>
                  </a:lnTo>
                  <a:lnTo>
                    <a:pt x="0" y="148945"/>
                  </a:lnTo>
                  <a:lnTo>
                    <a:pt x="0" y="1340472"/>
                  </a:lnTo>
                  <a:lnTo>
                    <a:pt x="7581" y="1387551"/>
                  </a:lnTo>
                  <a:lnTo>
                    <a:pt x="28727" y="1428445"/>
                  </a:lnTo>
                  <a:lnTo>
                    <a:pt x="60972" y="1460690"/>
                  </a:lnTo>
                  <a:lnTo>
                    <a:pt x="101854" y="1481836"/>
                  </a:lnTo>
                  <a:lnTo>
                    <a:pt x="148932" y="1489430"/>
                  </a:lnTo>
                  <a:lnTo>
                    <a:pt x="1707159" y="1489430"/>
                  </a:lnTo>
                  <a:lnTo>
                    <a:pt x="1707159" y="0"/>
                  </a:lnTo>
                  <a:close/>
                </a:path>
                <a:path w="1939925" h="1489710">
                  <a:moveTo>
                    <a:pt x="1939582" y="148945"/>
                  </a:moveTo>
                  <a:lnTo>
                    <a:pt x="1931987" y="101879"/>
                  </a:lnTo>
                  <a:lnTo>
                    <a:pt x="1910842" y="60985"/>
                  </a:lnTo>
                  <a:lnTo>
                    <a:pt x="1878596" y="28740"/>
                  </a:lnTo>
                  <a:lnTo>
                    <a:pt x="1837702" y="7594"/>
                  </a:lnTo>
                  <a:lnTo>
                    <a:pt x="1790636" y="0"/>
                  </a:lnTo>
                  <a:lnTo>
                    <a:pt x="1707172" y="0"/>
                  </a:lnTo>
                  <a:lnTo>
                    <a:pt x="1707172" y="1489430"/>
                  </a:lnTo>
                  <a:lnTo>
                    <a:pt x="1790636" y="1489430"/>
                  </a:lnTo>
                  <a:lnTo>
                    <a:pt x="1837702" y="1481836"/>
                  </a:lnTo>
                  <a:lnTo>
                    <a:pt x="1878596" y="1460690"/>
                  </a:lnTo>
                  <a:lnTo>
                    <a:pt x="1910842" y="1428445"/>
                  </a:lnTo>
                  <a:lnTo>
                    <a:pt x="1931987" y="1387551"/>
                  </a:lnTo>
                  <a:lnTo>
                    <a:pt x="1939582" y="1340472"/>
                  </a:lnTo>
                  <a:lnTo>
                    <a:pt x="1939582" y="148945"/>
                  </a:lnTo>
                  <a:close/>
                </a:path>
              </a:pathLst>
            </a:custGeom>
            <a:solidFill>
              <a:srgbClr val="FEFEFE"/>
            </a:solidFill>
          </p:spPr>
          <p:txBody>
            <a:bodyPr wrap="square" lIns="0" tIns="0" rIns="0" bIns="0" rtlCol="0"/>
            <a:lstStyle/>
            <a:p>
              <a:endParaRPr/>
            </a:p>
          </p:txBody>
        </p:sp>
        <p:sp>
          <p:nvSpPr>
            <p:cNvPr id="12" name="object 12"/>
            <p:cNvSpPr/>
            <p:nvPr/>
          </p:nvSpPr>
          <p:spPr>
            <a:xfrm>
              <a:off x="2892386" y="2064435"/>
              <a:ext cx="1939925" cy="1489710"/>
            </a:xfrm>
            <a:custGeom>
              <a:avLst/>
              <a:gdLst/>
              <a:ahLst/>
              <a:cxnLst/>
              <a:rect l="l" t="t" r="r" b="b"/>
              <a:pathLst>
                <a:path w="1939925" h="1489710">
                  <a:moveTo>
                    <a:pt x="0" y="148941"/>
                  </a:moveTo>
                  <a:lnTo>
                    <a:pt x="7593" y="101864"/>
                  </a:lnTo>
                  <a:lnTo>
                    <a:pt x="28737" y="60978"/>
                  </a:lnTo>
                  <a:lnTo>
                    <a:pt x="60978" y="28737"/>
                  </a:lnTo>
                  <a:lnTo>
                    <a:pt x="101864" y="7593"/>
                  </a:lnTo>
                  <a:lnTo>
                    <a:pt x="148941" y="0"/>
                  </a:lnTo>
                  <a:lnTo>
                    <a:pt x="1790641" y="0"/>
                  </a:lnTo>
                  <a:lnTo>
                    <a:pt x="1837718" y="7593"/>
                  </a:lnTo>
                  <a:lnTo>
                    <a:pt x="1878604" y="28737"/>
                  </a:lnTo>
                  <a:lnTo>
                    <a:pt x="1910845" y="60978"/>
                  </a:lnTo>
                  <a:lnTo>
                    <a:pt x="1931988" y="101864"/>
                  </a:lnTo>
                  <a:lnTo>
                    <a:pt x="1939581" y="148941"/>
                  </a:lnTo>
                  <a:lnTo>
                    <a:pt x="1939581" y="1340480"/>
                  </a:lnTo>
                  <a:lnTo>
                    <a:pt x="1931988" y="1387554"/>
                  </a:lnTo>
                  <a:lnTo>
                    <a:pt x="1910845" y="1428439"/>
                  </a:lnTo>
                  <a:lnTo>
                    <a:pt x="1878604" y="1460681"/>
                  </a:lnTo>
                  <a:lnTo>
                    <a:pt x="1837718" y="1481827"/>
                  </a:lnTo>
                  <a:lnTo>
                    <a:pt x="1790641" y="1489420"/>
                  </a:lnTo>
                  <a:lnTo>
                    <a:pt x="148941" y="1489420"/>
                  </a:lnTo>
                  <a:lnTo>
                    <a:pt x="101864" y="1481827"/>
                  </a:lnTo>
                  <a:lnTo>
                    <a:pt x="60978" y="1460681"/>
                  </a:lnTo>
                  <a:lnTo>
                    <a:pt x="28737" y="1428439"/>
                  </a:lnTo>
                  <a:lnTo>
                    <a:pt x="7593" y="1387554"/>
                  </a:lnTo>
                  <a:lnTo>
                    <a:pt x="0" y="1340480"/>
                  </a:lnTo>
                  <a:lnTo>
                    <a:pt x="0" y="148941"/>
                  </a:lnTo>
                  <a:close/>
                </a:path>
              </a:pathLst>
            </a:custGeom>
            <a:ln w="12700">
              <a:solidFill>
                <a:srgbClr val="BC8642"/>
              </a:solidFill>
            </a:ln>
          </p:spPr>
          <p:txBody>
            <a:bodyPr wrap="square" lIns="0" tIns="0" rIns="0" bIns="0" rtlCol="0"/>
            <a:lstStyle/>
            <a:p>
              <a:endParaRPr/>
            </a:p>
          </p:txBody>
        </p:sp>
        <p:sp>
          <p:nvSpPr>
            <p:cNvPr id="13" name="object 13"/>
            <p:cNvSpPr/>
            <p:nvPr/>
          </p:nvSpPr>
          <p:spPr>
            <a:xfrm>
              <a:off x="2892386" y="3824655"/>
              <a:ext cx="1939925" cy="2482850"/>
            </a:xfrm>
            <a:custGeom>
              <a:avLst/>
              <a:gdLst/>
              <a:ahLst/>
              <a:cxnLst/>
              <a:rect l="l" t="t" r="r" b="b"/>
              <a:pathLst>
                <a:path w="1939925" h="2482850">
                  <a:moveTo>
                    <a:pt x="1939582" y="0"/>
                  </a:moveTo>
                  <a:lnTo>
                    <a:pt x="0" y="0"/>
                  </a:lnTo>
                  <a:lnTo>
                    <a:pt x="0" y="2278700"/>
                  </a:lnTo>
                  <a:lnTo>
                    <a:pt x="5378" y="2325397"/>
                  </a:lnTo>
                  <a:lnTo>
                    <a:pt x="20698" y="2368263"/>
                  </a:lnTo>
                  <a:lnTo>
                    <a:pt x="44738" y="2406077"/>
                  </a:lnTo>
                  <a:lnTo>
                    <a:pt x="76277" y="2437616"/>
                  </a:lnTo>
                  <a:lnTo>
                    <a:pt x="114090" y="2461657"/>
                  </a:lnTo>
                  <a:lnTo>
                    <a:pt x="156958" y="2476978"/>
                  </a:lnTo>
                  <a:lnTo>
                    <a:pt x="203657" y="2482357"/>
                  </a:lnTo>
                  <a:lnTo>
                    <a:pt x="1735924" y="2482357"/>
                  </a:lnTo>
                  <a:lnTo>
                    <a:pt x="1782619" y="2476978"/>
                  </a:lnTo>
                  <a:lnTo>
                    <a:pt x="1825485" y="2461657"/>
                  </a:lnTo>
                  <a:lnTo>
                    <a:pt x="1863299" y="2437616"/>
                  </a:lnTo>
                  <a:lnTo>
                    <a:pt x="1894839" y="2406077"/>
                  </a:lnTo>
                  <a:lnTo>
                    <a:pt x="1918881" y="2368263"/>
                  </a:lnTo>
                  <a:lnTo>
                    <a:pt x="1934203" y="2325397"/>
                  </a:lnTo>
                  <a:lnTo>
                    <a:pt x="1939582" y="2278700"/>
                  </a:lnTo>
                  <a:lnTo>
                    <a:pt x="1939582" y="0"/>
                  </a:lnTo>
                  <a:close/>
                </a:path>
              </a:pathLst>
            </a:custGeom>
            <a:solidFill>
              <a:srgbClr val="FFFFFF"/>
            </a:solidFill>
          </p:spPr>
          <p:txBody>
            <a:bodyPr wrap="square" lIns="0" tIns="0" rIns="0" bIns="0" rtlCol="0"/>
            <a:lstStyle/>
            <a:p>
              <a:endParaRPr/>
            </a:p>
          </p:txBody>
        </p:sp>
        <p:sp>
          <p:nvSpPr>
            <p:cNvPr id="14" name="object 14"/>
            <p:cNvSpPr/>
            <p:nvPr/>
          </p:nvSpPr>
          <p:spPr>
            <a:xfrm>
              <a:off x="2892387" y="3824651"/>
              <a:ext cx="1939925" cy="2482850"/>
            </a:xfrm>
            <a:custGeom>
              <a:avLst/>
              <a:gdLst/>
              <a:ahLst/>
              <a:cxnLst/>
              <a:rect l="l" t="t" r="r" b="b"/>
              <a:pathLst>
                <a:path w="1939925" h="2482850">
                  <a:moveTo>
                    <a:pt x="1735923" y="2482361"/>
                  </a:moveTo>
                  <a:lnTo>
                    <a:pt x="203650" y="2482361"/>
                  </a:lnTo>
                  <a:lnTo>
                    <a:pt x="156955" y="2476982"/>
                  </a:lnTo>
                  <a:lnTo>
                    <a:pt x="114091" y="2461661"/>
                  </a:lnTo>
                  <a:lnTo>
                    <a:pt x="76278" y="2437620"/>
                  </a:lnTo>
                  <a:lnTo>
                    <a:pt x="44740" y="2406081"/>
                  </a:lnTo>
                  <a:lnTo>
                    <a:pt x="20699" y="2368267"/>
                  </a:lnTo>
                  <a:lnTo>
                    <a:pt x="5378" y="2325400"/>
                  </a:lnTo>
                  <a:lnTo>
                    <a:pt x="0" y="2278704"/>
                  </a:lnTo>
                  <a:lnTo>
                    <a:pt x="0" y="0"/>
                  </a:lnTo>
                  <a:lnTo>
                    <a:pt x="1939581" y="0"/>
                  </a:lnTo>
                  <a:lnTo>
                    <a:pt x="1939581" y="2278704"/>
                  </a:lnTo>
                  <a:lnTo>
                    <a:pt x="1934202" y="2325400"/>
                  </a:lnTo>
                  <a:lnTo>
                    <a:pt x="1918881" y="2368267"/>
                  </a:lnTo>
                  <a:lnTo>
                    <a:pt x="1894839" y="2406081"/>
                  </a:lnTo>
                  <a:lnTo>
                    <a:pt x="1863301" y="2437620"/>
                  </a:lnTo>
                  <a:lnTo>
                    <a:pt x="1825487" y="2461661"/>
                  </a:lnTo>
                  <a:lnTo>
                    <a:pt x="1782620" y="2476982"/>
                  </a:lnTo>
                  <a:lnTo>
                    <a:pt x="1735923" y="2482361"/>
                  </a:lnTo>
                  <a:close/>
                </a:path>
              </a:pathLst>
            </a:custGeom>
            <a:ln w="12700">
              <a:solidFill>
                <a:srgbClr val="BC8642"/>
              </a:solidFill>
            </a:ln>
          </p:spPr>
          <p:txBody>
            <a:bodyPr wrap="square" lIns="0" tIns="0" rIns="0" bIns="0" rtlCol="0"/>
            <a:lstStyle/>
            <a:p>
              <a:endParaRPr/>
            </a:p>
          </p:txBody>
        </p:sp>
        <p:pic>
          <p:nvPicPr>
            <p:cNvPr id="15" name="object 15"/>
            <p:cNvPicPr/>
            <p:nvPr/>
          </p:nvPicPr>
          <p:blipFill>
            <a:blip r:embed="rId6" cstate="print"/>
            <a:stretch>
              <a:fillRect/>
            </a:stretch>
          </p:blipFill>
          <p:spPr>
            <a:xfrm>
              <a:off x="5025923" y="2064435"/>
              <a:ext cx="1939582" cy="1489417"/>
            </a:xfrm>
            <a:prstGeom prst="rect">
              <a:avLst/>
            </a:prstGeom>
          </p:spPr>
        </p:pic>
        <p:sp>
          <p:nvSpPr>
            <p:cNvPr id="16" name="object 16"/>
            <p:cNvSpPr/>
            <p:nvPr/>
          </p:nvSpPr>
          <p:spPr>
            <a:xfrm>
              <a:off x="5025923" y="2064435"/>
              <a:ext cx="1939925" cy="1489710"/>
            </a:xfrm>
            <a:custGeom>
              <a:avLst/>
              <a:gdLst/>
              <a:ahLst/>
              <a:cxnLst/>
              <a:rect l="l" t="t" r="r" b="b"/>
              <a:pathLst>
                <a:path w="1939925" h="1489710">
                  <a:moveTo>
                    <a:pt x="0" y="148941"/>
                  </a:moveTo>
                  <a:lnTo>
                    <a:pt x="7593" y="101864"/>
                  </a:lnTo>
                  <a:lnTo>
                    <a:pt x="28737" y="60978"/>
                  </a:lnTo>
                  <a:lnTo>
                    <a:pt x="60978" y="28737"/>
                  </a:lnTo>
                  <a:lnTo>
                    <a:pt x="101864" y="7593"/>
                  </a:lnTo>
                  <a:lnTo>
                    <a:pt x="148941" y="0"/>
                  </a:lnTo>
                  <a:lnTo>
                    <a:pt x="1790641" y="0"/>
                  </a:lnTo>
                  <a:lnTo>
                    <a:pt x="1837718" y="7593"/>
                  </a:lnTo>
                  <a:lnTo>
                    <a:pt x="1878604" y="28737"/>
                  </a:lnTo>
                  <a:lnTo>
                    <a:pt x="1910845" y="60978"/>
                  </a:lnTo>
                  <a:lnTo>
                    <a:pt x="1931988" y="101864"/>
                  </a:lnTo>
                  <a:lnTo>
                    <a:pt x="1939581" y="148941"/>
                  </a:lnTo>
                  <a:lnTo>
                    <a:pt x="1939581" y="1340480"/>
                  </a:lnTo>
                  <a:lnTo>
                    <a:pt x="1931988" y="1387554"/>
                  </a:lnTo>
                  <a:lnTo>
                    <a:pt x="1910845" y="1428439"/>
                  </a:lnTo>
                  <a:lnTo>
                    <a:pt x="1878604" y="1460681"/>
                  </a:lnTo>
                  <a:lnTo>
                    <a:pt x="1837718" y="1481827"/>
                  </a:lnTo>
                  <a:lnTo>
                    <a:pt x="1790641" y="1489420"/>
                  </a:lnTo>
                  <a:lnTo>
                    <a:pt x="148941" y="1489420"/>
                  </a:lnTo>
                  <a:lnTo>
                    <a:pt x="101864" y="1481827"/>
                  </a:lnTo>
                  <a:lnTo>
                    <a:pt x="60978" y="1460681"/>
                  </a:lnTo>
                  <a:lnTo>
                    <a:pt x="28737" y="1428439"/>
                  </a:lnTo>
                  <a:lnTo>
                    <a:pt x="7593" y="1387554"/>
                  </a:lnTo>
                  <a:lnTo>
                    <a:pt x="0" y="1340480"/>
                  </a:lnTo>
                  <a:lnTo>
                    <a:pt x="0" y="148941"/>
                  </a:lnTo>
                  <a:close/>
                </a:path>
              </a:pathLst>
            </a:custGeom>
            <a:ln w="12700">
              <a:solidFill>
                <a:srgbClr val="BC8642"/>
              </a:solidFill>
            </a:ln>
          </p:spPr>
          <p:txBody>
            <a:bodyPr wrap="square" lIns="0" tIns="0" rIns="0" bIns="0" rtlCol="0"/>
            <a:lstStyle/>
            <a:p>
              <a:endParaRPr/>
            </a:p>
          </p:txBody>
        </p:sp>
        <p:sp>
          <p:nvSpPr>
            <p:cNvPr id="17" name="object 17"/>
            <p:cNvSpPr/>
            <p:nvPr/>
          </p:nvSpPr>
          <p:spPr>
            <a:xfrm>
              <a:off x="5025923" y="3824655"/>
              <a:ext cx="1939925" cy="2482850"/>
            </a:xfrm>
            <a:custGeom>
              <a:avLst/>
              <a:gdLst/>
              <a:ahLst/>
              <a:cxnLst/>
              <a:rect l="l" t="t" r="r" b="b"/>
              <a:pathLst>
                <a:path w="1939925" h="2482850">
                  <a:moveTo>
                    <a:pt x="1939582" y="0"/>
                  </a:moveTo>
                  <a:lnTo>
                    <a:pt x="0" y="0"/>
                  </a:lnTo>
                  <a:lnTo>
                    <a:pt x="0" y="2278700"/>
                  </a:lnTo>
                  <a:lnTo>
                    <a:pt x="5379" y="2325397"/>
                  </a:lnTo>
                  <a:lnTo>
                    <a:pt x="20700" y="2368263"/>
                  </a:lnTo>
                  <a:lnTo>
                    <a:pt x="44742" y="2406077"/>
                  </a:lnTo>
                  <a:lnTo>
                    <a:pt x="76282" y="2437616"/>
                  </a:lnTo>
                  <a:lnTo>
                    <a:pt x="114096" y="2461657"/>
                  </a:lnTo>
                  <a:lnTo>
                    <a:pt x="156962" y="2476978"/>
                  </a:lnTo>
                  <a:lnTo>
                    <a:pt x="203657" y="2482357"/>
                  </a:lnTo>
                  <a:lnTo>
                    <a:pt x="1735924" y="2482357"/>
                  </a:lnTo>
                  <a:lnTo>
                    <a:pt x="1782623" y="2476978"/>
                  </a:lnTo>
                  <a:lnTo>
                    <a:pt x="1825491" y="2461657"/>
                  </a:lnTo>
                  <a:lnTo>
                    <a:pt x="1863305" y="2437616"/>
                  </a:lnTo>
                  <a:lnTo>
                    <a:pt x="1894843" y="2406077"/>
                  </a:lnTo>
                  <a:lnTo>
                    <a:pt x="1918883" y="2368263"/>
                  </a:lnTo>
                  <a:lnTo>
                    <a:pt x="1934203" y="2325397"/>
                  </a:lnTo>
                  <a:lnTo>
                    <a:pt x="1939582" y="2278700"/>
                  </a:lnTo>
                  <a:lnTo>
                    <a:pt x="1939582" y="0"/>
                  </a:lnTo>
                  <a:close/>
                </a:path>
              </a:pathLst>
            </a:custGeom>
            <a:solidFill>
              <a:srgbClr val="FFFFFF"/>
            </a:solidFill>
          </p:spPr>
          <p:txBody>
            <a:bodyPr wrap="square" lIns="0" tIns="0" rIns="0" bIns="0" rtlCol="0"/>
            <a:lstStyle/>
            <a:p>
              <a:endParaRPr/>
            </a:p>
          </p:txBody>
        </p:sp>
        <p:sp>
          <p:nvSpPr>
            <p:cNvPr id="18" name="object 18"/>
            <p:cNvSpPr/>
            <p:nvPr/>
          </p:nvSpPr>
          <p:spPr>
            <a:xfrm>
              <a:off x="5025924" y="3824651"/>
              <a:ext cx="1939925" cy="2482850"/>
            </a:xfrm>
            <a:custGeom>
              <a:avLst/>
              <a:gdLst/>
              <a:ahLst/>
              <a:cxnLst/>
              <a:rect l="l" t="t" r="r" b="b"/>
              <a:pathLst>
                <a:path w="1939925" h="2482850">
                  <a:moveTo>
                    <a:pt x="1735923" y="2482361"/>
                  </a:moveTo>
                  <a:lnTo>
                    <a:pt x="203650" y="2482361"/>
                  </a:lnTo>
                  <a:lnTo>
                    <a:pt x="156955" y="2476982"/>
                  </a:lnTo>
                  <a:lnTo>
                    <a:pt x="114091" y="2461661"/>
                  </a:lnTo>
                  <a:lnTo>
                    <a:pt x="76278" y="2437620"/>
                  </a:lnTo>
                  <a:lnTo>
                    <a:pt x="44740" y="2406081"/>
                  </a:lnTo>
                  <a:lnTo>
                    <a:pt x="20699" y="2368267"/>
                  </a:lnTo>
                  <a:lnTo>
                    <a:pt x="5378" y="2325400"/>
                  </a:lnTo>
                  <a:lnTo>
                    <a:pt x="0" y="2278704"/>
                  </a:lnTo>
                  <a:lnTo>
                    <a:pt x="0" y="0"/>
                  </a:lnTo>
                  <a:lnTo>
                    <a:pt x="1939581" y="0"/>
                  </a:lnTo>
                  <a:lnTo>
                    <a:pt x="1939581" y="2278704"/>
                  </a:lnTo>
                  <a:lnTo>
                    <a:pt x="1934202" y="2325400"/>
                  </a:lnTo>
                  <a:lnTo>
                    <a:pt x="1918881" y="2368267"/>
                  </a:lnTo>
                  <a:lnTo>
                    <a:pt x="1894839" y="2406081"/>
                  </a:lnTo>
                  <a:lnTo>
                    <a:pt x="1863301" y="2437620"/>
                  </a:lnTo>
                  <a:lnTo>
                    <a:pt x="1825487" y="2461661"/>
                  </a:lnTo>
                  <a:lnTo>
                    <a:pt x="1782620" y="2476982"/>
                  </a:lnTo>
                  <a:lnTo>
                    <a:pt x="1735923" y="2482361"/>
                  </a:lnTo>
                  <a:close/>
                </a:path>
              </a:pathLst>
            </a:custGeom>
            <a:ln w="12700">
              <a:solidFill>
                <a:srgbClr val="BC8642"/>
              </a:solidFill>
            </a:ln>
          </p:spPr>
          <p:txBody>
            <a:bodyPr wrap="square" lIns="0" tIns="0" rIns="0" bIns="0" rtlCol="0"/>
            <a:lstStyle/>
            <a:p>
              <a:endParaRPr/>
            </a:p>
          </p:txBody>
        </p:sp>
        <p:pic>
          <p:nvPicPr>
            <p:cNvPr id="19" name="object 19"/>
            <p:cNvPicPr/>
            <p:nvPr/>
          </p:nvPicPr>
          <p:blipFill>
            <a:blip r:embed="rId7" cstate="print"/>
            <a:stretch>
              <a:fillRect/>
            </a:stretch>
          </p:blipFill>
          <p:spPr>
            <a:xfrm>
              <a:off x="7159472" y="2064435"/>
              <a:ext cx="1939582" cy="1489417"/>
            </a:xfrm>
            <a:prstGeom prst="rect">
              <a:avLst/>
            </a:prstGeom>
          </p:spPr>
        </p:pic>
        <p:sp>
          <p:nvSpPr>
            <p:cNvPr id="20" name="object 20"/>
            <p:cNvSpPr/>
            <p:nvPr/>
          </p:nvSpPr>
          <p:spPr>
            <a:xfrm>
              <a:off x="7159472" y="2064435"/>
              <a:ext cx="1939925" cy="1489710"/>
            </a:xfrm>
            <a:custGeom>
              <a:avLst/>
              <a:gdLst/>
              <a:ahLst/>
              <a:cxnLst/>
              <a:rect l="l" t="t" r="r" b="b"/>
              <a:pathLst>
                <a:path w="1939925" h="1489710">
                  <a:moveTo>
                    <a:pt x="0" y="148941"/>
                  </a:moveTo>
                  <a:lnTo>
                    <a:pt x="7593" y="101864"/>
                  </a:lnTo>
                  <a:lnTo>
                    <a:pt x="28737" y="60978"/>
                  </a:lnTo>
                  <a:lnTo>
                    <a:pt x="60978" y="28737"/>
                  </a:lnTo>
                  <a:lnTo>
                    <a:pt x="101864" y="7593"/>
                  </a:lnTo>
                  <a:lnTo>
                    <a:pt x="148941" y="0"/>
                  </a:lnTo>
                  <a:lnTo>
                    <a:pt x="1790641" y="0"/>
                  </a:lnTo>
                  <a:lnTo>
                    <a:pt x="1837718" y="7593"/>
                  </a:lnTo>
                  <a:lnTo>
                    <a:pt x="1878604" y="28737"/>
                  </a:lnTo>
                  <a:lnTo>
                    <a:pt x="1910845" y="60978"/>
                  </a:lnTo>
                  <a:lnTo>
                    <a:pt x="1931988" y="101864"/>
                  </a:lnTo>
                  <a:lnTo>
                    <a:pt x="1939581" y="148941"/>
                  </a:lnTo>
                  <a:lnTo>
                    <a:pt x="1939581" y="1340480"/>
                  </a:lnTo>
                  <a:lnTo>
                    <a:pt x="1931988" y="1387554"/>
                  </a:lnTo>
                  <a:lnTo>
                    <a:pt x="1910845" y="1428439"/>
                  </a:lnTo>
                  <a:lnTo>
                    <a:pt x="1878604" y="1460681"/>
                  </a:lnTo>
                  <a:lnTo>
                    <a:pt x="1837718" y="1481827"/>
                  </a:lnTo>
                  <a:lnTo>
                    <a:pt x="1790641" y="1489420"/>
                  </a:lnTo>
                  <a:lnTo>
                    <a:pt x="148941" y="1489420"/>
                  </a:lnTo>
                  <a:lnTo>
                    <a:pt x="101864" y="1481827"/>
                  </a:lnTo>
                  <a:lnTo>
                    <a:pt x="60978" y="1460681"/>
                  </a:lnTo>
                  <a:lnTo>
                    <a:pt x="28737" y="1428439"/>
                  </a:lnTo>
                  <a:lnTo>
                    <a:pt x="7593" y="1387554"/>
                  </a:lnTo>
                  <a:lnTo>
                    <a:pt x="0" y="1340480"/>
                  </a:lnTo>
                  <a:lnTo>
                    <a:pt x="0" y="148941"/>
                  </a:lnTo>
                  <a:close/>
                </a:path>
              </a:pathLst>
            </a:custGeom>
            <a:ln w="12700">
              <a:solidFill>
                <a:srgbClr val="BC8642"/>
              </a:solidFill>
            </a:ln>
          </p:spPr>
          <p:txBody>
            <a:bodyPr wrap="square" lIns="0" tIns="0" rIns="0" bIns="0" rtlCol="0"/>
            <a:lstStyle/>
            <a:p>
              <a:endParaRPr/>
            </a:p>
          </p:txBody>
        </p:sp>
        <p:sp>
          <p:nvSpPr>
            <p:cNvPr id="21" name="object 21"/>
            <p:cNvSpPr/>
            <p:nvPr/>
          </p:nvSpPr>
          <p:spPr>
            <a:xfrm>
              <a:off x="7159472" y="3824655"/>
              <a:ext cx="1939925" cy="2482850"/>
            </a:xfrm>
            <a:custGeom>
              <a:avLst/>
              <a:gdLst/>
              <a:ahLst/>
              <a:cxnLst/>
              <a:rect l="l" t="t" r="r" b="b"/>
              <a:pathLst>
                <a:path w="1939925" h="2482850">
                  <a:moveTo>
                    <a:pt x="1939582" y="0"/>
                  </a:moveTo>
                  <a:lnTo>
                    <a:pt x="0" y="0"/>
                  </a:lnTo>
                  <a:lnTo>
                    <a:pt x="0" y="2278700"/>
                  </a:lnTo>
                  <a:lnTo>
                    <a:pt x="5378" y="2325397"/>
                  </a:lnTo>
                  <a:lnTo>
                    <a:pt x="20698" y="2368263"/>
                  </a:lnTo>
                  <a:lnTo>
                    <a:pt x="44738" y="2406077"/>
                  </a:lnTo>
                  <a:lnTo>
                    <a:pt x="76277" y="2437616"/>
                  </a:lnTo>
                  <a:lnTo>
                    <a:pt x="114090" y="2461657"/>
                  </a:lnTo>
                  <a:lnTo>
                    <a:pt x="156958" y="2476978"/>
                  </a:lnTo>
                  <a:lnTo>
                    <a:pt x="203657" y="2482357"/>
                  </a:lnTo>
                  <a:lnTo>
                    <a:pt x="1735924" y="2482357"/>
                  </a:lnTo>
                  <a:lnTo>
                    <a:pt x="1782619" y="2476978"/>
                  </a:lnTo>
                  <a:lnTo>
                    <a:pt x="1825485" y="2461657"/>
                  </a:lnTo>
                  <a:lnTo>
                    <a:pt x="1863299" y="2437616"/>
                  </a:lnTo>
                  <a:lnTo>
                    <a:pt x="1894839" y="2406077"/>
                  </a:lnTo>
                  <a:lnTo>
                    <a:pt x="1918881" y="2368263"/>
                  </a:lnTo>
                  <a:lnTo>
                    <a:pt x="1934203" y="2325397"/>
                  </a:lnTo>
                  <a:lnTo>
                    <a:pt x="1939582" y="2278700"/>
                  </a:lnTo>
                  <a:lnTo>
                    <a:pt x="1939582" y="0"/>
                  </a:lnTo>
                  <a:close/>
                </a:path>
              </a:pathLst>
            </a:custGeom>
            <a:solidFill>
              <a:srgbClr val="FFFFFF"/>
            </a:solidFill>
          </p:spPr>
          <p:txBody>
            <a:bodyPr wrap="square" lIns="0" tIns="0" rIns="0" bIns="0" rtlCol="0"/>
            <a:lstStyle/>
            <a:p>
              <a:endParaRPr/>
            </a:p>
          </p:txBody>
        </p:sp>
        <p:sp>
          <p:nvSpPr>
            <p:cNvPr id="22" name="object 22"/>
            <p:cNvSpPr/>
            <p:nvPr/>
          </p:nvSpPr>
          <p:spPr>
            <a:xfrm>
              <a:off x="7159473" y="3824651"/>
              <a:ext cx="1939925" cy="2482850"/>
            </a:xfrm>
            <a:custGeom>
              <a:avLst/>
              <a:gdLst/>
              <a:ahLst/>
              <a:cxnLst/>
              <a:rect l="l" t="t" r="r" b="b"/>
              <a:pathLst>
                <a:path w="1939925" h="2482850">
                  <a:moveTo>
                    <a:pt x="1735923" y="2482361"/>
                  </a:moveTo>
                  <a:lnTo>
                    <a:pt x="203650" y="2482361"/>
                  </a:lnTo>
                  <a:lnTo>
                    <a:pt x="156955" y="2476982"/>
                  </a:lnTo>
                  <a:lnTo>
                    <a:pt x="114091" y="2461661"/>
                  </a:lnTo>
                  <a:lnTo>
                    <a:pt x="76278" y="2437620"/>
                  </a:lnTo>
                  <a:lnTo>
                    <a:pt x="44740" y="2406081"/>
                  </a:lnTo>
                  <a:lnTo>
                    <a:pt x="20699" y="2368267"/>
                  </a:lnTo>
                  <a:lnTo>
                    <a:pt x="5378" y="2325400"/>
                  </a:lnTo>
                  <a:lnTo>
                    <a:pt x="0" y="2278704"/>
                  </a:lnTo>
                  <a:lnTo>
                    <a:pt x="0" y="0"/>
                  </a:lnTo>
                  <a:lnTo>
                    <a:pt x="1939581" y="0"/>
                  </a:lnTo>
                  <a:lnTo>
                    <a:pt x="1939581" y="2278704"/>
                  </a:lnTo>
                  <a:lnTo>
                    <a:pt x="1934202" y="2325400"/>
                  </a:lnTo>
                  <a:lnTo>
                    <a:pt x="1918881" y="2368267"/>
                  </a:lnTo>
                  <a:lnTo>
                    <a:pt x="1894839" y="2406081"/>
                  </a:lnTo>
                  <a:lnTo>
                    <a:pt x="1863301" y="2437620"/>
                  </a:lnTo>
                  <a:lnTo>
                    <a:pt x="1825487" y="2461661"/>
                  </a:lnTo>
                  <a:lnTo>
                    <a:pt x="1782620" y="2476982"/>
                  </a:lnTo>
                  <a:lnTo>
                    <a:pt x="1735923" y="2482361"/>
                  </a:lnTo>
                  <a:close/>
                </a:path>
              </a:pathLst>
            </a:custGeom>
            <a:ln w="12700">
              <a:solidFill>
                <a:srgbClr val="BC8642"/>
              </a:solidFill>
            </a:ln>
          </p:spPr>
          <p:txBody>
            <a:bodyPr wrap="square" lIns="0" tIns="0" rIns="0" bIns="0" rtlCol="0"/>
            <a:lstStyle/>
            <a:p>
              <a:endParaRPr/>
            </a:p>
          </p:txBody>
        </p:sp>
        <p:sp>
          <p:nvSpPr>
            <p:cNvPr id="23" name="object 23"/>
            <p:cNvSpPr/>
            <p:nvPr/>
          </p:nvSpPr>
          <p:spPr>
            <a:xfrm>
              <a:off x="9293009" y="2064435"/>
              <a:ext cx="1939925" cy="1489710"/>
            </a:xfrm>
            <a:custGeom>
              <a:avLst/>
              <a:gdLst/>
              <a:ahLst/>
              <a:cxnLst/>
              <a:rect l="l" t="t" r="r" b="b"/>
              <a:pathLst>
                <a:path w="1939925" h="1489710">
                  <a:moveTo>
                    <a:pt x="1552028" y="0"/>
                  </a:moveTo>
                  <a:lnTo>
                    <a:pt x="148945" y="0"/>
                  </a:lnTo>
                  <a:lnTo>
                    <a:pt x="101866" y="7594"/>
                  </a:lnTo>
                  <a:lnTo>
                    <a:pt x="60972" y="28740"/>
                  </a:lnTo>
                  <a:lnTo>
                    <a:pt x="28727" y="60985"/>
                  </a:lnTo>
                  <a:lnTo>
                    <a:pt x="7581" y="101879"/>
                  </a:lnTo>
                  <a:lnTo>
                    <a:pt x="0" y="148945"/>
                  </a:lnTo>
                  <a:lnTo>
                    <a:pt x="0" y="1340472"/>
                  </a:lnTo>
                  <a:lnTo>
                    <a:pt x="7581" y="1387551"/>
                  </a:lnTo>
                  <a:lnTo>
                    <a:pt x="28727" y="1428445"/>
                  </a:lnTo>
                  <a:lnTo>
                    <a:pt x="60972" y="1460690"/>
                  </a:lnTo>
                  <a:lnTo>
                    <a:pt x="101866" y="1481836"/>
                  </a:lnTo>
                  <a:lnTo>
                    <a:pt x="148945" y="1489430"/>
                  </a:lnTo>
                  <a:lnTo>
                    <a:pt x="1552028" y="1489430"/>
                  </a:lnTo>
                  <a:lnTo>
                    <a:pt x="1552028" y="0"/>
                  </a:lnTo>
                  <a:close/>
                </a:path>
                <a:path w="1939925" h="1489710">
                  <a:moveTo>
                    <a:pt x="1939582" y="148945"/>
                  </a:moveTo>
                  <a:lnTo>
                    <a:pt x="1931987" y="101879"/>
                  </a:lnTo>
                  <a:lnTo>
                    <a:pt x="1910842" y="60985"/>
                  </a:lnTo>
                  <a:lnTo>
                    <a:pt x="1878596" y="28740"/>
                  </a:lnTo>
                  <a:lnTo>
                    <a:pt x="1837715" y="7594"/>
                  </a:lnTo>
                  <a:lnTo>
                    <a:pt x="1790649" y="0"/>
                  </a:lnTo>
                  <a:lnTo>
                    <a:pt x="1552041" y="0"/>
                  </a:lnTo>
                  <a:lnTo>
                    <a:pt x="1552041" y="1489430"/>
                  </a:lnTo>
                  <a:lnTo>
                    <a:pt x="1790649" y="1489430"/>
                  </a:lnTo>
                  <a:lnTo>
                    <a:pt x="1837715" y="1481836"/>
                  </a:lnTo>
                  <a:lnTo>
                    <a:pt x="1878596" y="1460690"/>
                  </a:lnTo>
                  <a:lnTo>
                    <a:pt x="1910842" y="1428445"/>
                  </a:lnTo>
                  <a:lnTo>
                    <a:pt x="1931987" y="1387551"/>
                  </a:lnTo>
                  <a:lnTo>
                    <a:pt x="1939582" y="1340472"/>
                  </a:lnTo>
                  <a:lnTo>
                    <a:pt x="1939582" y="148945"/>
                  </a:lnTo>
                  <a:close/>
                </a:path>
              </a:pathLst>
            </a:custGeom>
            <a:solidFill>
              <a:srgbClr val="FEFEFE"/>
            </a:solidFill>
          </p:spPr>
          <p:txBody>
            <a:bodyPr wrap="square" lIns="0" tIns="0" rIns="0" bIns="0" rtlCol="0"/>
            <a:lstStyle/>
            <a:p>
              <a:endParaRPr/>
            </a:p>
          </p:txBody>
        </p:sp>
        <p:sp>
          <p:nvSpPr>
            <p:cNvPr id="24" name="object 24"/>
            <p:cNvSpPr/>
            <p:nvPr/>
          </p:nvSpPr>
          <p:spPr>
            <a:xfrm>
              <a:off x="9293008" y="2064435"/>
              <a:ext cx="1939925" cy="1489710"/>
            </a:xfrm>
            <a:custGeom>
              <a:avLst/>
              <a:gdLst/>
              <a:ahLst/>
              <a:cxnLst/>
              <a:rect l="l" t="t" r="r" b="b"/>
              <a:pathLst>
                <a:path w="1939925" h="1489710">
                  <a:moveTo>
                    <a:pt x="0" y="148941"/>
                  </a:moveTo>
                  <a:lnTo>
                    <a:pt x="7593" y="101864"/>
                  </a:lnTo>
                  <a:lnTo>
                    <a:pt x="28737" y="60978"/>
                  </a:lnTo>
                  <a:lnTo>
                    <a:pt x="60978" y="28737"/>
                  </a:lnTo>
                  <a:lnTo>
                    <a:pt x="101864" y="7593"/>
                  </a:lnTo>
                  <a:lnTo>
                    <a:pt x="148941" y="0"/>
                  </a:lnTo>
                  <a:lnTo>
                    <a:pt x="1790641" y="0"/>
                  </a:lnTo>
                  <a:lnTo>
                    <a:pt x="1837718" y="7593"/>
                  </a:lnTo>
                  <a:lnTo>
                    <a:pt x="1878604" y="28737"/>
                  </a:lnTo>
                  <a:lnTo>
                    <a:pt x="1910845" y="60978"/>
                  </a:lnTo>
                  <a:lnTo>
                    <a:pt x="1931988" y="101864"/>
                  </a:lnTo>
                  <a:lnTo>
                    <a:pt x="1939581" y="148941"/>
                  </a:lnTo>
                  <a:lnTo>
                    <a:pt x="1939581" y="1340480"/>
                  </a:lnTo>
                  <a:lnTo>
                    <a:pt x="1931988" y="1387554"/>
                  </a:lnTo>
                  <a:lnTo>
                    <a:pt x="1910845" y="1428439"/>
                  </a:lnTo>
                  <a:lnTo>
                    <a:pt x="1878604" y="1460681"/>
                  </a:lnTo>
                  <a:lnTo>
                    <a:pt x="1837718" y="1481827"/>
                  </a:lnTo>
                  <a:lnTo>
                    <a:pt x="1790641" y="1489420"/>
                  </a:lnTo>
                  <a:lnTo>
                    <a:pt x="148941" y="1489420"/>
                  </a:lnTo>
                  <a:lnTo>
                    <a:pt x="101864" y="1481827"/>
                  </a:lnTo>
                  <a:lnTo>
                    <a:pt x="60978" y="1460681"/>
                  </a:lnTo>
                  <a:lnTo>
                    <a:pt x="28737" y="1428439"/>
                  </a:lnTo>
                  <a:lnTo>
                    <a:pt x="7593" y="1387554"/>
                  </a:lnTo>
                  <a:lnTo>
                    <a:pt x="0" y="1340480"/>
                  </a:lnTo>
                  <a:lnTo>
                    <a:pt x="0" y="148941"/>
                  </a:lnTo>
                  <a:close/>
                </a:path>
              </a:pathLst>
            </a:custGeom>
            <a:ln w="12700">
              <a:solidFill>
                <a:srgbClr val="BC8642"/>
              </a:solidFill>
            </a:ln>
          </p:spPr>
          <p:txBody>
            <a:bodyPr wrap="square" lIns="0" tIns="0" rIns="0" bIns="0" rtlCol="0"/>
            <a:lstStyle/>
            <a:p>
              <a:endParaRPr/>
            </a:p>
          </p:txBody>
        </p:sp>
        <p:sp>
          <p:nvSpPr>
            <p:cNvPr id="25" name="object 25"/>
            <p:cNvSpPr/>
            <p:nvPr/>
          </p:nvSpPr>
          <p:spPr>
            <a:xfrm>
              <a:off x="9293008" y="3824655"/>
              <a:ext cx="1939925" cy="2482850"/>
            </a:xfrm>
            <a:custGeom>
              <a:avLst/>
              <a:gdLst/>
              <a:ahLst/>
              <a:cxnLst/>
              <a:rect l="l" t="t" r="r" b="b"/>
              <a:pathLst>
                <a:path w="1939925" h="2482850">
                  <a:moveTo>
                    <a:pt x="1939582" y="0"/>
                  </a:moveTo>
                  <a:lnTo>
                    <a:pt x="0" y="0"/>
                  </a:lnTo>
                  <a:lnTo>
                    <a:pt x="0" y="2278700"/>
                  </a:lnTo>
                  <a:lnTo>
                    <a:pt x="5379" y="2325397"/>
                  </a:lnTo>
                  <a:lnTo>
                    <a:pt x="20700" y="2368263"/>
                  </a:lnTo>
                  <a:lnTo>
                    <a:pt x="44742" y="2406077"/>
                  </a:lnTo>
                  <a:lnTo>
                    <a:pt x="76282" y="2437616"/>
                  </a:lnTo>
                  <a:lnTo>
                    <a:pt x="114096" y="2461657"/>
                  </a:lnTo>
                  <a:lnTo>
                    <a:pt x="156962" y="2476978"/>
                  </a:lnTo>
                  <a:lnTo>
                    <a:pt x="203657" y="2482357"/>
                  </a:lnTo>
                  <a:lnTo>
                    <a:pt x="1735924" y="2482357"/>
                  </a:lnTo>
                  <a:lnTo>
                    <a:pt x="1782623" y="2476978"/>
                  </a:lnTo>
                  <a:lnTo>
                    <a:pt x="1825491" y="2461657"/>
                  </a:lnTo>
                  <a:lnTo>
                    <a:pt x="1863305" y="2437616"/>
                  </a:lnTo>
                  <a:lnTo>
                    <a:pt x="1894843" y="2406077"/>
                  </a:lnTo>
                  <a:lnTo>
                    <a:pt x="1918883" y="2368263"/>
                  </a:lnTo>
                  <a:lnTo>
                    <a:pt x="1934203" y="2325397"/>
                  </a:lnTo>
                  <a:lnTo>
                    <a:pt x="1939582" y="2278700"/>
                  </a:lnTo>
                  <a:lnTo>
                    <a:pt x="1939582" y="0"/>
                  </a:lnTo>
                  <a:close/>
                </a:path>
              </a:pathLst>
            </a:custGeom>
            <a:solidFill>
              <a:srgbClr val="FFFFFF"/>
            </a:solidFill>
          </p:spPr>
          <p:txBody>
            <a:bodyPr wrap="square" lIns="0" tIns="0" rIns="0" bIns="0" rtlCol="0"/>
            <a:lstStyle/>
            <a:p>
              <a:endParaRPr/>
            </a:p>
          </p:txBody>
        </p:sp>
        <p:sp>
          <p:nvSpPr>
            <p:cNvPr id="26" name="object 26"/>
            <p:cNvSpPr/>
            <p:nvPr/>
          </p:nvSpPr>
          <p:spPr>
            <a:xfrm>
              <a:off x="9293010" y="3824651"/>
              <a:ext cx="1939925" cy="2482850"/>
            </a:xfrm>
            <a:custGeom>
              <a:avLst/>
              <a:gdLst/>
              <a:ahLst/>
              <a:cxnLst/>
              <a:rect l="l" t="t" r="r" b="b"/>
              <a:pathLst>
                <a:path w="1939925" h="2482850">
                  <a:moveTo>
                    <a:pt x="1735923" y="2482361"/>
                  </a:moveTo>
                  <a:lnTo>
                    <a:pt x="203650" y="2482361"/>
                  </a:lnTo>
                  <a:lnTo>
                    <a:pt x="156955" y="2476982"/>
                  </a:lnTo>
                  <a:lnTo>
                    <a:pt x="114091" y="2461661"/>
                  </a:lnTo>
                  <a:lnTo>
                    <a:pt x="76278" y="2437620"/>
                  </a:lnTo>
                  <a:lnTo>
                    <a:pt x="44740" y="2406081"/>
                  </a:lnTo>
                  <a:lnTo>
                    <a:pt x="20699" y="2368267"/>
                  </a:lnTo>
                  <a:lnTo>
                    <a:pt x="5378" y="2325400"/>
                  </a:lnTo>
                  <a:lnTo>
                    <a:pt x="0" y="2278704"/>
                  </a:lnTo>
                  <a:lnTo>
                    <a:pt x="0" y="0"/>
                  </a:lnTo>
                  <a:lnTo>
                    <a:pt x="1939581" y="0"/>
                  </a:lnTo>
                  <a:lnTo>
                    <a:pt x="1939581" y="2278704"/>
                  </a:lnTo>
                  <a:lnTo>
                    <a:pt x="1934202" y="2325400"/>
                  </a:lnTo>
                  <a:lnTo>
                    <a:pt x="1918881" y="2368267"/>
                  </a:lnTo>
                  <a:lnTo>
                    <a:pt x="1894839" y="2406081"/>
                  </a:lnTo>
                  <a:lnTo>
                    <a:pt x="1863301" y="2437620"/>
                  </a:lnTo>
                  <a:lnTo>
                    <a:pt x="1825487" y="2461661"/>
                  </a:lnTo>
                  <a:lnTo>
                    <a:pt x="1782620" y="2476982"/>
                  </a:lnTo>
                  <a:lnTo>
                    <a:pt x="1735923" y="2482361"/>
                  </a:lnTo>
                  <a:close/>
                </a:path>
              </a:pathLst>
            </a:custGeom>
            <a:ln w="12700">
              <a:solidFill>
                <a:srgbClr val="BC8642"/>
              </a:solidFill>
            </a:ln>
          </p:spPr>
          <p:txBody>
            <a:bodyPr wrap="square" lIns="0" tIns="0" rIns="0" bIns="0" rtlCol="0"/>
            <a:lstStyle/>
            <a:p>
              <a:endParaRPr/>
            </a:p>
          </p:txBody>
        </p:sp>
        <p:sp>
          <p:nvSpPr>
            <p:cNvPr id="27" name="object 27"/>
            <p:cNvSpPr/>
            <p:nvPr/>
          </p:nvSpPr>
          <p:spPr>
            <a:xfrm>
              <a:off x="559815" y="3428098"/>
              <a:ext cx="457200" cy="457200"/>
            </a:xfrm>
            <a:custGeom>
              <a:avLst/>
              <a:gdLst/>
              <a:ahLst/>
              <a:cxnLst/>
              <a:rect l="l" t="t" r="r" b="b"/>
              <a:pathLst>
                <a:path w="457200" h="457200">
                  <a:moveTo>
                    <a:pt x="228600" y="0"/>
                  </a:moveTo>
                  <a:lnTo>
                    <a:pt x="182529" y="4644"/>
                  </a:lnTo>
                  <a:lnTo>
                    <a:pt x="139618" y="17964"/>
                  </a:lnTo>
                  <a:lnTo>
                    <a:pt x="100787"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7" y="418158"/>
                  </a:lnTo>
                  <a:lnTo>
                    <a:pt x="139618" y="439235"/>
                  </a:lnTo>
                  <a:lnTo>
                    <a:pt x="182529" y="452555"/>
                  </a:lnTo>
                  <a:lnTo>
                    <a:pt x="228600" y="457200"/>
                  </a:lnTo>
                  <a:lnTo>
                    <a:pt x="274670" y="452555"/>
                  </a:lnTo>
                  <a:lnTo>
                    <a:pt x="317581" y="439235"/>
                  </a:lnTo>
                  <a:lnTo>
                    <a:pt x="356412"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2" y="39041"/>
                  </a:lnTo>
                  <a:lnTo>
                    <a:pt x="317581" y="17964"/>
                  </a:lnTo>
                  <a:lnTo>
                    <a:pt x="274670" y="4644"/>
                  </a:lnTo>
                  <a:lnTo>
                    <a:pt x="228600" y="0"/>
                  </a:lnTo>
                  <a:close/>
                </a:path>
              </a:pathLst>
            </a:custGeom>
            <a:solidFill>
              <a:srgbClr val="CD9147"/>
            </a:solidFill>
          </p:spPr>
          <p:txBody>
            <a:bodyPr wrap="square" lIns="0" tIns="0" rIns="0" bIns="0" rtlCol="0"/>
            <a:lstStyle/>
            <a:p>
              <a:endParaRPr/>
            </a:p>
          </p:txBody>
        </p:sp>
      </p:grpSp>
      <p:sp>
        <p:nvSpPr>
          <p:cNvPr id="28" name="object 28"/>
          <p:cNvSpPr txBox="1"/>
          <p:nvPr/>
        </p:nvSpPr>
        <p:spPr>
          <a:xfrm>
            <a:off x="648716" y="3383642"/>
            <a:ext cx="2001520" cy="2346325"/>
          </a:xfrm>
          <a:prstGeom prst="rect">
            <a:avLst/>
          </a:prstGeom>
        </p:spPr>
        <p:txBody>
          <a:bodyPr vert="horz" wrap="square" lIns="0" tIns="136525" rIns="0" bIns="0" rtlCol="0">
            <a:spAutoFit/>
          </a:bodyPr>
          <a:lstStyle/>
          <a:p>
            <a:pPr marL="12700">
              <a:lnSpc>
                <a:spcPct val="100000"/>
              </a:lnSpc>
              <a:spcBef>
                <a:spcPts val="1075"/>
              </a:spcBef>
            </a:pPr>
            <a:r>
              <a:rPr sz="1800" b="1" spc="-5" dirty="0">
                <a:solidFill>
                  <a:srgbClr val="FFFFFF"/>
                </a:solidFill>
                <a:latin typeface="Arial"/>
                <a:cs typeface="Arial"/>
              </a:rPr>
              <a:t>13</a:t>
            </a:r>
            <a:endParaRPr sz="1800">
              <a:latin typeface="Arial"/>
              <a:cs typeface="Arial"/>
            </a:endParaRPr>
          </a:p>
          <a:p>
            <a:pPr marL="169545" marR="104139">
              <a:lnSpc>
                <a:spcPct val="86400"/>
              </a:lnSpc>
              <a:spcBef>
                <a:spcPts val="990"/>
              </a:spcBef>
            </a:pPr>
            <a:r>
              <a:rPr sz="1400" b="1" dirty="0">
                <a:latin typeface="Arial"/>
                <a:cs typeface="Arial"/>
              </a:rPr>
              <a:t>POSITION</a:t>
            </a:r>
            <a:r>
              <a:rPr sz="1400" b="1" spc="-40" dirty="0">
                <a:latin typeface="Arial"/>
                <a:cs typeface="Arial"/>
              </a:rPr>
              <a:t> </a:t>
            </a:r>
            <a:r>
              <a:rPr sz="1400" spc="-5" dirty="0">
                <a:latin typeface="Arial MT"/>
                <a:cs typeface="Arial MT"/>
              </a:rPr>
              <a:t>yourself</a:t>
            </a:r>
            <a:r>
              <a:rPr sz="1400" spc="-35" dirty="0">
                <a:latin typeface="Arial MT"/>
                <a:cs typeface="Arial MT"/>
              </a:rPr>
              <a:t> </a:t>
            </a:r>
            <a:r>
              <a:rPr sz="1400" spc="-5" dirty="0">
                <a:latin typeface="Arial MT"/>
                <a:cs typeface="Arial MT"/>
              </a:rPr>
              <a:t>at </a:t>
            </a:r>
            <a:r>
              <a:rPr sz="1400" spc="-375" dirty="0">
                <a:latin typeface="Arial MT"/>
                <a:cs typeface="Arial MT"/>
              </a:rPr>
              <a:t> </a:t>
            </a:r>
            <a:r>
              <a:rPr sz="1400" dirty="0">
                <a:latin typeface="Arial MT"/>
                <a:cs typeface="Arial MT"/>
              </a:rPr>
              <a:t>the top </a:t>
            </a:r>
            <a:r>
              <a:rPr sz="1400" spc="-5" dirty="0">
                <a:latin typeface="Arial MT"/>
                <a:cs typeface="Arial MT"/>
              </a:rPr>
              <a:t>of </a:t>
            </a:r>
            <a:r>
              <a:rPr sz="1400" dirty="0">
                <a:latin typeface="Arial MT"/>
                <a:cs typeface="Arial MT"/>
              </a:rPr>
              <a:t>the </a:t>
            </a:r>
            <a:r>
              <a:rPr sz="1400" spc="5" dirty="0">
                <a:latin typeface="Arial MT"/>
                <a:cs typeface="Arial MT"/>
              </a:rPr>
              <a:t> </a:t>
            </a:r>
            <a:r>
              <a:rPr sz="1400" spc="-5" dirty="0">
                <a:latin typeface="Arial MT"/>
                <a:cs typeface="Arial MT"/>
              </a:rPr>
              <a:t>casualty’s</a:t>
            </a:r>
            <a:r>
              <a:rPr sz="1400" spc="-10" dirty="0">
                <a:latin typeface="Arial MT"/>
                <a:cs typeface="Arial MT"/>
              </a:rPr>
              <a:t> </a:t>
            </a:r>
            <a:r>
              <a:rPr sz="1400" spc="-5" dirty="0">
                <a:latin typeface="Arial MT"/>
                <a:cs typeface="Arial MT"/>
              </a:rPr>
              <a:t>head.</a:t>
            </a:r>
            <a:endParaRPr sz="1400">
              <a:latin typeface="Arial MT"/>
              <a:cs typeface="Arial MT"/>
            </a:endParaRPr>
          </a:p>
          <a:p>
            <a:pPr marL="169545" marR="5080">
              <a:lnSpc>
                <a:spcPct val="86400"/>
              </a:lnSpc>
              <a:spcBef>
                <a:spcPts val="540"/>
              </a:spcBef>
              <a:buAutoNum type="alphaLcParenBoth"/>
              <a:tabLst>
                <a:tab pos="436880" algn="l"/>
              </a:tabLst>
            </a:pPr>
            <a:r>
              <a:rPr sz="1400" b="1" spc="-5" dirty="0">
                <a:latin typeface="Arial"/>
                <a:cs typeface="Arial"/>
              </a:rPr>
              <a:t>HOLD </a:t>
            </a:r>
            <a:r>
              <a:rPr sz="1400" dirty="0">
                <a:latin typeface="Arial MT"/>
                <a:cs typeface="Arial MT"/>
              </a:rPr>
              <a:t>the </a:t>
            </a:r>
            <a:r>
              <a:rPr sz="1400" spc="5" dirty="0">
                <a:latin typeface="Arial MT"/>
                <a:cs typeface="Arial MT"/>
              </a:rPr>
              <a:t> </a:t>
            </a:r>
            <a:r>
              <a:rPr sz="1400" spc="-5" dirty="0">
                <a:latin typeface="Arial MT"/>
                <a:cs typeface="Arial MT"/>
              </a:rPr>
              <a:t>laryngoscope with your </a:t>
            </a:r>
            <a:r>
              <a:rPr sz="1400" spc="-375" dirty="0">
                <a:latin typeface="Arial MT"/>
                <a:cs typeface="Arial MT"/>
              </a:rPr>
              <a:t> </a:t>
            </a:r>
            <a:r>
              <a:rPr sz="1400" spc="-5" dirty="0">
                <a:latin typeface="Arial MT"/>
                <a:cs typeface="Arial MT"/>
              </a:rPr>
              <a:t>left hand.</a:t>
            </a:r>
            <a:endParaRPr sz="1400">
              <a:latin typeface="Arial MT"/>
              <a:cs typeface="Arial MT"/>
            </a:endParaRPr>
          </a:p>
          <a:p>
            <a:pPr marL="169545" marR="34290">
              <a:lnSpc>
                <a:spcPct val="86400"/>
              </a:lnSpc>
              <a:spcBef>
                <a:spcPts val="540"/>
              </a:spcBef>
              <a:buAutoNum type="alphaLcParenBoth"/>
              <a:tabLst>
                <a:tab pos="446405" algn="l"/>
              </a:tabLst>
            </a:pPr>
            <a:r>
              <a:rPr sz="1400" b="1" dirty="0">
                <a:latin typeface="Arial"/>
                <a:cs typeface="Arial"/>
              </a:rPr>
              <a:t>OPEN </a:t>
            </a:r>
            <a:r>
              <a:rPr sz="1400" spc="-5" dirty="0">
                <a:latin typeface="Arial MT"/>
                <a:cs typeface="Arial MT"/>
              </a:rPr>
              <a:t>and </a:t>
            </a:r>
            <a:r>
              <a:rPr sz="1400" b="1" spc="-5" dirty="0">
                <a:latin typeface="Arial"/>
                <a:cs typeface="Arial"/>
              </a:rPr>
              <a:t>LOCK </a:t>
            </a:r>
            <a:r>
              <a:rPr sz="1400" b="1" dirty="0">
                <a:latin typeface="Arial"/>
                <a:cs typeface="Arial"/>
              </a:rPr>
              <a:t> </a:t>
            </a:r>
            <a:r>
              <a:rPr sz="1400" spc="-5" dirty="0">
                <a:latin typeface="Arial MT"/>
                <a:cs typeface="Arial MT"/>
              </a:rPr>
              <a:t>the selected blade at </a:t>
            </a:r>
            <a:r>
              <a:rPr sz="1400" dirty="0">
                <a:latin typeface="Arial MT"/>
                <a:cs typeface="Arial MT"/>
              </a:rPr>
              <a:t>a </a:t>
            </a:r>
            <a:r>
              <a:rPr sz="1400" spc="-375" dirty="0">
                <a:latin typeface="Arial MT"/>
                <a:cs typeface="Arial MT"/>
              </a:rPr>
              <a:t> </a:t>
            </a:r>
            <a:r>
              <a:rPr sz="1400" spc="-5" dirty="0">
                <a:latin typeface="Arial MT"/>
                <a:cs typeface="Arial MT"/>
              </a:rPr>
              <a:t>90-</a:t>
            </a:r>
            <a:r>
              <a:rPr sz="1400" spc="-15" dirty="0">
                <a:latin typeface="Arial MT"/>
                <a:cs typeface="Arial MT"/>
              </a:rPr>
              <a:t> </a:t>
            </a:r>
            <a:r>
              <a:rPr sz="1400" spc="-5" dirty="0">
                <a:latin typeface="Arial MT"/>
                <a:cs typeface="Arial MT"/>
              </a:rPr>
              <a:t>degree</a:t>
            </a:r>
            <a:r>
              <a:rPr sz="1400" spc="-10" dirty="0">
                <a:latin typeface="Arial MT"/>
                <a:cs typeface="Arial MT"/>
              </a:rPr>
              <a:t> </a:t>
            </a:r>
            <a:r>
              <a:rPr sz="1400" spc="-5" dirty="0">
                <a:latin typeface="Arial MT"/>
                <a:cs typeface="Arial MT"/>
              </a:rPr>
              <a:t>angle</a:t>
            </a:r>
            <a:endParaRPr sz="1400">
              <a:latin typeface="Arial MT"/>
              <a:cs typeface="Arial MT"/>
            </a:endParaRPr>
          </a:p>
        </p:txBody>
      </p:sp>
      <p:sp>
        <p:nvSpPr>
          <p:cNvPr id="29" name="object 29"/>
          <p:cNvSpPr/>
          <p:nvPr/>
        </p:nvSpPr>
        <p:spPr>
          <a:xfrm>
            <a:off x="2631541" y="342809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30" name="object 30"/>
          <p:cNvSpPr txBox="1"/>
          <p:nvPr/>
        </p:nvSpPr>
        <p:spPr>
          <a:xfrm>
            <a:off x="2720441" y="3383642"/>
            <a:ext cx="2013585" cy="2639060"/>
          </a:xfrm>
          <a:prstGeom prst="rect">
            <a:avLst/>
          </a:prstGeom>
        </p:spPr>
        <p:txBody>
          <a:bodyPr vert="horz" wrap="square" lIns="0" tIns="136525" rIns="0" bIns="0" rtlCol="0">
            <a:spAutoFit/>
          </a:bodyPr>
          <a:lstStyle/>
          <a:p>
            <a:pPr marL="12700">
              <a:lnSpc>
                <a:spcPct val="100000"/>
              </a:lnSpc>
              <a:spcBef>
                <a:spcPts val="1075"/>
              </a:spcBef>
            </a:pPr>
            <a:r>
              <a:rPr sz="1800" b="1" spc="-5" dirty="0">
                <a:solidFill>
                  <a:srgbClr val="FFFFFF"/>
                </a:solidFill>
                <a:latin typeface="Arial"/>
                <a:cs typeface="Arial"/>
              </a:rPr>
              <a:t>13</a:t>
            </a:r>
            <a:endParaRPr sz="1800">
              <a:latin typeface="Arial"/>
              <a:cs typeface="Arial"/>
            </a:endParaRPr>
          </a:p>
          <a:p>
            <a:pPr marL="231140" marR="123825">
              <a:lnSpc>
                <a:spcPct val="86400"/>
              </a:lnSpc>
              <a:spcBef>
                <a:spcPts val="990"/>
              </a:spcBef>
              <a:buAutoNum type="alphaLcParenBoth" startAt="3"/>
              <a:tabLst>
                <a:tab pos="498475" algn="l"/>
              </a:tabLst>
            </a:pPr>
            <a:r>
              <a:rPr sz="1400" b="1" spc="-5" dirty="0">
                <a:latin typeface="Arial"/>
                <a:cs typeface="Arial"/>
              </a:rPr>
              <a:t>PLACE</a:t>
            </a:r>
            <a:r>
              <a:rPr sz="1400" b="1" spc="-45" dirty="0">
                <a:latin typeface="Arial"/>
                <a:cs typeface="Arial"/>
              </a:rPr>
              <a:t> </a:t>
            </a:r>
            <a:r>
              <a:rPr sz="1400" dirty="0">
                <a:latin typeface="Arial MT"/>
                <a:cs typeface="Arial MT"/>
              </a:rPr>
              <a:t>the</a:t>
            </a:r>
            <a:r>
              <a:rPr sz="1400" spc="-45" dirty="0">
                <a:latin typeface="Arial MT"/>
                <a:cs typeface="Arial MT"/>
              </a:rPr>
              <a:t> </a:t>
            </a:r>
            <a:r>
              <a:rPr sz="1400" spc="-5" dirty="0">
                <a:latin typeface="Arial MT"/>
                <a:cs typeface="Arial MT"/>
              </a:rPr>
              <a:t>blade </a:t>
            </a:r>
            <a:r>
              <a:rPr sz="1400" spc="-375" dirty="0">
                <a:latin typeface="Arial MT"/>
                <a:cs typeface="Arial MT"/>
              </a:rPr>
              <a:t> </a:t>
            </a:r>
            <a:r>
              <a:rPr sz="1400" spc="-5" dirty="0">
                <a:latin typeface="Arial MT"/>
                <a:cs typeface="Arial MT"/>
              </a:rPr>
              <a:t>into the right side of </a:t>
            </a:r>
            <a:r>
              <a:rPr sz="1400" dirty="0">
                <a:latin typeface="Arial MT"/>
                <a:cs typeface="Arial MT"/>
              </a:rPr>
              <a:t> </a:t>
            </a:r>
            <a:r>
              <a:rPr sz="1400" spc="-5" dirty="0">
                <a:latin typeface="Arial MT"/>
                <a:cs typeface="Arial MT"/>
              </a:rPr>
              <a:t>the</a:t>
            </a:r>
            <a:r>
              <a:rPr sz="1400" spc="-30" dirty="0">
                <a:latin typeface="Arial MT"/>
                <a:cs typeface="Arial MT"/>
              </a:rPr>
              <a:t> </a:t>
            </a:r>
            <a:r>
              <a:rPr sz="1400" spc="-5" dirty="0">
                <a:latin typeface="Arial MT"/>
                <a:cs typeface="Arial MT"/>
              </a:rPr>
              <a:t>casualty’s</a:t>
            </a:r>
            <a:r>
              <a:rPr sz="1400" spc="-25" dirty="0">
                <a:latin typeface="Arial MT"/>
                <a:cs typeface="Arial MT"/>
              </a:rPr>
              <a:t> </a:t>
            </a:r>
            <a:r>
              <a:rPr sz="1400" spc="-5" dirty="0">
                <a:latin typeface="Arial MT"/>
                <a:cs typeface="Arial MT"/>
              </a:rPr>
              <a:t>mouth</a:t>
            </a:r>
            <a:endParaRPr sz="1400">
              <a:latin typeface="Arial MT"/>
              <a:cs typeface="Arial MT"/>
            </a:endParaRPr>
          </a:p>
          <a:p>
            <a:pPr marL="231140" marR="5080">
              <a:lnSpc>
                <a:spcPct val="85900"/>
              </a:lnSpc>
              <a:spcBef>
                <a:spcPts val="550"/>
              </a:spcBef>
              <a:buAutoNum type="alphaLcParenBoth" startAt="3"/>
              <a:tabLst>
                <a:tab pos="508000" algn="l"/>
              </a:tabLst>
            </a:pPr>
            <a:r>
              <a:rPr sz="1400" b="1" spc="-5" dirty="0">
                <a:latin typeface="Arial"/>
                <a:cs typeface="Arial"/>
              </a:rPr>
              <a:t>MOVE </a:t>
            </a:r>
            <a:r>
              <a:rPr sz="1400" dirty="0">
                <a:latin typeface="Arial MT"/>
                <a:cs typeface="Arial MT"/>
              </a:rPr>
              <a:t>the </a:t>
            </a:r>
            <a:r>
              <a:rPr sz="1400" spc="5" dirty="0">
                <a:latin typeface="Arial MT"/>
                <a:cs typeface="Arial MT"/>
              </a:rPr>
              <a:t> </a:t>
            </a:r>
            <a:r>
              <a:rPr sz="1400" spc="-5" dirty="0">
                <a:latin typeface="Arial MT"/>
                <a:cs typeface="Arial MT"/>
              </a:rPr>
              <a:t>laryngoscope </a:t>
            </a:r>
            <a:r>
              <a:rPr sz="1400" dirty="0">
                <a:latin typeface="Arial MT"/>
                <a:cs typeface="Arial MT"/>
              </a:rPr>
              <a:t>to </a:t>
            </a:r>
            <a:r>
              <a:rPr sz="1400" spc="-5" dirty="0">
                <a:latin typeface="Arial MT"/>
                <a:cs typeface="Arial MT"/>
              </a:rPr>
              <a:t>the </a:t>
            </a:r>
            <a:r>
              <a:rPr sz="1400" dirty="0">
                <a:latin typeface="Arial MT"/>
                <a:cs typeface="Arial MT"/>
              </a:rPr>
              <a:t> </a:t>
            </a:r>
            <a:r>
              <a:rPr sz="1400" spc="-5" dirty="0">
                <a:latin typeface="Arial MT"/>
                <a:cs typeface="Arial MT"/>
              </a:rPr>
              <a:t>center of the mouth by </a:t>
            </a:r>
            <a:r>
              <a:rPr sz="1400" spc="-375" dirty="0">
                <a:latin typeface="Arial MT"/>
                <a:cs typeface="Arial MT"/>
              </a:rPr>
              <a:t> </a:t>
            </a:r>
            <a:r>
              <a:rPr sz="1400" spc="-5" dirty="0">
                <a:latin typeface="Arial MT"/>
                <a:cs typeface="Arial MT"/>
              </a:rPr>
              <a:t>sliding the </a:t>
            </a:r>
            <a:r>
              <a:rPr sz="1400" dirty="0">
                <a:latin typeface="Arial MT"/>
                <a:cs typeface="Arial MT"/>
              </a:rPr>
              <a:t> </a:t>
            </a:r>
            <a:r>
              <a:rPr sz="1400" spc="-5" dirty="0">
                <a:latin typeface="Arial MT"/>
                <a:cs typeface="Arial MT"/>
              </a:rPr>
              <a:t>laryngoscope </a:t>
            </a:r>
            <a:r>
              <a:rPr sz="1400" dirty="0">
                <a:latin typeface="Arial MT"/>
                <a:cs typeface="Arial MT"/>
              </a:rPr>
              <a:t>to </a:t>
            </a:r>
            <a:r>
              <a:rPr sz="1400" spc="-5" dirty="0">
                <a:latin typeface="Arial MT"/>
                <a:cs typeface="Arial MT"/>
              </a:rPr>
              <a:t>the </a:t>
            </a:r>
            <a:r>
              <a:rPr sz="1400" dirty="0">
                <a:latin typeface="Arial MT"/>
                <a:cs typeface="Arial MT"/>
              </a:rPr>
              <a:t> </a:t>
            </a:r>
            <a:r>
              <a:rPr sz="1400" spc="-5" dirty="0">
                <a:latin typeface="Arial MT"/>
                <a:cs typeface="Arial MT"/>
              </a:rPr>
              <a:t>left side of the mouth, </a:t>
            </a:r>
            <a:r>
              <a:rPr sz="1400" dirty="0">
                <a:latin typeface="Arial MT"/>
                <a:cs typeface="Arial MT"/>
              </a:rPr>
              <a:t> </a:t>
            </a:r>
            <a:r>
              <a:rPr sz="1400" spc="-5" dirty="0">
                <a:latin typeface="Arial MT"/>
                <a:cs typeface="Arial MT"/>
              </a:rPr>
              <a:t>moving the tongue out </a:t>
            </a:r>
            <a:r>
              <a:rPr sz="1400" spc="-375" dirty="0">
                <a:latin typeface="Arial MT"/>
                <a:cs typeface="Arial MT"/>
              </a:rPr>
              <a:t> </a:t>
            </a:r>
            <a:r>
              <a:rPr sz="1400" dirty="0">
                <a:latin typeface="Arial MT"/>
                <a:cs typeface="Arial MT"/>
              </a:rPr>
              <a:t>the</a:t>
            </a:r>
            <a:r>
              <a:rPr sz="1400" spc="-5" dirty="0">
                <a:latin typeface="Arial MT"/>
                <a:cs typeface="Arial MT"/>
              </a:rPr>
              <a:t> way</a:t>
            </a:r>
            <a:endParaRPr sz="1400">
              <a:latin typeface="Arial MT"/>
              <a:cs typeface="Arial MT"/>
            </a:endParaRPr>
          </a:p>
        </p:txBody>
      </p:sp>
      <p:sp>
        <p:nvSpPr>
          <p:cNvPr id="31" name="object 31"/>
          <p:cNvSpPr/>
          <p:nvPr/>
        </p:nvSpPr>
        <p:spPr>
          <a:xfrm>
            <a:off x="4831537" y="342809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32" name="object 32"/>
          <p:cNvSpPr txBox="1"/>
          <p:nvPr/>
        </p:nvSpPr>
        <p:spPr>
          <a:xfrm>
            <a:off x="4920437" y="3383642"/>
            <a:ext cx="1967230" cy="2639060"/>
          </a:xfrm>
          <a:prstGeom prst="rect">
            <a:avLst/>
          </a:prstGeom>
        </p:spPr>
        <p:txBody>
          <a:bodyPr vert="horz" wrap="square" lIns="0" tIns="136525" rIns="0" bIns="0" rtlCol="0">
            <a:spAutoFit/>
          </a:bodyPr>
          <a:lstStyle/>
          <a:p>
            <a:pPr marL="12700">
              <a:lnSpc>
                <a:spcPct val="100000"/>
              </a:lnSpc>
              <a:spcBef>
                <a:spcPts val="1075"/>
              </a:spcBef>
            </a:pPr>
            <a:r>
              <a:rPr sz="1800" b="1" spc="-5" dirty="0">
                <a:solidFill>
                  <a:srgbClr val="FFFFFF"/>
                </a:solidFill>
                <a:latin typeface="Arial"/>
                <a:cs typeface="Arial"/>
              </a:rPr>
              <a:t>13</a:t>
            </a:r>
            <a:endParaRPr sz="1800">
              <a:latin typeface="Arial"/>
              <a:cs typeface="Arial"/>
            </a:endParaRPr>
          </a:p>
          <a:p>
            <a:pPr marL="165100" marR="83820">
              <a:lnSpc>
                <a:spcPct val="84600"/>
              </a:lnSpc>
              <a:spcBef>
                <a:spcPts val="1019"/>
              </a:spcBef>
            </a:pPr>
            <a:r>
              <a:rPr sz="1400" b="1" spc="-5" dirty="0">
                <a:latin typeface="Arial"/>
                <a:cs typeface="Arial"/>
              </a:rPr>
              <a:t>(e) </a:t>
            </a:r>
            <a:r>
              <a:rPr sz="1400" b="1" dirty="0">
                <a:latin typeface="Arial"/>
                <a:cs typeface="Arial"/>
              </a:rPr>
              <a:t>INSERT </a:t>
            </a:r>
            <a:r>
              <a:rPr sz="1400" dirty="0">
                <a:latin typeface="Arial MT"/>
                <a:cs typeface="Arial MT"/>
              </a:rPr>
              <a:t>the </a:t>
            </a:r>
            <a:r>
              <a:rPr sz="1400" spc="5" dirty="0">
                <a:latin typeface="Arial MT"/>
                <a:cs typeface="Arial MT"/>
              </a:rPr>
              <a:t> </a:t>
            </a:r>
            <a:r>
              <a:rPr sz="1400" spc="-5" dirty="0">
                <a:latin typeface="Arial MT"/>
                <a:cs typeface="Arial MT"/>
              </a:rPr>
              <a:t>laryngoscope blade </a:t>
            </a:r>
            <a:r>
              <a:rPr sz="1400" dirty="0">
                <a:latin typeface="Arial MT"/>
                <a:cs typeface="Arial MT"/>
              </a:rPr>
              <a:t> </a:t>
            </a:r>
            <a:r>
              <a:rPr sz="1400" spc="-5" dirty="0">
                <a:latin typeface="Arial MT"/>
                <a:cs typeface="Arial MT"/>
              </a:rPr>
              <a:t>into the posterior </a:t>
            </a:r>
            <a:r>
              <a:rPr sz="1400" dirty="0">
                <a:latin typeface="Arial MT"/>
                <a:cs typeface="Arial MT"/>
              </a:rPr>
              <a:t> </a:t>
            </a:r>
            <a:r>
              <a:rPr sz="1400" spc="-5" dirty="0">
                <a:latin typeface="Arial MT"/>
                <a:cs typeface="Arial MT"/>
              </a:rPr>
              <a:t>pharynx and visualize </a:t>
            </a:r>
            <a:r>
              <a:rPr sz="1400" spc="-375" dirty="0">
                <a:latin typeface="Arial MT"/>
                <a:cs typeface="Arial MT"/>
              </a:rPr>
              <a:t> </a:t>
            </a:r>
            <a:r>
              <a:rPr sz="1400" spc="-5" dirty="0">
                <a:latin typeface="Arial MT"/>
                <a:cs typeface="Arial MT"/>
              </a:rPr>
              <a:t>the</a:t>
            </a:r>
            <a:r>
              <a:rPr sz="1400" spc="-10" dirty="0">
                <a:latin typeface="Arial MT"/>
                <a:cs typeface="Arial MT"/>
              </a:rPr>
              <a:t> </a:t>
            </a:r>
            <a:r>
              <a:rPr sz="1400" dirty="0">
                <a:latin typeface="Arial MT"/>
                <a:cs typeface="Arial MT"/>
              </a:rPr>
              <a:t>vocal</a:t>
            </a:r>
            <a:r>
              <a:rPr sz="1400" spc="-5" dirty="0">
                <a:latin typeface="Arial MT"/>
                <a:cs typeface="Arial MT"/>
              </a:rPr>
              <a:t> cords</a:t>
            </a:r>
            <a:endParaRPr sz="1400">
              <a:latin typeface="Arial MT"/>
              <a:cs typeface="Arial MT"/>
            </a:endParaRPr>
          </a:p>
          <a:p>
            <a:pPr marL="165100" marR="5080">
              <a:lnSpc>
                <a:spcPct val="85700"/>
              </a:lnSpc>
              <a:spcBef>
                <a:spcPts val="670"/>
              </a:spcBef>
            </a:pPr>
            <a:r>
              <a:rPr sz="1400" b="1" spc="-5" dirty="0">
                <a:latin typeface="Arial"/>
                <a:cs typeface="Arial"/>
              </a:rPr>
              <a:t>(i) </a:t>
            </a:r>
            <a:r>
              <a:rPr sz="1400" spc="-5" dirty="0">
                <a:latin typeface="Arial MT"/>
                <a:cs typeface="Arial MT"/>
              </a:rPr>
              <a:t>Using </a:t>
            </a:r>
            <a:r>
              <a:rPr sz="1400" dirty="0">
                <a:latin typeface="Arial MT"/>
                <a:cs typeface="Arial MT"/>
              </a:rPr>
              <a:t>a </a:t>
            </a:r>
            <a:r>
              <a:rPr sz="1400" b="1" spc="-5" dirty="0">
                <a:latin typeface="Arial"/>
                <a:cs typeface="Arial"/>
              </a:rPr>
              <a:t>Macintosh </a:t>
            </a:r>
            <a:r>
              <a:rPr sz="1400" b="1" spc="-375" dirty="0">
                <a:latin typeface="Arial"/>
                <a:cs typeface="Arial"/>
              </a:rPr>
              <a:t> </a:t>
            </a:r>
            <a:r>
              <a:rPr sz="1400" b="1" spc="-5" dirty="0">
                <a:latin typeface="Arial"/>
                <a:cs typeface="Arial"/>
              </a:rPr>
              <a:t>blade</a:t>
            </a:r>
            <a:r>
              <a:rPr sz="1400" spc="-5" dirty="0">
                <a:latin typeface="Arial MT"/>
                <a:cs typeface="Arial MT"/>
              </a:rPr>
              <a:t>, apply anterior </a:t>
            </a:r>
            <a:r>
              <a:rPr sz="1400" dirty="0">
                <a:latin typeface="Arial MT"/>
                <a:cs typeface="Arial MT"/>
              </a:rPr>
              <a:t> </a:t>
            </a:r>
            <a:r>
              <a:rPr sz="1400" spc="-5" dirty="0">
                <a:latin typeface="Arial MT"/>
                <a:cs typeface="Arial MT"/>
              </a:rPr>
              <a:t>pressure </a:t>
            </a:r>
            <a:r>
              <a:rPr sz="1400" dirty="0">
                <a:latin typeface="Arial MT"/>
                <a:cs typeface="Arial MT"/>
              </a:rPr>
              <a:t>to </a:t>
            </a:r>
            <a:r>
              <a:rPr sz="1400" spc="-5" dirty="0">
                <a:latin typeface="Arial MT"/>
                <a:cs typeface="Arial MT"/>
              </a:rPr>
              <a:t>the </a:t>
            </a:r>
            <a:r>
              <a:rPr sz="1400" dirty="0">
                <a:latin typeface="Arial MT"/>
                <a:cs typeface="Arial MT"/>
              </a:rPr>
              <a:t> </a:t>
            </a:r>
            <a:r>
              <a:rPr sz="1400" spc="-5" dirty="0">
                <a:latin typeface="Arial MT"/>
                <a:cs typeface="Arial MT"/>
              </a:rPr>
              <a:t>vallecula with the tip of </a:t>
            </a:r>
            <a:r>
              <a:rPr sz="1400" spc="-375" dirty="0">
                <a:latin typeface="Arial MT"/>
                <a:cs typeface="Arial MT"/>
              </a:rPr>
              <a:t> </a:t>
            </a:r>
            <a:r>
              <a:rPr sz="1400" spc="-5" dirty="0">
                <a:latin typeface="Arial MT"/>
                <a:cs typeface="Arial MT"/>
              </a:rPr>
              <a:t>the laryngoscope </a:t>
            </a:r>
            <a:r>
              <a:rPr sz="1400" dirty="0">
                <a:latin typeface="Arial MT"/>
                <a:cs typeface="Arial MT"/>
              </a:rPr>
              <a:t> </a:t>
            </a:r>
            <a:r>
              <a:rPr sz="1400" spc="-5" dirty="0">
                <a:latin typeface="Arial MT"/>
                <a:cs typeface="Arial MT"/>
              </a:rPr>
              <a:t>blade.</a:t>
            </a:r>
            <a:endParaRPr sz="1400">
              <a:latin typeface="Arial MT"/>
              <a:cs typeface="Arial MT"/>
            </a:endParaRPr>
          </a:p>
        </p:txBody>
      </p:sp>
      <p:sp>
        <p:nvSpPr>
          <p:cNvPr id="33" name="object 33"/>
          <p:cNvSpPr/>
          <p:nvPr/>
        </p:nvSpPr>
        <p:spPr>
          <a:xfrm>
            <a:off x="6903263" y="3469931"/>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34" name="object 34"/>
          <p:cNvSpPr txBox="1"/>
          <p:nvPr/>
        </p:nvSpPr>
        <p:spPr>
          <a:xfrm>
            <a:off x="6992163" y="3474211"/>
            <a:ext cx="2058670" cy="1557655"/>
          </a:xfrm>
          <a:prstGeom prst="rect">
            <a:avLst/>
          </a:prstGeom>
        </p:spPr>
        <p:txBody>
          <a:bodyPr vert="horz" wrap="square" lIns="0" tIns="85725" rIns="0" bIns="0" rtlCol="0">
            <a:spAutoFit/>
          </a:bodyPr>
          <a:lstStyle/>
          <a:p>
            <a:pPr marL="12700">
              <a:lnSpc>
                <a:spcPct val="100000"/>
              </a:lnSpc>
              <a:spcBef>
                <a:spcPts val="675"/>
              </a:spcBef>
            </a:pPr>
            <a:r>
              <a:rPr sz="1800" b="1" spc="-5" dirty="0">
                <a:solidFill>
                  <a:srgbClr val="FFFFFF"/>
                </a:solidFill>
                <a:latin typeface="Arial"/>
                <a:cs typeface="Arial"/>
              </a:rPr>
              <a:t>13</a:t>
            </a:r>
            <a:endParaRPr sz="1800">
              <a:latin typeface="Arial"/>
              <a:cs typeface="Arial"/>
            </a:endParaRPr>
          </a:p>
          <a:p>
            <a:pPr marL="226695" marR="5080">
              <a:lnSpc>
                <a:spcPct val="85700"/>
              </a:lnSpc>
              <a:spcBef>
                <a:spcPts val="690"/>
              </a:spcBef>
            </a:pPr>
            <a:r>
              <a:rPr sz="1400" b="1" spc="-5" dirty="0">
                <a:latin typeface="Arial"/>
                <a:cs typeface="Arial"/>
              </a:rPr>
              <a:t>(ii) </a:t>
            </a:r>
            <a:r>
              <a:rPr sz="1400" spc="-5" dirty="0">
                <a:latin typeface="Arial MT"/>
                <a:cs typeface="Arial MT"/>
              </a:rPr>
              <a:t>Using </a:t>
            </a:r>
            <a:r>
              <a:rPr sz="1400" dirty="0">
                <a:latin typeface="Arial MT"/>
                <a:cs typeface="Arial MT"/>
              </a:rPr>
              <a:t>a </a:t>
            </a:r>
            <a:r>
              <a:rPr sz="1400" b="1" spc="-5" dirty="0">
                <a:latin typeface="Arial"/>
                <a:cs typeface="Arial"/>
              </a:rPr>
              <a:t>Miller </a:t>
            </a:r>
            <a:r>
              <a:rPr sz="1400" b="1" dirty="0">
                <a:latin typeface="Arial"/>
                <a:cs typeface="Arial"/>
              </a:rPr>
              <a:t> </a:t>
            </a:r>
            <a:r>
              <a:rPr sz="1400" b="1" spc="-5" dirty="0">
                <a:latin typeface="Arial"/>
                <a:cs typeface="Arial"/>
              </a:rPr>
              <a:t>blade</a:t>
            </a:r>
            <a:r>
              <a:rPr sz="1400" spc="-5" dirty="0">
                <a:latin typeface="Arial MT"/>
                <a:cs typeface="Arial MT"/>
              </a:rPr>
              <a:t>, hook the blade </a:t>
            </a:r>
            <a:r>
              <a:rPr sz="1400" dirty="0">
                <a:latin typeface="Arial MT"/>
                <a:cs typeface="Arial MT"/>
              </a:rPr>
              <a:t> </a:t>
            </a:r>
            <a:r>
              <a:rPr sz="1400" spc="-5" dirty="0">
                <a:latin typeface="Arial MT"/>
                <a:cs typeface="Arial MT"/>
              </a:rPr>
              <a:t>tip under the epiglottis </a:t>
            </a:r>
            <a:r>
              <a:rPr sz="1400" dirty="0">
                <a:latin typeface="Arial MT"/>
                <a:cs typeface="Arial MT"/>
              </a:rPr>
              <a:t> </a:t>
            </a:r>
            <a:r>
              <a:rPr sz="1400" spc="-5" dirty="0">
                <a:latin typeface="Arial MT"/>
                <a:cs typeface="Arial MT"/>
              </a:rPr>
              <a:t>and</a:t>
            </a:r>
            <a:r>
              <a:rPr sz="1400" spc="95" dirty="0">
                <a:latin typeface="Arial MT"/>
                <a:cs typeface="Arial MT"/>
              </a:rPr>
              <a:t> </a:t>
            </a:r>
            <a:r>
              <a:rPr sz="1400" spc="-5" dirty="0">
                <a:latin typeface="Arial MT"/>
                <a:cs typeface="Arial MT"/>
              </a:rPr>
              <a:t>pull</a:t>
            </a:r>
            <a:r>
              <a:rPr sz="1400" spc="95" dirty="0">
                <a:latin typeface="Arial MT"/>
                <a:cs typeface="Arial MT"/>
              </a:rPr>
              <a:t> </a:t>
            </a:r>
            <a:r>
              <a:rPr sz="1400" spc="-5" dirty="0">
                <a:latin typeface="Arial MT"/>
                <a:cs typeface="Arial MT"/>
              </a:rPr>
              <a:t>up</a:t>
            </a:r>
            <a:r>
              <a:rPr sz="1400" spc="100" dirty="0">
                <a:latin typeface="Arial MT"/>
                <a:cs typeface="Arial MT"/>
              </a:rPr>
              <a:t> </a:t>
            </a:r>
            <a:r>
              <a:rPr sz="1400" dirty="0">
                <a:latin typeface="Arial MT"/>
                <a:cs typeface="Arial MT"/>
              </a:rPr>
              <a:t>to</a:t>
            </a:r>
            <a:r>
              <a:rPr sz="1400" spc="95" dirty="0">
                <a:latin typeface="Arial MT"/>
                <a:cs typeface="Arial MT"/>
              </a:rPr>
              <a:t> </a:t>
            </a:r>
            <a:r>
              <a:rPr sz="1400" dirty="0">
                <a:latin typeface="Arial MT"/>
                <a:cs typeface="Arial MT"/>
              </a:rPr>
              <a:t>fold </a:t>
            </a:r>
            <a:r>
              <a:rPr sz="1400" spc="5" dirty="0">
                <a:latin typeface="Arial MT"/>
                <a:cs typeface="Arial MT"/>
              </a:rPr>
              <a:t> </a:t>
            </a:r>
            <a:r>
              <a:rPr sz="1400" spc="-5" dirty="0">
                <a:latin typeface="Arial MT"/>
                <a:cs typeface="Arial MT"/>
              </a:rPr>
              <a:t>back the epiglottis </a:t>
            </a:r>
            <a:r>
              <a:rPr sz="1400" dirty="0">
                <a:latin typeface="Arial MT"/>
                <a:cs typeface="Arial MT"/>
              </a:rPr>
              <a:t>to </a:t>
            </a:r>
            <a:r>
              <a:rPr sz="1400" spc="5" dirty="0">
                <a:latin typeface="Arial MT"/>
                <a:cs typeface="Arial MT"/>
              </a:rPr>
              <a:t> </a:t>
            </a:r>
            <a:r>
              <a:rPr sz="1400" spc="-5" dirty="0">
                <a:latin typeface="Arial MT"/>
                <a:cs typeface="Arial MT"/>
              </a:rPr>
              <a:t>expose</a:t>
            </a:r>
            <a:r>
              <a:rPr sz="1400" spc="-20" dirty="0">
                <a:latin typeface="Arial MT"/>
                <a:cs typeface="Arial MT"/>
              </a:rPr>
              <a:t> </a:t>
            </a:r>
            <a:r>
              <a:rPr sz="1400" spc="-5" dirty="0">
                <a:latin typeface="Arial MT"/>
                <a:cs typeface="Arial MT"/>
              </a:rPr>
              <a:t>the</a:t>
            </a:r>
            <a:r>
              <a:rPr sz="1400" spc="-20" dirty="0">
                <a:latin typeface="Arial MT"/>
                <a:cs typeface="Arial MT"/>
              </a:rPr>
              <a:t> </a:t>
            </a:r>
            <a:r>
              <a:rPr sz="1400" dirty="0">
                <a:latin typeface="Arial MT"/>
                <a:cs typeface="Arial MT"/>
              </a:rPr>
              <a:t>vocal</a:t>
            </a:r>
            <a:r>
              <a:rPr sz="1400" spc="-15" dirty="0">
                <a:latin typeface="Arial MT"/>
                <a:cs typeface="Arial MT"/>
              </a:rPr>
              <a:t> </a:t>
            </a:r>
            <a:r>
              <a:rPr sz="1400" spc="-5" dirty="0">
                <a:latin typeface="Arial MT"/>
                <a:cs typeface="Arial MT"/>
              </a:rPr>
              <a:t>cords</a:t>
            </a:r>
            <a:endParaRPr sz="1400">
              <a:latin typeface="Arial MT"/>
              <a:cs typeface="Arial MT"/>
            </a:endParaRPr>
          </a:p>
        </p:txBody>
      </p:sp>
      <p:sp>
        <p:nvSpPr>
          <p:cNvPr id="35" name="object 35"/>
          <p:cNvSpPr/>
          <p:nvPr/>
        </p:nvSpPr>
        <p:spPr>
          <a:xfrm>
            <a:off x="9103258" y="3469931"/>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4" y="452555"/>
                </a:lnTo>
                <a:lnTo>
                  <a:pt x="317586" y="439235"/>
                </a:lnTo>
                <a:lnTo>
                  <a:pt x="356417" y="418158"/>
                </a:lnTo>
                <a:lnTo>
                  <a:pt x="390248" y="390244"/>
                </a:lnTo>
                <a:lnTo>
                  <a:pt x="418161" y="356411"/>
                </a:lnTo>
                <a:lnTo>
                  <a:pt x="439237" y="317580"/>
                </a:lnTo>
                <a:lnTo>
                  <a:pt x="452556" y="274670"/>
                </a:lnTo>
                <a:lnTo>
                  <a:pt x="457200" y="228600"/>
                </a:lnTo>
                <a:lnTo>
                  <a:pt x="452556" y="182529"/>
                </a:lnTo>
                <a:lnTo>
                  <a:pt x="439237" y="139619"/>
                </a:lnTo>
                <a:lnTo>
                  <a:pt x="418161" y="100788"/>
                </a:lnTo>
                <a:lnTo>
                  <a:pt x="390248" y="66955"/>
                </a:lnTo>
                <a:lnTo>
                  <a:pt x="356417" y="39041"/>
                </a:lnTo>
                <a:lnTo>
                  <a:pt x="317586" y="17964"/>
                </a:lnTo>
                <a:lnTo>
                  <a:pt x="274674" y="4644"/>
                </a:lnTo>
                <a:lnTo>
                  <a:pt x="228600" y="0"/>
                </a:lnTo>
                <a:close/>
              </a:path>
            </a:pathLst>
          </a:custGeom>
          <a:solidFill>
            <a:srgbClr val="CD9147"/>
          </a:solidFill>
        </p:spPr>
        <p:txBody>
          <a:bodyPr wrap="square" lIns="0" tIns="0" rIns="0" bIns="0" rtlCol="0"/>
          <a:lstStyle/>
          <a:p>
            <a:endParaRPr/>
          </a:p>
        </p:txBody>
      </p:sp>
      <p:sp>
        <p:nvSpPr>
          <p:cNvPr id="36" name="object 36"/>
          <p:cNvSpPr txBox="1"/>
          <p:nvPr/>
        </p:nvSpPr>
        <p:spPr>
          <a:xfrm>
            <a:off x="9192158" y="3474211"/>
            <a:ext cx="1903095" cy="2255520"/>
          </a:xfrm>
          <a:prstGeom prst="rect">
            <a:avLst/>
          </a:prstGeom>
        </p:spPr>
        <p:txBody>
          <a:bodyPr vert="horz" wrap="square" lIns="0" tIns="85725" rIns="0" bIns="0" rtlCol="0">
            <a:spAutoFit/>
          </a:bodyPr>
          <a:lstStyle/>
          <a:p>
            <a:pPr marL="12700">
              <a:lnSpc>
                <a:spcPct val="100000"/>
              </a:lnSpc>
              <a:spcBef>
                <a:spcPts val="675"/>
              </a:spcBef>
            </a:pPr>
            <a:r>
              <a:rPr sz="1800" b="1" spc="-5" dirty="0">
                <a:solidFill>
                  <a:srgbClr val="FFFFFF"/>
                </a:solidFill>
                <a:latin typeface="Arial"/>
                <a:cs typeface="Arial"/>
              </a:rPr>
              <a:t>13</a:t>
            </a:r>
            <a:endParaRPr sz="1800">
              <a:latin typeface="Arial"/>
              <a:cs typeface="Arial"/>
            </a:endParaRPr>
          </a:p>
          <a:p>
            <a:pPr marL="160020" marR="34290">
              <a:lnSpc>
                <a:spcPct val="86400"/>
              </a:lnSpc>
              <a:spcBef>
                <a:spcPts val="675"/>
              </a:spcBef>
              <a:buFont typeface="Arial"/>
              <a:buAutoNum type="alphaLcParenBoth" startAt="6"/>
              <a:tabLst>
                <a:tab pos="387985" algn="l"/>
              </a:tabLst>
            </a:pPr>
            <a:r>
              <a:rPr sz="1400" spc="-5" dirty="0">
                <a:latin typeface="Arial MT"/>
                <a:cs typeface="Arial MT"/>
              </a:rPr>
              <a:t>Advance</a:t>
            </a:r>
            <a:r>
              <a:rPr sz="1400" spc="-30" dirty="0">
                <a:latin typeface="Arial MT"/>
                <a:cs typeface="Arial MT"/>
              </a:rPr>
              <a:t> </a:t>
            </a:r>
            <a:r>
              <a:rPr sz="1400" spc="-5" dirty="0">
                <a:latin typeface="Arial MT"/>
                <a:cs typeface="Arial MT"/>
              </a:rPr>
              <a:t>the</a:t>
            </a:r>
            <a:r>
              <a:rPr sz="1400" spc="-30" dirty="0">
                <a:latin typeface="Arial MT"/>
                <a:cs typeface="Arial MT"/>
              </a:rPr>
              <a:t> </a:t>
            </a:r>
            <a:r>
              <a:rPr sz="1400" spc="-5" dirty="0">
                <a:latin typeface="Arial MT"/>
                <a:cs typeface="Arial MT"/>
              </a:rPr>
              <a:t>blade </a:t>
            </a:r>
            <a:r>
              <a:rPr sz="1400" spc="-375" dirty="0">
                <a:latin typeface="Arial MT"/>
                <a:cs typeface="Arial MT"/>
              </a:rPr>
              <a:t> </a:t>
            </a:r>
            <a:r>
              <a:rPr sz="1400" dirty="0">
                <a:latin typeface="Arial MT"/>
                <a:cs typeface="Arial MT"/>
              </a:rPr>
              <a:t>a </a:t>
            </a:r>
            <a:r>
              <a:rPr sz="1400" spc="-5" dirty="0">
                <a:latin typeface="Arial MT"/>
                <a:cs typeface="Arial MT"/>
              </a:rPr>
              <a:t>short distance </a:t>
            </a:r>
            <a:r>
              <a:rPr sz="1400" dirty="0">
                <a:latin typeface="Arial MT"/>
                <a:cs typeface="Arial MT"/>
              </a:rPr>
              <a:t>to </a:t>
            </a:r>
            <a:r>
              <a:rPr sz="1400" spc="5" dirty="0">
                <a:latin typeface="Arial MT"/>
                <a:cs typeface="Arial MT"/>
              </a:rPr>
              <a:t> </a:t>
            </a:r>
            <a:r>
              <a:rPr sz="1400" spc="-5" dirty="0">
                <a:latin typeface="Arial MT"/>
                <a:cs typeface="Arial MT"/>
              </a:rPr>
              <a:t>observe</a:t>
            </a:r>
            <a:r>
              <a:rPr sz="1400" spc="-25" dirty="0">
                <a:latin typeface="Arial MT"/>
                <a:cs typeface="Arial MT"/>
              </a:rPr>
              <a:t> </a:t>
            </a:r>
            <a:r>
              <a:rPr sz="1400" spc="-5" dirty="0">
                <a:latin typeface="Arial MT"/>
                <a:cs typeface="Arial MT"/>
              </a:rPr>
              <a:t>the</a:t>
            </a:r>
            <a:r>
              <a:rPr sz="1400" spc="-20" dirty="0">
                <a:latin typeface="Arial MT"/>
                <a:cs typeface="Arial MT"/>
              </a:rPr>
              <a:t> </a:t>
            </a:r>
            <a:r>
              <a:rPr sz="1400" spc="-5" dirty="0">
                <a:latin typeface="Arial MT"/>
                <a:cs typeface="Arial MT"/>
              </a:rPr>
              <a:t>epiglottis</a:t>
            </a:r>
            <a:endParaRPr sz="1400">
              <a:latin typeface="Arial MT"/>
              <a:cs typeface="Arial MT"/>
            </a:endParaRPr>
          </a:p>
          <a:p>
            <a:pPr marL="160020" marR="5080">
              <a:lnSpc>
                <a:spcPct val="86400"/>
              </a:lnSpc>
              <a:spcBef>
                <a:spcPts val="540"/>
              </a:spcBef>
              <a:buFont typeface="Arial"/>
              <a:buAutoNum type="alphaLcParenBoth" startAt="6"/>
              <a:tabLst>
                <a:tab pos="436880" algn="l"/>
              </a:tabLst>
            </a:pPr>
            <a:r>
              <a:rPr sz="1400" spc="-5" dirty="0">
                <a:latin typeface="Arial MT"/>
                <a:cs typeface="Arial MT"/>
              </a:rPr>
              <a:t>Retract the </a:t>
            </a:r>
            <a:r>
              <a:rPr sz="1400" dirty="0">
                <a:latin typeface="Arial MT"/>
                <a:cs typeface="Arial MT"/>
              </a:rPr>
              <a:t> </a:t>
            </a:r>
            <a:r>
              <a:rPr sz="1400" spc="-5" dirty="0">
                <a:latin typeface="Arial MT"/>
                <a:cs typeface="Arial MT"/>
              </a:rPr>
              <a:t>epiglottis and observe </a:t>
            </a:r>
            <a:r>
              <a:rPr sz="1400" spc="-375" dirty="0">
                <a:latin typeface="Arial MT"/>
                <a:cs typeface="Arial MT"/>
              </a:rPr>
              <a:t> </a:t>
            </a:r>
            <a:r>
              <a:rPr sz="1400" spc="-5" dirty="0">
                <a:latin typeface="Arial MT"/>
                <a:cs typeface="Arial MT"/>
              </a:rPr>
              <a:t>the</a:t>
            </a:r>
            <a:r>
              <a:rPr sz="1400" spc="-10" dirty="0">
                <a:latin typeface="Arial MT"/>
                <a:cs typeface="Arial MT"/>
              </a:rPr>
              <a:t> </a:t>
            </a:r>
            <a:r>
              <a:rPr sz="1400" dirty="0">
                <a:latin typeface="Arial MT"/>
                <a:cs typeface="Arial MT"/>
              </a:rPr>
              <a:t>vocal</a:t>
            </a:r>
            <a:r>
              <a:rPr sz="1400" spc="-5" dirty="0">
                <a:latin typeface="Arial MT"/>
                <a:cs typeface="Arial MT"/>
              </a:rPr>
              <a:t> cords</a:t>
            </a:r>
            <a:endParaRPr sz="1400">
              <a:latin typeface="Arial MT"/>
              <a:cs typeface="Arial MT"/>
            </a:endParaRPr>
          </a:p>
          <a:p>
            <a:pPr marL="160020">
              <a:lnSpc>
                <a:spcPts val="1535"/>
              </a:lnSpc>
              <a:spcBef>
                <a:spcPts val="315"/>
              </a:spcBef>
            </a:pPr>
            <a:r>
              <a:rPr sz="1400" b="1" spc="-5" dirty="0">
                <a:solidFill>
                  <a:srgbClr val="C00000"/>
                </a:solidFill>
                <a:latin typeface="Arial"/>
                <a:cs typeface="Arial"/>
              </a:rPr>
              <a:t>CAUTION:</a:t>
            </a:r>
            <a:r>
              <a:rPr sz="1400" b="1" spc="-30" dirty="0">
                <a:solidFill>
                  <a:srgbClr val="C00000"/>
                </a:solidFill>
                <a:latin typeface="Arial"/>
                <a:cs typeface="Arial"/>
              </a:rPr>
              <a:t> </a:t>
            </a:r>
            <a:r>
              <a:rPr sz="1400" spc="-5" dirty="0">
                <a:latin typeface="Arial MT"/>
                <a:cs typeface="Arial MT"/>
              </a:rPr>
              <a:t>DO</a:t>
            </a:r>
            <a:r>
              <a:rPr sz="1400" spc="-30" dirty="0">
                <a:latin typeface="Arial MT"/>
                <a:cs typeface="Arial MT"/>
              </a:rPr>
              <a:t> </a:t>
            </a:r>
            <a:r>
              <a:rPr sz="1400" spc="-5" dirty="0">
                <a:latin typeface="Arial MT"/>
                <a:cs typeface="Arial MT"/>
              </a:rPr>
              <a:t>NOT</a:t>
            </a:r>
            <a:endParaRPr sz="1400">
              <a:latin typeface="Arial MT"/>
              <a:cs typeface="Arial MT"/>
            </a:endParaRPr>
          </a:p>
          <a:p>
            <a:pPr marL="160020" marR="321310">
              <a:lnSpc>
                <a:spcPts val="1510"/>
              </a:lnSpc>
              <a:spcBef>
                <a:spcPts val="45"/>
              </a:spcBef>
            </a:pPr>
            <a:r>
              <a:rPr sz="1400" spc="-5" dirty="0">
                <a:latin typeface="Arial MT"/>
                <a:cs typeface="Arial MT"/>
              </a:rPr>
              <a:t>use</a:t>
            </a:r>
            <a:r>
              <a:rPr sz="1400" spc="-35" dirty="0">
                <a:latin typeface="Arial MT"/>
                <a:cs typeface="Arial MT"/>
              </a:rPr>
              <a:t> </a:t>
            </a:r>
            <a:r>
              <a:rPr sz="1400" spc="-5" dirty="0">
                <a:latin typeface="Arial MT"/>
                <a:cs typeface="Arial MT"/>
              </a:rPr>
              <a:t>the</a:t>
            </a:r>
            <a:r>
              <a:rPr sz="1400" spc="-30" dirty="0">
                <a:latin typeface="Arial MT"/>
                <a:cs typeface="Arial MT"/>
              </a:rPr>
              <a:t> </a:t>
            </a:r>
            <a:r>
              <a:rPr sz="1400" spc="-5" dirty="0">
                <a:latin typeface="Arial MT"/>
                <a:cs typeface="Arial MT"/>
              </a:rPr>
              <a:t>casualty’s </a:t>
            </a:r>
            <a:r>
              <a:rPr sz="1400" spc="-375" dirty="0">
                <a:latin typeface="Arial MT"/>
                <a:cs typeface="Arial MT"/>
              </a:rPr>
              <a:t> </a:t>
            </a:r>
            <a:r>
              <a:rPr sz="1400" spc="-5" dirty="0">
                <a:latin typeface="Arial MT"/>
                <a:cs typeface="Arial MT"/>
              </a:rPr>
              <a:t>teeth</a:t>
            </a:r>
            <a:r>
              <a:rPr sz="1400" spc="-25" dirty="0">
                <a:latin typeface="Arial MT"/>
                <a:cs typeface="Arial MT"/>
              </a:rPr>
              <a:t> </a:t>
            </a:r>
            <a:r>
              <a:rPr sz="1400" spc="-5" dirty="0">
                <a:latin typeface="Arial MT"/>
                <a:cs typeface="Arial MT"/>
              </a:rPr>
              <a:t>as</a:t>
            </a:r>
            <a:r>
              <a:rPr sz="1400" spc="-20" dirty="0">
                <a:latin typeface="Arial MT"/>
                <a:cs typeface="Arial MT"/>
              </a:rPr>
              <a:t> </a:t>
            </a:r>
            <a:r>
              <a:rPr sz="1400" dirty="0">
                <a:latin typeface="Arial MT"/>
                <a:cs typeface="Arial MT"/>
              </a:rPr>
              <a:t>a</a:t>
            </a:r>
            <a:r>
              <a:rPr sz="1400" spc="-20" dirty="0">
                <a:latin typeface="Arial MT"/>
                <a:cs typeface="Arial MT"/>
              </a:rPr>
              <a:t> </a:t>
            </a:r>
            <a:r>
              <a:rPr sz="1400" spc="-5" dirty="0">
                <a:latin typeface="Arial MT"/>
                <a:cs typeface="Arial MT"/>
              </a:rPr>
              <a:t>fulcrum</a:t>
            </a:r>
            <a:endParaRPr sz="1400">
              <a:latin typeface="Arial MT"/>
              <a:cs typeface="Arial MT"/>
            </a:endParaRPr>
          </a:p>
        </p:txBody>
      </p:sp>
      <p:grpSp>
        <p:nvGrpSpPr>
          <p:cNvPr id="37" name="object 37"/>
          <p:cNvGrpSpPr/>
          <p:nvPr/>
        </p:nvGrpSpPr>
        <p:grpSpPr>
          <a:xfrm>
            <a:off x="4395508" y="6350367"/>
            <a:ext cx="3401060" cy="381000"/>
            <a:chOff x="4395508" y="6350367"/>
            <a:chExt cx="3401060" cy="381000"/>
          </a:xfrm>
        </p:grpSpPr>
        <p:pic>
          <p:nvPicPr>
            <p:cNvPr id="38" name="object 38"/>
            <p:cNvPicPr/>
            <p:nvPr/>
          </p:nvPicPr>
          <p:blipFill>
            <a:blip r:embed="rId8" cstate="print"/>
            <a:stretch>
              <a:fillRect/>
            </a:stretch>
          </p:blipFill>
          <p:spPr>
            <a:xfrm>
              <a:off x="4403445" y="6358304"/>
              <a:ext cx="3385108" cy="365124"/>
            </a:xfrm>
            <a:prstGeom prst="rect">
              <a:avLst/>
            </a:prstGeom>
          </p:spPr>
        </p:pic>
        <p:sp>
          <p:nvSpPr>
            <p:cNvPr id="39" name="object 39"/>
            <p:cNvSpPr/>
            <p:nvPr/>
          </p:nvSpPr>
          <p:spPr>
            <a:xfrm>
              <a:off x="4403445" y="6358304"/>
              <a:ext cx="3385185" cy="365125"/>
            </a:xfrm>
            <a:custGeom>
              <a:avLst/>
              <a:gdLst/>
              <a:ahLst/>
              <a:cxnLst/>
              <a:rect l="l" t="t" r="r" b="b"/>
              <a:pathLst>
                <a:path w="3385184" h="365125">
                  <a:moveTo>
                    <a:pt x="0" y="60854"/>
                  </a:moveTo>
                  <a:lnTo>
                    <a:pt x="4782" y="37166"/>
                  </a:lnTo>
                  <a:lnTo>
                    <a:pt x="17823" y="17823"/>
                  </a:lnTo>
                  <a:lnTo>
                    <a:pt x="37166" y="4782"/>
                  </a:lnTo>
                  <a:lnTo>
                    <a:pt x="60853" y="0"/>
                  </a:lnTo>
                  <a:lnTo>
                    <a:pt x="3324261" y="0"/>
                  </a:lnTo>
                  <a:lnTo>
                    <a:pt x="3347950" y="4782"/>
                  </a:lnTo>
                  <a:lnTo>
                    <a:pt x="3367295" y="17823"/>
                  </a:lnTo>
                  <a:lnTo>
                    <a:pt x="3380338" y="37166"/>
                  </a:lnTo>
                  <a:lnTo>
                    <a:pt x="3385121" y="60854"/>
                  </a:lnTo>
                  <a:lnTo>
                    <a:pt x="3385121" y="304271"/>
                  </a:lnTo>
                  <a:lnTo>
                    <a:pt x="3380338" y="327958"/>
                  </a:lnTo>
                  <a:lnTo>
                    <a:pt x="3367295" y="347301"/>
                  </a:lnTo>
                  <a:lnTo>
                    <a:pt x="3347950" y="360343"/>
                  </a:lnTo>
                  <a:lnTo>
                    <a:pt x="3324261" y="365125"/>
                  </a:lnTo>
                  <a:lnTo>
                    <a:pt x="60853" y="365125"/>
                  </a:lnTo>
                  <a:lnTo>
                    <a:pt x="37166" y="360343"/>
                  </a:lnTo>
                  <a:lnTo>
                    <a:pt x="17823" y="347301"/>
                  </a:lnTo>
                  <a:lnTo>
                    <a:pt x="4782" y="327958"/>
                  </a:lnTo>
                  <a:lnTo>
                    <a:pt x="0" y="304271"/>
                  </a:lnTo>
                  <a:lnTo>
                    <a:pt x="0" y="60854"/>
                  </a:lnTo>
                  <a:close/>
                </a:path>
              </a:pathLst>
            </a:custGeom>
            <a:ln w="15875">
              <a:solidFill>
                <a:srgbClr val="BC8642"/>
              </a:solidFill>
            </a:ln>
          </p:spPr>
          <p:txBody>
            <a:bodyPr wrap="square" lIns="0" tIns="0" rIns="0" bIns="0" rtlCol="0"/>
            <a:lstStyle/>
            <a:p>
              <a:endParaRPr/>
            </a:p>
          </p:txBody>
        </p:sp>
      </p:grpSp>
      <p:sp>
        <p:nvSpPr>
          <p:cNvPr id="40" name="object 4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41" name="object 41"/>
          <p:cNvSpPr txBox="1">
            <a:spLocks noGrp="1"/>
          </p:cNvSpPr>
          <p:nvPr>
            <p:ph type="sldNum" sz="quarter" idx="7"/>
          </p:nvPr>
        </p:nvSpPr>
        <p:spPr>
          <a:xfrm>
            <a:off x="12344400" y="6359257"/>
            <a:ext cx="462725" cy="181609"/>
          </a:xfrm>
          <a:prstGeom prst="rect">
            <a:avLst/>
          </a:prstGeom>
          <a:solidFill>
            <a:schemeClr val="bg1"/>
          </a:solidFill>
        </p:spPr>
        <p:txBody>
          <a:bodyPr vert="horz" wrap="square" lIns="0" tIns="0" rIns="0" bIns="0" rtlCol="0">
            <a:spAutoFit/>
          </a:bodyPr>
          <a:lstStyle/>
          <a:p>
            <a:pPr marL="152400" algn="r">
              <a:lnSpc>
                <a:spcPts val="1425"/>
              </a:lnSpc>
            </a:pPr>
            <a:fld id="{81D60167-4931-47E6-BA6A-407CBD079E47}" type="slidenum">
              <a:rPr dirty="0"/>
              <a:pPr marL="152400" algn="r">
                <a:lnSpc>
                  <a:spcPts val="1425"/>
                </a:lnSpc>
              </a:pPr>
              <a:t>43</a:t>
            </a:fld>
            <a:endParaRPr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55244" rIns="0" bIns="0" rtlCol="0">
            <a:spAutoFit/>
          </a:bodyPr>
          <a:lstStyle/>
          <a:p>
            <a:pPr marL="1905" algn="ctr">
              <a:lnSpc>
                <a:spcPct val="100000"/>
              </a:lnSpc>
              <a:spcBef>
                <a:spcPts val="434"/>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15"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a:p>
            <a:pPr marL="13970" marR="5080" algn="ctr">
              <a:lnSpc>
                <a:spcPts val="4300"/>
              </a:lnSpc>
              <a:spcBef>
                <a:spcPts val="725"/>
              </a:spcBef>
            </a:pPr>
            <a:r>
              <a:rPr spc="-5" dirty="0"/>
              <a:t>ENDOTRACHEAL</a:t>
            </a:r>
            <a:r>
              <a:rPr spc="-95" dirty="0"/>
              <a:t> </a:t>
            </a:r>
            <a:r>
              <a:rPr spc="-5" dirty="0"/>
              <a:t>TUBE</a:t>
            </a:r>
            <a:r>
              <a:rPr spc="-25" dirty="0"/>
              <a:t> </a:t>
            </a:r>
            <a:r>
              <a:rPr spc="-30" dirty="0"/>
              <a:t>INTUBATION </a:t>
            </a:r>
            <a:r>
              <a:rPr spc="-985" dirty="0"/>
              <a:t> </a:t>
            </a:r>
            <a:r>
              <a:rPr dirty="0">
                <a:solidFill>
                  <a:srgbClr val="BC8642"/>
                </a:solidFill>
              </a:rPr>
              <a:t>TECHNIQUES</a:t>
            </a:r>
          </a:p>
        </p:txBody>
      </p:sp>
      <p:pic>
        <p:nvPicPr>
          <p:cNvPr id="3" name="object 3"/>
          <p:cNvPicPr/>
          <p:nvPr/>
        </p:nvPicPr>
        <p:blipFill>
          <a:blip r:embed="rId2" cstate="print"/>
          <a:stretch>
            <a:fillRect/>
          </a:stretch>
        </p:blipFill>
        <p:spPr>
          <a:xfrm>
            <a:off x="309069" y="255193"/>
            <a:ext cx="1173007" cy="656424"/>
          </a:xfrm>
          <a:prstGeom prst="rect">
            <a:avLst/>
          </a:prstGeom>
        </p:spPr>
      </p:pic>
      <p:grpSp>
        <p:nvGrpSpPr>
          <p:cNvPr id="4" name="object 4"/>
          <p:cNvGrpSpPr/>
          <p:nvPr/>
        </p:nvGrpSpPr>
        <p:grpSpPr>
          <a:xfrm>
            <a:off x="304800" y="1831848"/>
            <a:ext cx="11668125" cy="4385945"/>
            <a:chOff x="304800" y="1831848"/>
            <a:chExt cx="11668125" cy="4385945"/>
          </a:xfrm>
        </p:grpSpPr>
        <p:pic>
          <p:nvPicPr>
            <p:cNvPr id="5" name="object 5"/>
            <p:cNvPicPr/>
            <p:nvPr/>
          </p:nvPicPr>
          <p:blipFill>
            <a:blip r:embed="rId3" cstate="print"/>
            <a:stretch>
              <a:fillRect/>
            </a:stretch>
          </p:blipFill>
          <p:spPr>
            <a:xfrm>
              <a:off x="304800" y="1831848"/>
              <a:ext cx="11667744" cy="2084832"/>
            </a:xfrm>
            <a:prstGeom prst="rect">
              <a:avLst/>
            </a:prstGeom>
          </p:spPr>
        </p:pic>
        <p:pic>
          <p:nvPicPr>
            <p:cNvPr id="6" name="object 6"/>
            <p:cNvPicPr/>
            <p:nvPr/>
          </p:nvPicPr>
          <p:blipFill>
            <a:blip r:embed="rId4" cstate="print"/>
            <a:stretch>
              <a:fillRect/>
            </a:stretch>
          </p:blipFill>
          <p:spPr>
            <a:xfrm>
              <a:off x="357064" y="1833740"/>
              <a:ext cx="11563917" cy="1979764"/>
            </a:xfrm>
            <a:prstGeom prst="rect">
              <a:avLst/>
            </a:prstGeom>
          </p:spPr>
        </p:pic>
        <p:pic>
          <p:nvPicPr>
            <p:cNvPr id="7" name="object 7"/>
            <p:cNvPicPr/>
            <p:nvPr/>
          </p:nvPicPr>
          <p:blipFill>
            <a:blip r:embed="rId5" cstate="print"/>
            <a:stretch>
              <a:fillRect/>
            </a:stretch>
          </p:blipFill>
          <p:spPr>
            <a:xfrm>
              <a:off x="711276" y="2102370"/>
              <a:ext cx="1670075" cy="1442516"/>
            </a:xfrm>
            <a:prstGeom prst="rect">
              <a:avLst/>
            </a:prstGeom>
          </p:spPr>
        </p:pic>
        <p:sp>
          <p:nvSpPr>
            <p:cNvPr id="8" name="object 8"/>
            <p:cNvSpPr/>
            <p:nvPr/>
          </p:nvSpPr>
          <p:spPr>
            <a:xfrm>
              <a:off x="71127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9" name="object 9"/>
            <p:cNvSpPr/>
            <p:nvPr/>
          </p:nvSpPr>
          <p:spPr>
            <a:xfrm>
              <a:off x="711276" y="3807155"/>
              <a:ext cx="1670685" cy="2404745"/>
            </a:xfrm>
            <a:custGeom>
              <a:avLst/>
              <a:gdLst/>
              <a:ahLst/>
              <a:cxnLst/>
              <a:rect l="l" t="t" r="r" b="b"/>
              <a:pathLst>
                <a:path w="1670685" h="2404745">
                  <a:moveTo>
                    <a:pt x="1670075" y="0"/>
                  </a:moveTo>
                  <a:lnTo>
                    <a:pt x="0" y="0"/>
                  </a:lnTo>
                  <a:lnTo>
                    <a:pt x="0" y="2228842"/>
                  </a:lnTo>
                  <a:lnTo>
                    <a:pt x="6263" y="2275460"/>
                  </a:lnTo>
                  <a:lnTo>
                    <a:pt x="23941" y="2317349"/>
                  </a:lnTo>
                  <a:lnTo>
                    <a:pt x="51361" y="2352840"/>
                  </a:lnTo>
                  <a:lnTo>
                    <a:pt x="86851" y="2380259"/>
                  </a:lnTo>
                  <a:lnTo>
                    <a:pt x="128741" y="2397937"/>
                  </a:lnTo>
                  <a:lnTo>
                    <a:pt x="175359"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10" name="object 10"/>
            <p:cNvSpPr/>
            <p:nvPr/>
          </p:nvSpPr>
          <p:spPr>
            <a:xfrm>
              <a:off x="711270"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pic>
          <p:nvPicPr>
            <p:cNvPr id="11" name="object 11"/>
            <p:cNvPicPr/>
            <p:nvPr/>
          </p:nvPicPr>
          <p:blipFill>
            <a:blip r:embed="rId6" cstate="print"/>
            <a:stretch>
              <a:fillRect/>
            </a:stretch>
          </p:blipFill>
          <p:spPr>
            <a:xfrm>
              <a:off x="2548356" y="2102370"/>
              <a:ext cx="1670075" cy="1298943"/>
            </a:xfrm>
            <a:prstGeom prst="rect">
              <a:avLst/>
            </a:prstGeom>
          </p:spPr>
        </p:pic>
        <p:sp>
          <p:nvSpPr>
            <p:cNvPr id="12" name="object 12"/>
            <p:cNvSpPr/>
            <p:nvPr/>
          </p:nvSpPr>
          <p:spPr>
            <a:xfrm>
              <a:off x="254835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13" name="object 13"/>
            <p:cNvSpPr/>
            <p:nvPr/>
          </p:nvSpPr>
          <p:spPr>
            <a:xfrm>
              <a:off x="2548356" y="3807155"/>
              <a:ext cx="1670685" cy="2404745"/>
            </a:xfrm>
            <a:custGeom>
              <a:avLst/>
              <a:gdLst/>
              <a:ahLst/>
              <a:cxnLst/>
              <a:rect l="l" t="t" r="r" b="b"/>
              <a:pathLst>
                <a:path w="1670685"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14" name="object 14"/>
            <p:cNvSpPr/>
            <p:nvPr/>
          </p:nvSpPr>
          <p:spPr>
            <a:xfrm>
              <a:off x="2548351"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pic>
          <p:nvPicPr>
            <p:cNvPr id="15" name="object 15"/>
            <p:cNvPicPr/>
            <p:nvPr/>
          </p:nvPicPr>
          <p:blipFill>
            <a:blip r:embed="rId7" cstate="print"/>
            <a:stretch>
              <a:fillRect/>
            </a:stretch>
          </p:blipFill>
          <p:spPr>
            <a:xfrm>
              <a:off x="4385436" y="2102370"/>
              <a:ext cx="1670075" cy="1442516"/>
            </a:xfrm>
            <a:prstGeom prst="rect">
              <a:avLst/>
            </a:prstGeom>
          </p:spPr>
        </p:pic>
        <p:sp>
          <p:nvSpPr>
            <p:cNvPr id="16" name="object 16"/>
            <p:cNvSpPr/>
            <p:nvPr/>
          </p:nvSpPr>
          <p:spPr>
            <a:xfrm>
              <a:off x="4385436" y="2102370"/>
              <a:ext cx="1670685" cy="1442720"/>
            </a:xfrm>
            <a:custGeom>
              <a:avLst/>
              <a:gdLst/>
              <a:ahLst/>
              <a:cxnLst/>
              <a:rect l="l" t="t" r="r" b="b"/>
              <a:pathLst>
                <a:path w="1670685"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17" name="object 17"/>
            <p:cNvSpPr/>
            <p:nvPr/>
          </p:nvSpPr>
          <p:spPr>
            <a:xfrm>
              <a:off x="4385436" y="3807155"/>
              <a:ext cx="1670685" cy="2404745"/>
            </a:xfrm>
            <a:custGeom>
              <a:avLst/>
              <a:gdLst/>
              <a:ahLst/>
              <a:cxnLst/>
              <a:rect l="l" t="t" r="r" b="b"/>
              <a:pathLst>
                <a:path w="1670685"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26" y="2404201"/>
                  </a:lnTo>
                  <a:lnTo>
                    <a:pt x="1541339" y="2397937"/>
                  </a:lnTo>
                  <a:lnTo>
                    <a:pt x="1583226" y="2380259"/>
                  </a:lnTo>
                  <a:lnTo>
                    <a:pt x="1618715" y="2352840"/>
                  </a:lnTo>
                  <a:lnTo>
                    <a:pt x="1646134"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18" name="object 18"/>
            <p:cNvSpPr/>
            <p:nvPr/>
          </p:nvSpPr>
          <p:spPr>
            <a:xfrm>
              <a:off x="4385431" y="3807155"/>
              <a:ext cx="1670685" cy="2404745"/>
            </a:xfrm>
            <a:custGeom>
              <a:avLst/>
              <a:gdLst/>
              <a:ahLst/>
              <a:cxnLst/>
              <a:rect l="l" t="t" r="r" b="b"/>
              <a:pathLst>
                <a:path w="1670685"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pic>
          <p:nvPicPr>
            <p:cNvPr id="19" name="object 19"/>
            <p:cNvPicPr/>
            <p:nvPr/>
          </p:nvPicPr>
          <p:blipFill>
            <a:blip r:embed="rId8" cstate="print"/>
            <a:stretch>
              <a:fillRect/>
            </a:stretch>
          </p:blipFill>
          <p:spPr>
            <a:xfrm>
              <a:off x="6222530" y="2102370"/>
              <a:ext cx="1670075" cy="1442516"/>
            </a:xfrm>
            <a:prstGeom prst="rect">
              <a:avLst/>
            </a:prstGeom>
          </p:spPr>
        </p:pic>
        <p:sp>
          <p:nvSpPr>
            <p:cNvPr id="20" name="object 20"/>
            <p:cNvSpPr/>
            <p:nvPr/>
          </p:nvSpPr>
          <p:spPr>
            <a:xfrm>
              <a:off x="6222530"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21" name="object 21"/>
            <p:cNvSpPr/>
            <p:nvPr/>
          </p:nvSpPr>
          <p:spPr>
            <a:xfrm>
              <a:off x="6222530" y="3807155"/>
              <a:ext cx="1670685" cy="2404745"/>
            </a:xfrm>
            <a:custGeom>
              <a:avLst/>
              <a:gdLst/>
              <a:ahLst/>
              <a:cxnLst/>
              <a:rect l="l" t="t" r="r" b="b"/>
              <a:pathLst>
                <a:path w="1670684" h="2404745">
                  <a:moveTo>
                    <a:pt x="1670075" y="0"/>
                  </a:moveTo>
                  <a:lnTo>
                    <a:pt x="0" y="0"/>
                  </a:lnTo>
                  <a:lnTo>
                    <a:pt x="0" y="2228842"/>
                  </a:lnTo>
                  <a:lnTo>
                    <a:pt x="6263" y="2275460"/>
                  </a:lnTo>
                  <a:lnTo>
                    <a:pt x="23941" y="2317349"/>
                  </a:lnTo>
                  <a:lnTo>
                    <a:pt x="51360" y="2352840"/>
                  </a:lnTo>
                  <a:lnTo>
                    <a:pt x="86849" y="2380259"/>
                  </a:lnTo>
                  <a:lnTo>
                    <a:pt x="128735" y="2397937"/>
                  </a:lnTo>
                  <a:lnTo>
                    <a:pt x="175348"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22" name="object 22"/>
            <p:cNvSpPr/>
            <p:nvPr/>
          </p:nvSpPr>
          <p:spPr>
            <a:xfrm>
              <a:off x="6222524"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pic>
          <p:nvPicPr>
            <p:cNvPr id="23" name="object 23"/>
            <p:cNvPicPr/>
            <p:nvPr/>
          </p:nvPicPr>
          <p:blipFill>
            <a:blip r:embed="rId9" cstate="print"/>
            <a:stretch>
              <a:fillRect/>
            </a:stretch>
          </p:blipFill>
          <p:spPr>
            <a:xfrm>
              <a:off x="8059610" y="2102370"/>
              <a:ext cx="1670075" cy="1442516"/>
            </a:xfrm>
            <a:prstGeom prst="rect">
              <a:avLst/>
            </a:prstGeom>
          </p:spPr>
        </p:pic>
        <p:sp>
          <p:nvSpPr>
            <p:cNvPr id="24" name="object 24"/>
            <p:cNvSpPr/>
            <p:nvPr/>
          </p:nvSpPr>
          <p:spPr>
            <a:xfrm>
              <a:off x="8059610"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25" name="object 25"/>
            <p:cNvSpPr/>
            <p:nvPr/>
          </p:nvSpPr>
          <p:spPr>
            <a:xfrm>
              <a:off x="8059610" y="3807155"/>
              <a:ext cx="1670685" cy="2404745"/>
            </a:xfrm>
            <a:custGeom>
              <a:avLst/>
              <a:gdLst/>
              <a:ahLst/>
              <a:cxnLst/>
              <a:rect l="l" t="t" r="r" b="b"/>
              <a:pathLst>
                <a:path w="1670684"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26" name="object 26"/>
            <p:cNvSpPr/>
            <p:nvPr/>
          </p:nvSpPr>
          <p:spPr>
            <a:xfrm>
              <a:off x="8059604"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pic>
          <p:nvPicPr>
            <p:cNvPr id="27" name="object 27"/>
            <p:cNvPicPr/>
            <p:nvPr/>
          </p:nvPicPr>
          <p:blipFill>
            <a:blip r:embed="rId10" cstate="print"/>
            <a:stretch>
              <a:fillRect/>
            </a:stretch>
          </p:blipFill>
          <p:spPr>
            <a:xfrm>
              <a:off x="9896691" y="2102370"/>
              <a:ext cx="1670075" cy="1442516"/>
            </a:xfrm>
            <a:prstGeom prst="rect">
              <a:avLst/>
            </a:prstGeom>
          </p:spPr>
        </p:pic>
        <p:sp>
          <p:nvSpPr>
            <p:cNvPr id="28" name="object 28"/>
            <p:cNvSpPr/>
            <p:nvPr/>
          </p:nvSpPr>
          <p:spPr>
            <a:xfrm>
              <a:off x="9896691" y="2102370"/>
              <a:ext cx="1670685" cy="1442720"/>
            </a:xfrm>
            <a:custGeom>
              <a:avLst/>
              <a:gdLst/>
              <a:ahLst/>
              <a:cxnLst/>
              <a:rect l="l" t="t" r="r" b="b"/>
              <a:pathLst>
                <a:path w="1670684" h="1442720">
                  <a:moveTo>
                    <a:pt x="0" y="144252"/>
                  </a:moveTo>
                  <a:lnTo>
                    <a:pt x="7354" y="98657"/>
                  </a:lnTo>
                  <a:lnTo>
                    <a:pt x="27832" y="59058"/>
                  </a:lnTo>
                  <a:lnTo>
                    <a:pt x="59058" y="27832"/>
                  </a:lnTo>
                  <a:lnTo>
                    <a:pt x="98657" y="7354"/>
                  </a:lnTo>
                  <a:lnTo>
                    <a:pt x="144252" y="0"/>
                  </a:lnTo>
                  <a:lnTo>
                    <a:pt x="1525820" y="0"/>
                  </a:lnTo>
                  <a:lnTo>
                    <a:pt x="1571417" y="7354"/>
                  </a:lnTo>
                  <a:lnTo>
                    <a:pt x="1611017" y="27832"/>
                  </a:lnTo>
                  <a:lnTo>
                    <a:pt x="1642246" y="59058"/>
                  </a:lnTo>
                  <a:lnTo>
                    <a:pt x="1662726" y="98657"/>
                  </a:lnTo>
                  <a:lnTo>
                    <a:pt x="1670080" y="144252"/>
                  </a:lnTo>
                  <a:lnTo>
                    <a:pt x="1670080" y="1298270"/>
                  </a:lnTo>
                  <a:lnTo>
                    <a:pt x="1662726" y="1343862"/>
                  </a:lnTo>
                  <a:lnTo>
                    <a:pt x="1642246" y="1383459"/>
                  </a:lnTo>
                  <a:lnTo>
                    <a:pt x="1611017" y="1414686"/>
                  </a:lnTo>
                  <a:lnTo>
                    <a:pt x="1571417" y="1435166"/>
                  </a:lnTo>
                  <a:lnTo>
                    <a:pt x="1525820" y="1442520"/>
                  </a:lnTo>
                  <a:lnTo>
                    <a:pt x="144252" y="1442520"/>
                  </a:lnTo>
                  <a:lnTo>
                    <a:pt x="98657" y="1435166"/>
                  </a:lnTo>
                  <a:lnTo>
                    <a:pt x="59058" y="1414686"/>
                  </a:lnTo>
                  <a:lnTo>
                    <a:pt x="27832" y="1383459"/>
                  </a:lnTo>
                  <a:lnTo>
                    <a:pt x="7354" y="1343862"/>
                  </a:lnTo>
                  <a:lnTo>
                    <a:pt x="0" y="1298270"/>
                  </a:lnTo>
                  <a:lnTo>
                    <a:pt x="0" y="144252"/>
                  </a:lnTo>
                  <a:close/>
                </a:path>
              </a:pathLst>
            </a:custGeom>
            <a:ln w="12700">
              <a:solidFill>
                <a:srgbClr val="BC8642"/>
              </a:solidFill>
            </a:ln>
          </p:spPr>
          <p:txBody>
            <a:bodyPr wrap="square" lIns="0" tIns="0" rIns="0" bIns="0" rtlCol="0"/>
            <a:lstStyle/>
            <a:p>
              <a:endParaRPr/>
            </a:p>
          </p:txBody>
        </p:sp>
        <p:sp>
          <p:nvSpPr>
            <p:cNvPr id="29" name="object 29"/>
            <p:cNvSpPr/>
            <p:nvPr/>
          </p:nvSpPr>
          <p:spPr>
            <a:xfrm>
              <a:off x="9896691" y="3807155"/>
              <a:ext cx="1670685" cy="2404745"/>
            </a:xfrm>
            <a:custGeom>
              <a:avLst/>
              <a:gdLst/>
              <a:ahLst/>
              <a:cxnLst/>
              <a:rect l="l" t="t" r="r" b="b"/>
              <a:pathLst>
                <a:path w="1670684" h="2404745">
                  <a:moveTo>
                    <a:pt x="1670075" y="0"/>
                  </a:moveTo>
                  <a:lnTo>
                    <a:pt x="0" y="0"/>
                  </a:lnTo>
                  <a:lnTo>
                    <a:pt x="0" y="2228842"/>
                  </a:lnTo>
                  <a:lnTo>
                    <a:pt x="6264" y="2275460"/>
                  </a:lnTo>
                  <a:lnTo>
                    <a:pt x="23941" y="2317349"/>
                  </a:lnTo>
                  <a:lnTo>
                    <a:pt x="51361" y="2352840"/>
                  </a:lnTo>
                  <a:lnTo>
                    <a:pt x="86852" y="2380259"/>
                  </a:lnTo>
                  <a:lnTo>
                    <a:pt x="128743" y="2397937"/>
                  </a:lnTo>
                  <a:lnTo>
                    <a:pt x="175361" y="2404201"/>
                  </a:lnTo>
                  <a:lnTo>
                    <a:pt x="1494713" y="2404201"/>
                  </a:lnTo>
                  <a:lnTo>
                    <a:pt x="1541332" y="2397937"/>
                  </a:lnTo>
                  <a:lnTo>
                    <a:pt x="1583222" y="2380259"/>
                  </a:lnTo>
                  <a:lnTo>
                    <a:pt x="1618713" y="2352840"/>
                  </a:lnTo>
                  <a:lnTo>
                    <a:pt x="1646133" y="2317349"/>
                  </a:lnTo>
                  <a:lnTo>
                    <a:pt x="1663811" y="2275460"/>
                  </a:lnTo>
                  <a:lnTo>
                    <a:pt x="1670075" y="2228842"/>
                  </a:lnTo>
                  <a:lnTo>
                    <a:pt x="1670075" y="0"/>
                  </a:lnTo>
                  <a:close/>
                </a:path>
              </a:pathLst>
            </a:custGeom>
            <a:solidFill>
              <a:srgbClr val="FFFFFF"/>
            </a:solidFill>
          </p:spPr>
          <p:txBody>
            <a:bodyPr wrap="square" lIns="0" tIns="0" rIns="0" bIns="0" rtlCol="0"/>
            <a:lstStyle/>
            <a:p>
              <a:endParaRPr/>
            </a:p>
          </p:txBody>
        </p:sp>
        <p:sp>
          <p:nvSpPr>
            <p:cNvPr id="30" name="object 30"/>
            <p:cNvSpPr/>
            <p:nvPr/>
          </p:nvSpPr>
          <p:spPr>
            <a:xfrm>
              <a:off x="9896685" y="3807155"/>
              <a:ext cx="1670685" cy="2404745"/>
            </a:xfrm>
            <a:custGeom>
              <a:avLst/>
              <a:gdLst/>
              <a:ahLst/>
              <a:cxnLst/>
              <a:rect l="l" t="t" r="r" b="b"/>
              <a:pathLst>
                <a:path w="1670684" h="2404745">
                  <a:moveTo>
                    <a:pt x="1494721" y="2404201"/>
                  </a:moveTo>
                  <a:lnTo>
                    <a:pt x="175360" y="2404201"/>
                  </a:lnTo>
                  <a:lnTo>
                    <a:pt x="128745" y="2397937"/>
                  </a:lnTo>
                  <a:lnTo>
                    <a:pt x="86856" y="2380259"/>
                  </a:lnTo>
                  <a:lnTo>
                    <a:pt x="51365" y="2352839"/>
                  </a:lnTo>
                  <a:lnTo>
                    <a:pt x="23943" y="2317349"/>
                  </a:lnTo>
                  <a:lnTo>
                    <a:pt x="6264" y="2275459"/>
                  </a:lnTo>
                  <a:lnTo>
                    <a:pt x="0" y="2228842"/>
                  </a:lnTo>
                  <a:lnTo>
                    <a:pt x="0" y="0"/>
                  </a:lnTo>
                  <a:lnTo>
                    <a:pt x="1670080" y="0"/>
                  </a:lnTo>
                  <a:lnTo>
                    <a:pt x="1670080" y="2228842"/>
                  </a:lnTo>
                  <a:lnTo>
                    <a:pt x="1663816" y="2275459"/>
                  </a:lnTo>
                  <a:lnTo>
                    <a:pt x="1646139" y="2317349"/>
                  </a:lnTo>
                  <a:lnTo>
                    <a:pt x="1618719" y="2352839"/>
                  </a:lnTo>
                  <a:lnTo>
                    <a:pt x="1583228" y="2380259"/>
                  </a:lnTo>
                  <a:lnTo>
                    <a:pt x="1541339" y="2397937"/>
                  </a:lnTo>
                  <a:lnTo>
                    <a:pt x="1494721" y="2404201"/>
                  </a:lnTo>
                  <a:close/>
                </a:path>
              </a:pathLst>
            </a:custGeom>
            <a:ln w="12700">
              <a:solidFill>
                <a:srgbClr val="BC8642"/>
              </a:solidFill>
            </a:ln>
          </p:spPr>
          <p:txBody>
            <a:bodyPr wrap="square" lIns="0" tIns="0" rIns="0" bIns="0" rtlCol="0"/>
            <a:lstStyle/>
            <a:p>
              <a:endParaRPr/>
            </a:p>
          </p:txBody>
        </p:sp>
        <p:sp>
          <p:nvSpPr>
            <p:cNvPr id="31" name="object 31"/>
            <p:cNvSpPr/>
            <p:nvPr/>
          </p:nvSpPr>
          <p:spPr>
            <a:xfrm>
              <a:off x="420763" y="3428098"/>
              <a:ext cx="457200" cy="457200"/>
            </a:xfrm>
            <a:custGeom>
              <a:avLst/>
              <a:gdLst/>
              <a:ahLst/>
              <a:cxnLst/>
              <a:rect l="l" t="t" r="r" b="b"/>
              <a:pathLst>
                <a:path w="457200" h="457200">
                  <a:moveTo>
                    <a:pt x="228600" y="0"/>
                  </a:moveTo>
                  <a:lnTo>
                    <a:pt x="182529" y="4644"/>
                  </a:lnTo>
                  <a:lnTo>
                    <a:pt x="139618" y="17964"/>
                  </a:lnTo>
                  <a:lnTo>
                    <a:pt x="100787"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7" y="418158"/>
                  </a:lnTo>
                  <a:lnTo>
                    <a:pt x="139618" y="439235"/>
                  </a:lnTo>
                  <a:lnTo>
                    <a:pt x="182529" y="452555"/>
                  </a:lnTo>
                  <a:lnTo>
                    <a:pt x="228600" y="457200"/>
                  </a:lnTo>
                  <a:lnTo>
                    <a:pt x="274671" y="452555"/>
                  </a:lnTo>
                  <a:lnTo>
                    <a:pt x="317581" y="439235"/>
                  </a:lnTo>
                  <a:lnTo>
                    <a:pt x="356412"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2" y="39041"/>
                  </a:lnTo>
                  <a:lnTo>
                    <a:pt x="317581" y="17964"/>
                  </a:lnTo>
                  <a:lnTo>
                    <a:pt x="274671" y="4644"/>
                  </a:lnTo>
                  <a:lnTo>
                    <a:pt x="228600" y="0"/>
                  </a:lnTo>
                  <a:close/>
                </a:path>
              </a:pathLst>
            </a:custGeom>
            <a:solidFill>
              <a:srgbClr val="CD9147"/>
            </a:solidFill>
          </p:spPr>
          <p:txBody>
            <a:bodyPr wrap="square" lIns="0" tIns="0" rIns="0" bIns="0" rtlCol="0"/>
            <a:lstStyle/>
            <a:p>
              <a:endParaRPr/>
            </a:p>
          </p:txBody>
        </p:sp>
      </p:grpSp>
      <p:sp>
        <p:nvSpPr>
          <p:cNvPr id="32" name="object 32"/>
          <p:cNvSpPr txBox="1"/>
          <p:nvPr/>
        </p:nvSpPr>
        <p:spPr>
          <a:xfrm>
            <a:off x="509663" y="3407155"/>
            <a:ext cx="1797685" cy="2722880"/>
          </a:xfrm>
          <a:prstGeom prst="rect">
            <a:avLst/>
          </a:prstGeom>
        </p:spPr>
        <p:txBody>
          <a:bodyPr vert="horz" wrap="square" lIns="0" tIns="113030" rIns="0" bIns="0" rtlCol="0">
            <a:spAutoFit/>
          </a:bodyPr>
          <a:lstStyle/>
          <a:p>
            <a:pPr marL="12700">
              <a:lnSpc>
                <a:spcPct val="100000"/>
              </a:lnSpc>
              <a:spcBef>
                <a:spcPts val="890"/>
              </a:spcBef>
            </a:pPr>
            <a:r>
              <a:rPr sz="1800" b="1" spc="-5" dirty="0">
                <a:solidFill>
                  <a:srgbClr val="FFFFFF"/>
                </a:solidFill>
                <a:latin typeface="Arial"/>
                <a:cs typeface="Arial"/>
              </a:rPr>
              <a:t>14</a:t>
            </a:r>
            <a:endParaRPr sz="1800">
              <a:latin typeface="Arial"/>
              <a:cs typeface="Arial"/>
            </a:endParaRPr>
          </a:p>
          <a:p>
            <a:pPr marL="252729" marR="5080">
              <a:lnSpc>
                <a:spcPct val="85200"/>
              </a:lnSpc>
              <a:spcBef>
                <a:spcPts val="865"/>
              </a:spcBef>
            </a:pPr>
            <a:r>
              <a:rPr sz="1400" spc="-5" dirty="0">
                <a:latin typeface="Arial MT"/>
                <a:cs typeface="Arial MT"/>
              </a:rPr>
              <a:t>When the </a:t>
            </a:r>
            <a:r>
              <a:rPr sz="1400" dirty="0">
                <a:latin typeface="Arial MT"/>
                <a:cs typeface="Arial MT"/>
              </a:rPr>
              <a:t>vocal </a:t>
            </a:r>
            <a:r>
              <a:rPr sz="1400" spc="5" dirty="0">
                <a:latin typeface="Arial MT"/>
                <a:cs typeface="Arial MT"/>
              </a:rPr>
              <a:t> </a:t>
            </a:r>
            <a:r>
              <a:rPr sz="1400" spc="-5" dirty="0">
                <a:latin typeface="Arial MT"/>
                <a:cs typeface="Arial MT"/>
              </a:rPr>
              <a:t>cords are </a:t>
            </a:r>
            <a:r>
              <a:rPr sz="1400" dirty="0">
                <a:latin typeface="Arial MT"/>
                <a:cs typeface="Arial MT"/>
              </a:rPr>
              <a:t> </a:t>
            </a:r>
            <a:r>
              <a:rPr sz="1400" spc="-5" dirty="0">
                <a:latin typeface="Arial MT"/>
                <a:cs typeface="Arial MT"/>
              </a:rPr>
              <a:t>visualized,</a:t>
            </a:r>
            <a:r>
              <a:rPr sz="1400" spc="-65" dirty="0">
                <a:latin typeface="Arial MT"/>
                <a:cs typeface="Arial MT"/>
              </a:rPr>
              <a:t> </a:t>
            </a:r>
            <a:r>
              <a:rPr sz="1400" b="1" dirty="0">
                <a:latin typeface="Arial"/>
                <a:cs typeface="Arial"/>
              </a:rPr>
              <a:t>INSERT </a:t>
            </a:r>
            <a:r>
              <a:rPr sz="1400" b="1" spc="-375" dirty="0">
                <a:latin typeface="Arial"/>
                <a:cs typeface="Arial"/>
              </a:rPr>
              <a:t> </a:t>
            </a:r>
            <a:r>
              <a:rPr sz="1400" dirty="0">
                <a:latin typeface="Arial MT"/>
                <a:cs typeface="Arial MT"/>
              </a:rPr>
              <a:t>the </a:t>
            </a:r>
            <a:r>
              <a:rPr sz="1400" spc="-5" dirty="0">
                <a:latin typeface="Arial MT"/>
                <a:cs typeface="Arial MT"/>
              </a:rPr>
              <a:t>bougie into </a:t>
            </a:r>
            <a:r>
              <a:rPr sz="1400" dirty="0">
                <a:latin typeface="Arial MT"/>
                <a:cs typeface="Arial MT"/>
              </a:rPr>
              <a:t>the </a:t>
            </a:r>
            <a:r>
              <a:rPr sz="1400" spc="5" dirty="0">
                <a:latin typeface="Arial MT"/>
                <a:cs typeface="Arial MT"/>
              </a:rPr>
              <a:t> </a:t>
            </a:r>
            <a:r>
              <a:rPr sz="1400" spc="-5" dirty="0">
                <a:latin typeface="Arial MT"/>
                <a:cs typeface="Arial MT"/>
              </a:rPr>
              <a:t>trachea with the </a:t>
            </a:r>
            <a:r>
              <a:rPr sz="1400" dirty="0">
                <a:latin typeface="Arial MT"/>
                <a:cs typeface="Arial MT"/>
              </a:rPr>
              <a:t> </a:t>
            </a:r>
            <a:r>
              <a:rPr sz="1400" spc="-5" dirty="0">
                <a:latin typeface="Arial MT"/>
                <a:cs typeface="Arial MT"/>
              </a:rPr>
              <a:t>coude tip facing </a:t>
            </a:r>
            <a:r>
              <a:rPr sz="1400" dirty="0">
                <a:latin typeface="Arial MT"/>
                <a:cs typeface="Arial MT"/>
              </a:rPr>
              <a:t> </a:t>
            </a:r>
            <a:r>
              <a:rPr sz="1400" spc="-15" dirty="0">
                <a:latin typeface="Arial MT"/>
                <a:cs typeface="Arial MT"/>
              </a:rPr>
              <a:t>anteriorly.</a:t>
            </a:r>
            <a:endParaRPr sz="1400">
              <a:latin typeface="Arial MT"/>
              <a:cs typeface="Arial MT"/>
            </a:endParaRPr>
          </a:p>
          <a:p>
            <a:pPr marL="252729" marR="113664">
              <a:lnSpc>
                <a:spcPct val="86500"/>
              </a:lnSpc>
              <a:spcBef>
                <a:spcPts val="645"/>
              </a:spcBef>
            </a:pPr>
            <a:r>
              <a:rPr sz="1300" b="1" dirty="0">
                <a:latin typeface="Arial"/>
                <a:cs typeface="Arial"/>
              </a:rPr>
              <a:t>(a) </a:t>
            </a:r>
            <a:r>
              <a:rPr sz="1300" spc="-40" dirty="0">
                <a:latin typeface="Arial MT"/>
                <a:cs typeface="Arial MT"/>
              </a:rPr>
              <a:t>You </a:t>
            </a:r>
            <a:r>
              <a:rPr sz="1300" dirty="0">
                <a:latin typeface="Arial MT"/>
                <a:cs typeface="Arial MT"/>
              </a:rPr>
              <a:t>should </a:t>
            </a:r>
            <a:r>
              <a:rPr sz="1300" spc="-5" dirty="0">
                <a:latin typeface="Arial MT"/>
                <a:cs typeface="Arial MT"/>
              </a:rPr>
              <a:t>feel </a:t>
            </a:r>
            <a:r>
              <a:rPr sz="1300" dirty="0">
                <a:latin typeface="Arial MT"/>
                <a:cs typeface="Arial MT"/>
              </a:rPr>
              <a:t> </a:t>
            </a:r>
            <a:r>
              <a:rPr sz="1300" spc="-5" dirty="0">
                <a:latin typeface="Arial MT"/>
                <a:cs typeface="Arial MT"/>
              </a:rPr>
              <a:t>the</a:t>
            </a:r>
            <a:r>
              <a:rPr sz="1300" spc="-30" dirty="0">
                <a:latin typeface="Arial MT"/>
                <a:cs typeface="Arial MT"/>
              </a:rPr>
              <a:t> </a:t>
            </a:r>
            <a:r>
              <a:rPr sz="1300" dirty="0">
                <a:latin typeface="Arial MT"/>
                <a:cs typeface="Arial MT"/>
              </a:rPr>
              <a:t>bougie</a:t>
            </a:r>
            <a:r>
              <a:rPr sz="1300" spc="-30" dirty="0">
                <a:latin typeface="Arial MT"/>
                <a:cs typeface="Arial MT"/>
              </a:rPr>
              <a:t> </a:t>
            </a:r>
            <a:r>
              <a:rPr sz="1300" spc="-5" dirty="0">
                <a:latin typeface="Arial MT"/>
                <a:cs typeface="Arial MT"/>
              </a:rPr>
              <a:t>“vibrate” </a:t>
            </a:r>
            <a:r>
              <a:rPr sz="1300" spc="-345" dirty="0">
                <a:latin typeface="Arial MT"/>
                <a:cs typeface="Arial MT"/>
              </a:rPr>
              <a:t> </a:t>
            </a:r>
            <a:r>
              <a:rPr sz="1300" dirty="0">
                <a:latin typeface="Arial MT"/>
                <a:cs typeface="Arial MT"/>
              </a:rPr>
              <a:t>as </a:t>
            </a:r>
            <a:r>
              <a:rPr sz="1300" spc="-5" dirty="0">
                <a:latin typeface="Arial MT"/>
                <a:cs typeface="Arial MT"/>
              </a:rPr>
              <a:t>the tip </a:t>
            </a:r>
            <a:r>
              <a:rPr sz="1300" dirty="0">
                <a:latin typeface="Arial MT"/>
                <a:cs typeface="Arial MT"/>
              </a:rPr>
              <a:t>moves </a:t>
            </a:r>
            <a:r>
              <a:rPr sz="1300" spc="5" dirty="0">
                <a:latin typeface="Arial MT"/>
                <a:cs typeface="Arial MT"/>
              </a:rPr>
              <a:t> </a:t>
            </a:r>
            <a:r>
              <a:rPr sz="1300" dirty="0">
                <a:latin typeface="Arial MT"/>
                <a:cs typeface="Arial MT"/>
              </a:rPr>
              <a:t>against </a:t>
            </a:r>
            <a:r>
              <a:rPr sz="1300" spc="-5" dirty="0">
                <a:latin typeface="Arial MT"/>
                <a:cs typeface="Arial MT"/>
              </a:rPr>
              <a:t>the </a:t>
            </a:r>
            <a:r>
              <a:rPr sz="1300" dirty="0">
                <a:latin typeface="Arial MT"/>
                <a:cs typeface="Arial MT"/>
              </a:rPr>
              <a:t>cricoid </a:t>
            </a:r>
            <a:r>
              <a:rPr sz="1300" spc="5" dirty="0">
                <a:latin typeface="Arial MT"/>
                <a:cs typeface="Arial MT"/>
              </a:rPr>
              <a:t> </a:t>
            </a:r>
            <a:r>
              <a:rPr sz="1300" dirty="0">
                <a:latin typeface="Arial MT"/>
                <a:cs typeface="Arial MT"/>
              </a:rPr>
              <a:t>rings.</a:t>
            </a:r>
            <a:endParaRPr sz="1300">
              <a:latin typeface="Arial MT"/>
              <a:cs typeface="Arial MT"/>
            </a:endParaRPr>
          </a:p>
        </p:txBody>
      </p:sp>
      <p:sp>
        <p:nvSpPr>
          <p:cNvPr id="33" name="object 33"/>
          <p:cNvSpPr/>
          <p:nvPr/>
        </p:nvSpPr>
        <p:spPr>
          <a:xfrm>
            <a:off x="2338463" y="3428098"/>
            <a:ext cx="457200" cy="457200"/>
          </a:xfrm>
          <a:custGeom>
            <a:avLst/>
            <a:gdLst/>
            <a:ahLst/>
            <a:cxnLst/>
            <a:rect l="l" t="t" r="r" b="b"/>
            <a:pathLst>
              <a:path w="457200" h="457200">
                <a:moveTo>
                  <a:pt x="228600" y="0"/>
                </a:moveTo>
                <a:lnTo>
                  <a:pt x="182525" y="4644"/>
                </a:lnTo>
                <a:lnTo>
                  <a:pt x="139613" y="17964"/>
                </a:lnTo>
                <a:lnTo>
                  <a:pt x="100782" y="39041"/>
                </a:lnTo>
                <a:lnTo>
                  <a:pt x="66951" y="66955"/>
                </a:lnTo>
                <a:lnTo>
                  <a:pt x="39038" y="100788"/>
                </a:lnTo>
                <a:lnTo>
                  <a:pt x="17962" y="139619"/>
                </a:lnTo>
                <a:lnTo>
                  <a:pt x="4643" y="182529"/>
                </a:lnTo>
                <a:lnTo>
                  <a:pt x="0" y="228600"/>
                </a:lnTo>
                <a:lnTo>
                  <a:pt x="4643" y="274670"/>
                </a:lnTo>
                <a:lnTo>
                  <a:pt x="17962" y="317580"/>
                </a:lnTo>
                <a:lnTo>
                  <a:pt x="39038" y="356411"/>
                </a:lnTo>
                <a:lnTo>
                  <a:pt x="66951" y="390244"/>
                </a:lnTo>
                <a:lnTo>
                  <a:pt x="100782" y="418158"/>
                </a:lnTo>
                <a:lnTo>
                  <a:pt x="139613" y="439235"/>
                </a:lnTo>
                <a:lnTo>
                  <a:pt x="182525"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34" name="object 34"/>
          <p:cNvSpPr txBox="1"/>
          <p:nvPr/>
        </p:nvSpPr>
        <p:spPr>
          <a:xfrm>
            <a:off x="2427363" y="3407155"/>
            <a:ext cx="1736089" cy="2520950"/>
          </a:xfrm>
          <a:prstGeom prst="rect">
            <a:avLst/>
          </a:prstGeom>
        </p:spPr>
        <p:txBody>
          <a:bodyPr vert="horz" wrap="square" lIns="0" tIns="113030" rIns="0" bIns="0" rtlCol="0">
            <a:spAutoFit/>
          </a:bodyPr>
          <a:lstStyle/>
          <a:p>
            <a:pPr marL="12700">
              <a:lnSpc>
                <a:spcPct val="100000"/>
              </a:lnSpc>
              <a:spcBef>
                <a:spcPts val="890"/>
              </a:spcBef>
            </a:pPr>
            <a:r>
              <a:rPr sz="1800" b="1" spc="-5" dirty="0">
                <a:solidFill>
                  <a:srgbClr val="FFFFFF"/>
                </a:solidFill>
                <a:latin typeface="Arial"/>
                <a:cs typeface="Arial"/>
              </a:rPr>
              <a:t>14</a:t>
            </a:r>
            <a:endParaRPr sz="1800">
              <a:latin typeface="Arial"/>
              <a:cs typeface="Arial"/>
            </a:endParaRPr>
          </a:p>
          <a:p>
            <a:pPr marL="172085" marR="5080">
              <a:lnSpc>
                <a:spcPct val="85700"/>
              </a:lnSpc>
              <a:spcBef>
                <a:spcPts val="855"/>
              </a:spcBef>
            </a:pPr>
            <a:r>
              <a:rPr sz="1400" b="1" spc="-5" dirty="0">
                <a:latin typeface="Arial"/>
                <a:cs typeface="Arial"/>
              </a:rPr>
              <a:t>(b) </a:t>
            </a:r>
            <a:r>
              <a:rPr sz="1400" spc="-5" dirty="0">
                <a:latin typeface="Arial MT"/>
                <a:cs typeface="Arial MT"/>
              </a:rPr>
              <a:t>While stabilizing </a:t>
            </a:r>
            <a:r>
              <a:rPr sz="1400" spc="-375" dirty="0">
                <a:latin typeface="Arial MT"/>
                <a:cs typeface="Arial MT"/>
              </a:rPr>
              <a:t> </a:t>
            </a:r>
            <a:r>
              <a:rPr sz="1400" spc="-5" dirty="0">
                <a:latin typeface="Arial MT"/>
                <a:cs typeface="Arial MT"/>
              </a:rPr>
              <a:t>the laryngoscope </a:t>
            </a:r>
            <a:r>
              <a:rPr sz="1400" dirty="0">
                <a:latin typeface="Arial MT"/>
                <a:cs typeface="Arial MT"/>
              </a:rPr>
              <a:t> </a:t>
            </a:r>
            <a:r>
              <a:rPr sz="1400" spc="-5" dirty="0">
                <a:latin typeface="Arial MT"/>
                <a:cs typeface="Arial MT"/>
              </a:rPr>
              <a:t>with your left hand, </a:t>
            </a:r>
            <a:r>
              <a:rPr sz="1400" dirty="0">
                <a:latin typeface="Arial MT"/>
                <a:cs typeface="Arial MT"/>
              </a:rPr>
              <a:t> </a:t>
            </a:r>
            <a:r>
              <a:rPr sz="1400" spc="-5" dirty="0">
                <a:latin typeface="Arial MT"/>
                <a:cs typeface="Arial MT"/>
              </a:rPr>
              <a:t>grasp the bougie </a:t>
            </a:r>
            <a:r>
              <a:rPr sz="1400" dirty="0">
                <a:latin typeface="Arial MT"/>
                <a:cs typeface="Arial MT"/>
              </a:rPr>
              <a:t> </a:t>
            </a:r>
            <a:r>
              <a:rPr sz="1400" spc="-5" dirty="0">
                <a:latin typeface="Arial MT"/>
                <a:cs typeface="Arial MT"/>
              </a:rPr>
              <a:t>from</a:t>
            </a:r>
            <a:r>
              <a:rPr sz="1400" spc="85" dirty="0">
                <a:latin typeface="Arial MT"/>
                <a:cs typeface="Arial MT"/>
              </a:rPr>
              <a:t> </a:t>
            </a:r>
            <a:r>
              <a:rPr sz="1400" spc="-5" dirty="0">
                <a:latin typeface="Arial MT"/>
                <a:cs typeface="Arial MT"/>
              </a:rPr>
              <a:t>your</a:t>
            </a:r>
            <a:r>
              <a:rPr sz="1400" spc="85" dirty="0">
                <a:latin typeface="Arial MT"/>
                <a:cs typeface="Arial MT"/>
              </a:rPr>
              <a:t> </a:t>
            </a:r>
            <a:r>
              <a:rPr sz="1400" spc="-5" dirty="0">
                <a:latin typeface="Arial MT"/>
                <a:cs typeface="Arial MT"/>
              </a:rPr>
              <a:t>right </a:t>
            </a:r>
            <a:r>
              <a:rPr sz="1400" dirty="0">
                <a:latin typeface="Arial MT"/>
                <a:cs typeface="Arial MT"/>
              </a:rPr>
              <a:t> </a:t>
            </a:r>
            <a:r>
              <a:rPr sz="1400" spc="-5" dirty="0">
                <a:latin typeface="Arial MT"/>
                <a:cs typeface="Arial MT"/>
              </a:rPr>
              <a:t>hand with </a:t>
            </a:r>
            <a:r>
              <a:rPr sz="1400" dirty="0">
                <a:latin typeface="Arial MT"/>
                <a:cs typeface="Arial MT"/>
              </a:rPr>
              <a:t>the </a:t>
            </a:r>
            <a:r>
              <a:rPr sz="1400" spc="5" dirty="0">
                <a:latin typeface="Arial MT"/>
                <a:cs typeface="Arial MT"/>
              </a:rPr>
              <a:t> </a:t>
            </a:r>
            <a:r>
              <a:rPr sz="1400" spc="-5" dirty="0">
                <a:latin typeface="Arial MT"/>
                <a:cs typeface="Arial MT"/>
              </a:rPr>
              <a:t>fingers from your </a:t>
            </a:r>
            <a:r>
              <a:rPr sz="1400" dirty="0">
                <a:latin typeface="Arial MT"/>
                <a:cs typeface="Arial MT"/>
              </a:rPr>
              <a:t> </a:t>
            </a:r>
            <a:r>
              <a:rPr sz="1400" spc="-5" dirty="0">
                <a:latin typeface="Arial MT"/>
                <a:cs typeface="Arial MT"/>
              </a:rPr>
              <a:t>left hand and hold </a:t>
            </a:r>
            <a:r>
              <a:rPr sz="1400" dirty="0">
                <a:latin typeface="Arial MT"/>
                <a:cs typeface="Arial MT"/>
              </a:rPr>
              <a:t> </a:t>
            </a:r>
            <a:r>
              <a:rPr sz="1400" spc="-5" dirty="0">
                <a:latin typeface="Arial MT"/>
                <a:cs typeface="Arial MT"/>
              </a:rPr>
              <a:t>against the </a:t>
            </a:r>
            <a:r>
              <a:rPr sz="1400" dirty="0">
                <a:latin typeface="Arial MT"/>
                <a:cs typeface="Arial MT"/>
              </a:rPr>
              <a:t> </a:t>
            </a:r>
            <a:r>
              <a:rPr sz="1400" spc="-5" dirty="0">
                <a:latin typeface="Arial MT"/>
                <a:cs typeface="Arial MT"/>
              </a:rPr>
              <a:t>laryngoscope </a:t>
            </a:r>
            <a:r>
              <a:rPr sz="1400" dirty="0">
                <a:latin typeface="Arial MT"/>
                <a:cs typeface="Arial MT"/>
              </a:rPr>
              <a:t> </a:t>
            </a:r>
            <a:r>
              <a:rPr sz="1400" spc="-5" dirty="0">
                <a:latin typeface="Arial MT"/>
                <a:cs typeface="Arial MT"/>
              </a:rPr>
              <a:t>handle.</a:t>
            </a:r>
            <a:endParaRPr sz="1400">
              <a:latin typeface="Arial MT"/>
              <a:cs typeface="Arial MT"/>
            </a:endParaRPr>
          </a:p>
        </p:txBody>
      </p:sp>
      <p:sp>
        <p:nvSpPr>
          <p:cNvPr id="35" name="object 35"/>
          <p:cNvSpPr/>
          <p:nvPr/>
        </p:nvSpPr>
        <p:spPr>
          <a:xfrm>
            <a:off x="4132071" y="342809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4" y="452555"/>
                </a:lnTo>
                <a:lnTo>
                  <a:pt x="317586" y="439235"/>
                </a:lnTo>
                <a:lnTo>
                  <a:pt x="356417" y="418158"/>
                </a:lnTo>
                <a:lnTo>
                  <a:pt x="390248" y="390244"/>
                </a:lnTo>
                <a:lnTo>
                  <a:pt x="418161" y="356411"/>
                </a:lnTo>
                <a:lnTo>
                  <a:pt x="439237" y="317580"/>
                </a:lnTo>
                <a:lnTo>
                  <a:pt x="452556" y="274670"/>
                </a:lnTo>
                <a:lnTo>
                  <a:pt x="457200" y="228600"/>
                </a:lnTo>
                <a:lnTo>
                  <a:pt x="452556" y="182529"/>
                </a:lnTo>
                <a:lnTo>
                  <a:pt x="439237" y="139619"/>
                </a:lnTo>
                <a:lnTo>
                  <a:pt x="418161" y="100788"/>
                </a:lnTo>
                <a:lnTo>
                  <a:pt x="390248" y="66955"/>
                </a:lnTo>
                <a:lnTo>
                  <a:pt x="356417" y="39041"/>
                </a:lnTo>
                <a:lnTo>
                  <a:pt x="317586" y="17964"/>
                </a:lnTo>
                <a:lnTo>
                  <a:pt x="274674" y="4644"/>
                </a:lnTo>
                <a:lnTo>
                  <a:pt x="228600" y="0"/>
                </a:lnTo>
                <a:close/>
              </a:path>
            </a:pathLst>
          </a:custGeom>
          <a:solidFill>
            <a:srgbClr val="CD9147"/>
          </a:solidFill>
        </p:spPr>
        <p:txBody>
          <a:bodyPr wrap="square" lIns="0" tIns="0" rIns="0" bIns="0" rtlCol="0"/>
          <a:lstStyle/>
          <a:p>
            <a:endParaRPr/>
          </a:p>
        </p:txBody>
      </p:sp>
      <p:sp>
        <p:nvSpPr>
          <p:cNvPr id="36" name="object 36"/>
          <p:cNvSpPr txBox="1"/>
          <p:nvPr/>
        </p:nvSpPr>
        <p:spPr>
          <a:xfrm>
            <a:off x="4220971" y="3407155"/>
            <a:ext cx="1789430" cy="2694940"/>
          </a:xfrm>
          <a:prstGeom prst="rect">
            <a:avLst/>
          </a:prstGeom>
        </p:spPr>
        <p:txBody>
          <a:bodyPr vert="horz" wrap="square" lIns="0" tIns="113030" rIns="0" bIns="0" rtlCol="0">
            <a:spAutoFit/>
          </a:bodyPr>
          <a:lstStyle/>
          <a:p>
            <a:pPr marL="12700">
              <a:lnSpc>
                <a:spcPct val="100000"/>
              </a:lnSpc>
              <a:spcBef>
                <a:spcPts val="890"/>
              </a:spcBef>
            </a:pPr>
            <a:r>
              <a:rPr sz="1800" b="1" spc="-5" dirty="0">
                <a:solidFill>
                  <a:srgbClr val="FFFFFF"/>
                </a:solidFill>
                <a:latin typeface="Arial"/>
                <a:cs typeface="Arial"/>
              </a:rPr>
              <a:t>14</a:t>
            </a:r>
            <a:endParaRPr sz="1800">
              <a:latin typeface="Arial"/>
              <a:cs typeface="Arial"/>
            </a:endParaRPr>
          </a:p>
          <a:p>
            <a:pPr marL="215265" marR="13335">
              <a:lnSpc>
                <a:spcPct val="85000"/>
              </a:lnSpc>
              <a:spcBef>
                <a:spcPts val="869"/>
              </a:spcBef>
            </a:pPr>
            <a:r>
              <a:rPr sz="1400" b="1" spc="-5" dirty="0">
                <a:latin typeface="Arial"/>
                <a:cs typeface="Arial"/>
              </a:rPr>
              <a:t>(c) </a:t>
            </a:r>
            <a:r>
              <a:rPr sz="1400" spc="-5" dirty="0">
                <a:latin typeface="Arial MT"/>
                <a:cs typeface="Arial MT"/>
              </a:rPr>
              <a:t>Grasp the ETT </a:t>
            </a:r>
            <a:r>
              <a:rPr sz="1400" dirty="0">
                <a:latin typeface="Arial MT"/>
                <a:cs typeface="Arial MT"/>
              </a:rPr>
              <a:t> </a:t>
            </a:r>
            <a:r>
              <a:rPr sz="1400" spc="-5" dirty="0">
                <a:latin typeface="Arial MT"/>
                <a:cs typeface="Arial MT"/>
              </a:rPr>
              <a:t>with your right hand </a:t>
            </a:r>
            <a:r>
              <a:rPr sz="1400" spc="-375" dirty="0">
                <a:latin typeface="Arial MT"/>
                <a:cs typeface="Arial MT"/>
              </a:rPr>
              <a:t> </a:t>
            </a:r>
            <a:r>
              <a:rPr sz="1400" spc="-5" dirty="0">
                <a:latin typeface="Arial MT"/>
                <a:cs typeface="Arial MT"/>
              </a:rPr>
              <a:t>and place over the </a:t>
            </a:r>
            <a:r>
              <a:rPr sz="1400" dirty="0">
                <a:latin typeface="Arial MT"/>
                <a:cs typeface="Arial MT"/>
              </a:rPr>
              <a:t> </a:t>
            </a:r>
            <a:r>
              <a:rPr sz="1400" spc="-5" dirty="0">
                <a:latin typeface="Arial MT"/>
                <a:cs typeface="Arial MT"/>
              </a:rPr>
              <a:t>proximal end of the </a:t>
            </a:r>
            <a:r>
              <a:rPr sz="1400" spc="-375" dirty="0">
                <a:latin typeface="Arial MT"/>
                <a:cs typeface="Arial MT"/>
              </a:rPr>
              <a:t> </a:t>
            </a:r>
            <a:r>
              <a:rPr sz="1400" spc="-5" dirty="0">
                <a:latin typeface="Arial MT"/>
                <a:cs typeface="Arial MT"/>
              </a:rPr>
              <a:t>bougie.</a:t>
            </a:r>
            <a:endParaRPr sz="1400">
              <a:latin typeface="Arial MT"/>
              <a:cs typeface="Arial MT"/>
            </a:endParaRPr>
          </a:p>
          <a:p>
            <a:pPr marL="215265" marR="5080">
              <a:lnSpc>
                <a:spcPct val="86400"/>
              </a:lnSpc>
              <a:spcBef>
                <a:spcPts val="625"/>
              </a:spcBef>
            </a:pPr>
            <a:r>
              <a:rPr sz="1300" b="1" spc="-5" dirty="0">
                <a:solidFill>
                  <a:srgbClr val="95212E"/>
                </a:solidFill>
                <a:latin typeface="Arial"/>
                <a:cs typeface="Arial"/>
              </a:rPr>
              <a:t>NOTE</a:t>
            </a:r>
            <a:r>
              <a:rPr sz="1300" spc="-5" dirty="0">
                <a:latin typeface="Arial MT"/>
                <a:cs typeface="Arial MT"/>
              </a:rPr>
              <a:t>: </a:t>
            </a:r>
            <a:r>
              <a:rPr sz="1300" dirty="0">
                <a:latin typeface="Arial MT"/>
                <a:cs typeface="Arial MT"/>
              </a:rPr>
              <a:t>If not </a:t>
            </a:r>
            <a:r>
              <a:rPr sz="1300" spc="5" dirty="0">
                <a:latin typeface="Arial MT"/>
                <a:cs typeface="Arial MT"/>
              </a:rPr>
              <a:t> </a:t>
            </a:r>
            <a:r>
              <a:rPr sz="1300" dirty="0">
                <a:latin typeface="Arial MT"/>
                <a:cs typeface="Arial MT"/>
              </a:rPr>
              <a:t>previously placed on </a:t>
            </a:r>
            <a:r>
              <a:rPr sz="1300" spc="-350" dirty="0">
                <a:latin typeface="Arial MT"/>
                <a:cs typeface="Arial MT"/>
              </a:rPr>
              <a:t> </a:t>
            </a:r>
            <a:r>
              <a:rPr sz="1300" spc="-5" dirty="0">
                <a:latin typeface="Arial MT"/>
                <a:cs typeface="Arial MT"/>
              </a:rPr>
              <a:t>the </a:t>
            </a:r>
            <a:r>
              <a:rPr sz="1300" dirty="0">
                <a:latin typeface="Arial MT"/>
                <a:cs typeface="Arial MT"/>
              </a:rPr>
              <a:t>proximal end of </a:t>
            </a:r>
            <a:r>
              <a:rPr sz="1300" spc="5" dirty="0">
                <a:latin typeface="Arial MT"/>
                <a:cs typeface="Arial MT"/>
              </a:rPr>
              <a:t> </a:t>
            </a:r>
            <a:r>
              <a:rPr sz="1300" spc="-5" dirty="0">
                <a:latin typeface="Arial MT"/>
                <a:cs typeface="Arial MT"/>
              </a:rPr>
              <a:t>the </a:t>
            </a:r>
            <a:r>
              <a:rPr sz="1300" dirty="0">
                <a:latin typeface="Arial MT"/>
                <a:cs typeface="Arial MT"/>
              </a:rPr>
              <a:t>bougie, </a:t>
            </a:r>
            <a:r>
              <a:rPr sz="1300" spc="-5" dirty="0">
                <a:latin typeface="Arial MT"/>
                <a:cs typeface="Arial MT"/>
              </a:rPr>
              <a:t>this </a:t>
            </a:r>
            <a:r>
              <a:rPr sz="1300" dirty="0">
                <a:latin typeface="Arial MT"/>
                <a:cs typeface="Arial MT"/>
              </a:rPr>
              <a:t>can </a:t>
            </a:r>
            <a:r>
              <a:rPr sz="1300" spc="5" dirty="0">
                <a:latin typeface="Arial MT"/>
                <a:cs typeface="Arial MT"/>
              </a:rPr>
              <a:t> </a:t>
            </a:r>
            <a:r>
              <a:rPr sz="1300" spc="-5" dirty="0">
                <a:latin typeface="Arial MT"/>
                <a:cs typeface="Arial MT"/>
              </a:rPr>
              <a:t>be done </a:t>
            </a:r>
            <a:r>
              <a:rPr sz="1300" dirty="0">
                <a:latin typeface="Arial MT"/>
                <a:cs typeface="Arial MT"/>
              </a:rPr>
              <a:t> </a:t>
            </a:r>
            <a:r>
              <a:rPr sz="1300" spc="-5" dirty="0">
                <a:latin typeface="Arial MT"/>
                <a:cs typeface="Arial MT"/>
              </a:rPr>
              <a:t>independently</a:t>
            </a:r>
            <a:r>
              <a:rPr sz="1300" spc="-20" dirty="0">
                <a:latin typeface="Arial MT"/>
                <a:cs typeface="Arial MT"/>
              </a:rPr>
              <a:t> </a:t>
            </a:r>
            <a:r>
              <a:rPr sz="1300" dirty="0">
                <a:latin typeface="Arial MT"/>
                <a:cs typeface="Arial MT"/>
              </a:rPr>
              <a:t>or</a:t>
            </a:r>
            <a:r>
              <a:rPr sz="1300" spc="-15" dirty="0">
                <a:latin typeface="Arial MT"/>
                <a:cs typeface="Arial MT"/>
              </a:rPr>
              <a:t> </a:t>
            </a:r>
            <a:r>
              <a:rPr sz="1300" spc="-5" dirty="0">
                <a:latin typeface="Arial MT"/>
                <a:cs typeface="Arial MT"/>
              </a:rPr>
              <a:t>with </a:t>
            </a:r>
            <a:r>
              <a:rPr sz="1300" spc="-345" dirty="0">
                <a:latin typeface="Arial MT"/>
                <a:cs typeface="Arial MT"/>
              </a:rPr>
              <a:t> </a:t>
            </a:r>
            <a:r>
              <a:rPr sz="1300" spc="-5" dirty="0">
                <a:latin typeface="Arial MT"/>
                <a:cs typeface="Arial MT"/>
              </a:rPr>
              <a:t>assistance.</a:t>
            </a:r>
            <a:endParaRPr sz="1300">
              <a:latin typeface="Arial MT"/>
              <a:cs typeface="Arial MT"/>
            </a:endParaRPr>
          </a:p>
        </p:txBody>
      </p:sp>
      <p:sp>
        <p:nvSpPr>
          <p:cNvPr id="37" name="object 37"/>
          <p:cNvSpPr/>
          <p:nvPr/>
        </p:nvSpPr>
        <p:spPr>
          <a:xfrm>
            <a:off x="5998565" y="3429000"/>
            <a:ext cx="457200" cy="457200"/>
          </a:xfrm>
          <a:custGeom>
            <a:avLst/>
            <a:gdLst/>
            <a:ahLst/>
            <a:cxnLst/>
            <a:rect l="l" t="t" r="r" b="b"/>
            <a:pathLst>
              <a:path w="457200" h="457200">
                <a:moveTo>
                  <a:pt x="228600" y="0"/>
                </a:moveTo>
                <a:lnTo>
                  <a:pt x="182525" y="4644"/>
                </a:lnTo>
                <a:lnTo>
                  <a:pt x="139613" y="17964"/>
                </a:lnTo>
                <a:lnTo>
                  <a:pt x="100782" y="39041"/>
                </a:lnTo>
                <a:lnTo>
                  <a:pt x="66951" y="66955"/>
                </a:lnTo>
                <a:lnTo>
                  <a:pt x="39038" y="100788"/>
                </a:lnTo>
                <a:lnTo>
                  <a:pt x="17962" y="139619"/>
                </a:lnTo>
                <a:lnTo>
                  <a:pt x="4643" y="182529"/>
                </a:lnTo>
                <a:lnTo>
                  <a:pt x="0" y="228600"/>
                </a:lnTo>
                <a:lnTo>
                  <a:pt x="4643" y="274670"/>
                </a:lnTo>
                <a:lnTo>
                  <a:pt x="17962" y="317580"/>
                </a:lnTo>
                <a:lnTo>
                  <a:pt x="39038" y="356411"/>
                </a:lnTo>
                <a:lnTo>
                  <a:pt x="66951" y="390244"/>
                </a:lnTo>
                <a:lnTo>
                  <a:pt x="100782" y="418158"/>
                </a:lnTo>
                <a:lnTo>
                  <a:pt x="139613" y="439235"/>
                </a:lnTo>
                <a:lnTo>
                  <a:pt x="182525"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38" name="object 38"/>
          <p:cNvSpPr txBox="1"/>
          <p:nvPr/>
        </p:nvSpPr>
        <p:spPr>
          <a:xfrm>
            <a:off x="6087465" y="3407155"/>
            <a:ext cx="1661795" cy="1783080"/>
          </a:xfrm>
          <a:prstGeom prst="rect">
            <a:avLst/>
          </a:prstGeom>
        </p:spPr>
        <p:txBody>
          <a:bodyPr vert="horz" wrap="square" lIns="0" tIns="113030" rIns="0" bIns="0" rtlCol="0">
            <a:spAutoFit/>
          </a:bodyPr>
          <a:lstStyle/>
          <a:p>
            <a:pPr marL="12700">
              <a:lnSpc>
                <a:spcPct val="100000"/>
              </a:lnSpc>
              <a:spcBef>
                <a:spcPts val="890"/>
              </a:spcBef>
            </a:pPr>
            <a:r>
              <a:rPr sz="1800" b="1" spc="-5" dirty="0">
                <a:solidFill>
                  <a:srgbClr val="FFFFFF"/>
                </a:solidFill>
                <a:latin typeface="Arial"/>
                <a:cs typeface="Arial"/>
              </a:rPr>
              <a:t>14</a:t>
            </a:r>
            <a:endParaRPr sz="1800">
              <a:latin typeface="Arial"/>
              <a:cs typeface="Arial"/>
            </a:endParaRPr>
          </a:p>
          <a:p>
            <a:pPr marL="186055" marR="5080">
              <a:lnSpc>
                <a:spcPct val="85200"/>
              </a:lnSpc>
              <a:spcBef>
                <a:spcPts val="865"/>
              </a:spcBef>
            </a:pPr>
            <a:r>
              <a:rPr sz="1400" b="1" spc="-5" dirty="0">
                <a:latin typeface="Arial"/>
                <a:cs typeface="Arial"/>
              </a:rPr>
              <a:t>(d)</a:t>
            </a:r>
            <a:r>
              <a:rPr sz="1400" b="1" spc="-45" dirty="0">
                <a:latin typeface="Arial"/>
                <a:cs typeface="Arial"/>
              </a:rPr>
              <a:t> </a:t>
            </a:r>
            <a:r>
              <a:rPr sz="1400" spc="-5" dirty="0">
                <a:latin typeface="Arial MT"/>
                <a:cs typeface="Arial MT"/>
              </a:rPr>
              <a:t>Carefully</a:t>
            </a:r>
            <a:r>
              <a:rPr sz="1400" spc="-35" dirty="0">
                <a:latin typeface="Arial MT"/>
                <a:cs typeface="Arial MT"/>
              </a:rPr>
              <a:t> </a:t>
            </a:r>
            <a:r>
              <a:rPr sz="1400" spc="-5" dirty="0">
                <a:latin typeface="Arial MT"/>
                <a:cs typeface="Arial MT"/>
              </a:rPr>
              <a:t>guide </a:t>
            </a:r>
            <a:r>
              <a:rPr sz="1400" spc="-375" dirty="0">
                <a:latin typeface="Arial MT"/>
                <a:cs typeface="Arial MT"/>
              </a:rPr>
              <a:t> </a:t>
            </a:r>
            <a:r>
              <a:rPr sz="1400" dirty="0">
                <a:latin typeface="Arial MT"/>
                <a:cs typeface="Arial MT"/>
              </a:rPr>
              <a:t>the tip </a:t>
            </a:r>
            <a:r>
              <a:rPr sz="1400" spc="-5" dirty="0">
                <a:latin typeface="Arial MT"/>
                <a:cs typeface="Arial MT"/>
              </a:rPr>
              <a:t>of </a:t>
            </a:r>
            <a:r>
              <a:rPr sz="1400" dirty="0">
                <a:latin typeface="Arial MT"/>
                <a:cs typeface="Arial MT"/>
              </a:rPr>
              <a:t>the tube </a:t>
            </a:r>
            <a:r>
              <a:rPr sz="1400" spc="5" dirty="0">
                <a:latin typeface="Arial MT"/>
                <a:cs typeface="Arial MT"/>
              </a:rPr>
              <a:t> </a:t>
            </a:r>
            <a:r>
              <a:rPr sz="1400" spc="-5" dirty="0">
                <a:latin typeface="Arial MT"/>
                <a:cs typeface="Arial MT"/>
              </a:rPr>
              <a:t>between the </a:t>
            </a:r>
            <a:r>
              <a:rPr sz="1400" dirty="0">
                <a:latin typeface="Arial MT"/>
                <a:cs typeface="Arial MT"/>
              </a:rPr>
              <a:t>vocal </a:t>
            </a:r>
            <a:r>
              <a:rPr sz="1400" spc="-375" dirty="0">
                <a:latin typeface="Arial MT"/>
                <a:cs typeface="Arial MT"/>
              </a:rPr>
              <a:t> </a:t>
            </a:r>
            <a:r>
              <a:rPr sz="1400" spc="-5" dirty="0">
                <a:latin typeface="Arial MT"/>
                <a:cs typeface="Arial MT"/>
              </a:rPr>
              <a:t>cords until the </a:t>
            </a:r>
            <a:r>
              <a:rPr sz="1400" spc="-10" dirty="0">
                <a:latin typeface="Arial MT"/>
                <a:cs typeface="Arial MT"/>
              </a:rPr>
              <a:t>cuff </a:t>
            </a:r>
            <a:r>
              <a:rPr sz="1400" spc="-375" dirty="0">
                <a:latin typeface="Arial MT"/>
                <a:cs typeface="Arial MT"/>
              </a:rPr>
              <a:t> </a:t>
            </a:r>
            <a:r>
              <a:rPr sz="1400" spc="-5" dirty="0">
                <a:latin typeface="Arial MT"/>
                <a:cs typeface="Arial MT"/>
              </a:rPr>
              <a:t>is just below the </a:t>
            </a:r>
            <a:r>
              <a:rPr sz="1400" dirty="0">
                <a:latin typeface="Arial MT"/>
                <a:cs typeface="Arial MT"/>
              </a:rPr>
              <a:t> </a:t>
            </a:r>
            <a:r>
              <a:rPr sz="1400" spc="-5" dirty="0">
                <a:latin typeface="Arial MT"/>
                <a:cs typeface="Arial MT"/>
              </a:rPr>
              <a:t>level of the </a:t>
            </a:r>
            <a:r>
              <a:rPr sz="1400" dirty="0">
                <a:latin typeface="Arial MT"/>
                <a:cs typeface="Arial MT"/>
              </a:rPr>
              <a:t>vocal </a:t>
            </a:r>
            <a:r>
              <a:rPr sz="1400" spc="5" dirty="0">
                <a:latin typeface="Arial MT"/>
                <a:cs typeface="Arial MT"/>
              </a:rPr>
              <a:t> </a:t>
            </a:r>
            <a:r>
              <a:rPr sz="1400" spc="-5" dirty="0">
                <a:latin typeface="Arial MT"/>
                <a:cs typeface="Arial MT"/>
              </a:rPr>
              <a:t>cords.</a:t>
            </a:r>
            <a:endParaRPr sz="1400">
              <a:latin typeface="Arial MT"/>
              <a:cs typeface="Arial MT"/>
            </a:endParaRPr>
          </a:p>
        </p:txBody>
      </p:sp>
      <p:sp>
        <p:nvSpPr>
          <p:cNvPr id="39" name="object 39"/>
          <p:cNvSpPr/>
          <p:nvPr/>
        </p:nvSpPr>
        <p:spPr>
          <a:xfrm>
            <a:off x="7843393" y="342809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40" name="object 40"/>
          <p:cNvSpPr txBox="1"/>
          <p:nvPr/>
        </p:nvSpPr>
        <p:spPr>
          <a:xfrm>
            <a:off x="7932293" y="3407155"/>
            <a:ext cx="1654175" cy="1061085"/>
          </a:xfrm>
          <a:prstGeom prst="rect">
            <a:avLst/>
          </a:prstGeom>
        </p:spPr>
        <p:txBody>
          <a:bodyPr vert="horz" wrap="square" lIns="0" tIns="113030" rIns="0" bIns="0" rtlCol="0">
            <a:spAutoFit/>
          </a:bodyPr>
          <a:lstStyle/>
          <a:p>
            <a:pPr marL="12700">
              <a:lnSpc>
                <a:spcPct val="100000"/>
              </a:lnSpc>
              <a:spcBef>
                <a:spcPts val="890"/>
              </a:spcBef>
            </a:pPr>
            <a:r>
              <a:rPr sz="1800" b="1" spc="-5" dirty="0">
                <a:solidFill>
                  <a:srgbClr val="FFFFFF"/>
                </a:solidFill>
                <a:latin typeface="Arial"/>
                <a:cs typeface="Arial"/>
              </a:rPr>
              <a:t>15</a:t>
            </a:r>
            <a:endParaRPr sz="1800">
              <a:latin typeface="Arial"/>
              <a:cs typeface="Arial"/>
            </a:endParaRPr>
          </a:p>
          <a:p>
            <a:pPr marL="178435" marR="5080">
              <a:lnSpc>
                <a:spcPct val="86400"/>
              </a:lnSpc>
              <a:spcBef>
                <a:spcPts val="844"/>
              </a:spcBef>
            </a:pPr>
            <a:r>
              <a:rPr sz="1400" b="1" spc="-5" dirty="0">
                <a:latin typeface="Arial"/>
                <a:cs typeface="Arial"/>
              </a:rPr>
              <a:t>REMOVE </a:t>
            </a:r>
            <a:r>
              <a:rPr sz="1400" dirty="0">
                <a:latin typeface="Arial MT"/>
                <a:cs typeface="Arial MT"/>
              </a:rPr>
              <a:t>the </a:t>
            </a:r>
            <a:r>
              <a:rPr sz="1400" spc="5" dirty="0">
                <a:latin typeface="Arial MT"/>
                <a:cs typeface="Arial MT"/>
              </a:rPr>
              <a:t> </a:t>
            </a:r>
            <a:r>
              <a:rPr sz="1400" spc="-5" dirty="0">
                <a:latin typeface="Arial MT"/>
                <a:cs typeface="Arial MT"/>
              </a:rPr>
              <a:t>laryngoscope</a:t>
            </a:r>
            <a:r>
              <a:rPr sz="1400" spc="-55" dirty="0">
                <a:latin typeface="Arial MT"/>
                <a:cs typeface="Arial MT"/>
              </a:rPr>
              <a:t> </a:t>
            </a:r>
            <a:r>
              <a:rPr sz="1400" spc="-5" dirty="0">
                <a:latin typeface="Arial MT"/>
                <a:cs typeface="Arial MT"/>
              </a:rPr>
              <a:t>from </a:t>
            </a:r>
            <a:r>
              <a:rPr sz="1400" spc="-375" dirty="0">
                <a:latin typeface="Arial MT"/>
                <a:cs typeface="Arial MT"/>
              </a:rPr>
              <a:t> </a:t>
            </a:r>
            <a:r>
              <a:rPr sz="1400" dirty="0">
                <a:latin typeface="Arial MT"/>
                <a:cs typeface="Arial MT"/>
              </a:rPr>
              <a:t>the</a:t>
            </a:r>
            <a:r>
              <a:rPr sz="1400" spc="-10" dirty="0">
                <a:latin typeface="Arial MT"/>
                <a:cs typeface="Arial MT"/>
              </a:rPr>
              <a:t> </a:t>
            </a:r>
            <a:r>
              <a:rPr sz="1400" spc="-20" dirty="0">
                <a:latin typeface="Arial MT"/>
                <a:cs typeface="Arial MT"/>
              </a:rPr>
              <a:t>airway.</a:t>
            </a:r>
            <a:endParaRPr sz="1400">
              <a:latin typeface="Arial MT"/>
              <a:cs typeface="Arial MT"/>
            </a:endParaRPr>
          </a:p>
        </p:txBody>
      </p:sp>
      <p:sp>
        <p:nvSpPr>
          <p:cNvPr id="41" name="object 41"/>
          <p:cNvSpPr/>
          <p:nvPr/>
        </p:nvSpPr>
        <p:spPr>
          <a:xfrm>
            <a:off x="9709873" y="342809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42" name="object 42"/>
          <p:cNvSpPr txBox="1"/>
          <p:nvPr/>
        </p:nvSpPr>
        <p:spPr>
          <a:xfrm>
            <a:off x="9798773" y="3407155"/>
            <a:ext cx="1675130" cy="1061085"/>
          </a:xfrm>
          <a:prstGeom prst="rect">
            <a:avLst/>
          </a:prstGeom>
        </p:spPr>
        <p:txBody>
          <a:bodyPr vert="horz" wrap="square" lIns="0" tIns="113030" rIns="0" bIns="0" rtlCol="0">
            <a:spAutoFit/>
          </a:bodyPr>
          <a:lstStyle/>
          <a:p>
            <a:pPr marL="12700">
              <a:lnSpc>
                <a:spcPct val="100000"/>
              </a:lnSpc>
              <a:spcBef>
                <a:spcPts val="890"/>
              </a:spcBef>
            </a:pPr>
            <a:r>
              <a:rPr sz="1800" b="1" spc="-5" dirty="0">
                <a:solidFill>
                  <a:srgbClr val="FFFFFF"/>
                </a:solidFill>
                <a:latin typeface="Arial"/>
                <a:cs typeface="Arial"/>
              </a:rPr>
              <a:t>16</a:t>
            </a:r>
            <a:endParaRPr sz="1800">
              <a:latin typeface="Arial"/>
              <a:cs typeface="Arial"/>
            </a:endParaRPr>
          </a:p>
          <a:p>
            <a:pPr marL="149225" marR="5080">
              <a:lnSpc>
                <a:spcPct val="86400"/>
              </a:lnSpc>
              <a:spcBef>
                <a:spcPts val="844"/>
              </a:spcBef>
            </a:pPr>
            <a:r>
              <a:rPr sz="1400" b="1" spc="-5" dirty="0">
                <a:latin typeface="Arial"/>
                <a:cs typeface="Arial"/>
              </a:rPr>
              <a:t>REMOVE </a:t>
            </a:r>
            <a:r>
              <a:rPr sz="1400" dirty="0">
                <a:latin typeface="Arial MT"/>
                <a:cs typeface="Arial MT"/>
              </a:rPr>
              <a:t>the </a:t>
            </a:r>
            <a:r>
              <a:rPr sz="1400" spc="5" dirty="0">
                <a:latin typeface="Arial MT"/>
                <a:cs typeface="Arial MT"/>
              </a:rPr>
              <a:t> </a:t>
            </a:r>
            <a:r>
              <a:rPr sz="1400" spc="-5" dirty="0">
                <a:latin typeface="Arial MT"/>
                <a:cs typeface="Arial MT"/>
              </a:rPr>
              <a:t>bougie</a:t>
            </a:r>
            <a:r>
              <a:rPr sz="1400" spc="-35" dirty="0">
                <a:latin typeface="Arial MT"/>
                <a:cs typeface="Arial MT"/>
              </a:rPr>
              <a:t> </a:t>
            </a:r>
            <a:r>
              <a:rPr sz="1400" dirty="0">
                <a:latin typeface="Arial MT"/>
                <a:cs typeface="Arial MT"/>
              </a:rPr>
              <a:t>from</a:t>
            </a:r>
            <a:r>
              <a:rPr sz="1400" spc="-30" dirty="0">
                <a:latin typeface="Arial MT"/>
                <a:cs typeface="Arial MT"/>
              </a:rPr>
              <a:t> </a:t>
            </a:r>
            <a:r>
              <a:rPr sz="1400" dirty="0">
                <a:latin typeface="Arial MT"/>
                <a:cs typeface="Arial MT"/>
              </a:rPr>
              <a:t>the</a:t>
            </a:r>
            <a:r>
              <a:rPr sz="1400" spc="-30" dirty="0">
                <a:latin typeface="Arial MT"/>
                <a:cs typeface="Arial MT"/>
              </a:rPr>
              <a:t> </a:t>
            </a:r>
            <a:r>
              <a:rPr sz="1400" dirty="0">
                <a:latin typeface="Arial MT"/>
                <a:cs typeface="Arial MT"/>
              </a:rPr>
              <a:t>ET </a:t>
            </a:r>
            <a:r>
              <a:rPr sz="1400" spc="-375" dirty="0">
                <a:latin typeface="Arial MT"/>
                <a:cs typeface="Arial MT"/>
              </a:rPr>
              <a:t> </a:t>
            </a:r>
            <a:r>
              <a:rPr sz="1400" dirty="0">
                <a:latin typeface="Arial MT"/>
                <a:cs typeface="Arial MT"/>
              </a:rPr>
              <a:t>tube.</a:t>
            </a:r>
            <a:endParaRPr sz="1400">
              <a:latin typeface="Arial MT"/>
              <a:cs typeface="Arial MT"/>
            </a:endParaRPr>
          </a:p>
        </p:txBody>
      </p:sp>
      <p:grpSp>
        <p:nvGrpSpPr>
          <p:cNvPr id="43" name="object 43"/>
          <p:cNvGrpSpPr/>
          <p:nvPr/>
        </p:nvGrpSpPr>
        <p:grpSpPr>
          <a:xfrm>
            <a:off x="4395508" y="6350367"/>
            <a:ext cx="3401060" cy="381000"/>
            <a:chOff x="4395508" y="6350367"/>
            <a:chExt cx="3401060" cy="381000"/>
          </a:xfrm>
        </p:grpSpPr>
        <p:pic>
          <p:nvPicPr>
            <p:cNvPr id="44" name="object 44"/>
            <p:cNvPicPr/>
            <p:nvPr/>
          </p:nvPicPr>
          <p:blipFill>
            <a:blip r:embed="rId11" cstate="print"/>
            <a:stretch>
              <a:fillRect/>
            </a:stretch>
          </p:blipFill>
          <p:spPr>
            <a:xfrm>
              <a:off x="4403445" y="6358304"/>
              <a:ext cx="3385108" cy="365124"/>
            </a:xfrm>
            <a:prstGeom prst="rect">
              <a:avLst/>
            </a:prstGeom>
          </p:spPr>
        </p:pic>
        <p:sp>
          <p:nvSpPr>
            <p:cNvPr id="45" name="object 45"/>
            <p:cNvSpPr/>
            <p:nvPr/>
          </p:nvSpPr>
          <p:spPr>
            <a:xfrm>
              <a:off x="4403445" y="6358304"/>
              <a:ext cx="3385185" cy="365125"/>
            </a:xfrm>
            <a:custGeom>
              <a:avLst/>
              <a:gdLst/>
              <a:ahLst/>
              <a:cxnLst/>
              <a:rect l="l" t="t" r="r" b="b"/>
              <a:pathLst>
                <a:path w="3385184" h="365125">
                  <a:moveTo>
                    <a:pt x="0" y="60854"/>
                  </a:moveTo>
                  <a:lnTo>
                    <a:pt x="4782" y="37166"/>
                  </a:lnTo>
                  <a:lnTo>
                    <a:pt x="17823" y="17823"/>
                  </a:lnTo>
                  <a:lnTo>
                    <a:pt x="37166" y="4782"/>
                  </a:lnTo>
                  <a:lnTo>
                    <a:pt x="60853" y="0"/>
                  </a:lnTo>
                  <a:lnTo>
                    <a:pt x="3324261" y="0"/>
                  </a:lnTo>
                  <a:lnTo>
                    <a:pt x="3347950" y="4782"/>
                  </a:lnTo>
                  <a:lnTo>
                    <a:pt x="3367295" y="17823"/>
                  </a:lnTo>
                  <a:lnTo>
                    <a:pt x="3380338" y="37166"/>
                  </a:lnTo>
                  <a:lnTo>
                    <a:pt x="3385121" y="60854"/>
                  </a:lnTo>
                  <a:lnTo>
                    <a:pt x="3385121" y="304271"/>
                  </a:lnTo>
                  <a:lnTo>
                    <a:pt x="3380338" y="327958"/>
                  </a:lnTo>
                  <a:lnTo>
                    <a:pt x="3367295" y="347301"/>
                  </a:lnTo>
                  <a:lnTo>
                    <a:pt x="3347950" y="360343"/>
                  </a:lnTo>
                  <a:lnTo>
                    <a:pt x="3324261" y="365125"/>
                  </a:lnTo>
                  <a:lnTo>
                    <a:pt x="60853" y="365125"/>
                  </a:lnTo>
                  <a:lnTo>
                    <a:pt x="37166" y="360343"/>
                  </a:lnTo>
                  <a:lnTo>
                    <a:pt x="17823" y="347301"/>
                  </a:lnTo>
                  <a:lnTo>
                    <a:pt x="4782" y="327958"/>
                  </a:lnTo>
                  <a:lnTo>
                    <a:pt x="0" y="304271"/>
                  </a:lnTo>
                  <a:lnTo>
                    <a:pt x="0" y="60854"/>
                  </a:lnTo>
                  <a:close/>
                </a:path>
              </a:pathLst>
            </a:custGeom>
            <a:ln w="15875">
              <a:solidFill>
                <a:srgbClr val="BC8642"/>
              </a:solidFill>
            </a:ln>
          </p:spPr>
          <p:txBody>
            <a:bodyPr wrap="square" lIns="0" tIns="0" rIns="0" bIns="0" rtlCol="0"/>
            <a:lstStyle/>
            <a:p>
              <a:endParaRPr/>
            </a:p>
          </p:txBody>
        </p:sp>
      </p:grpSp>
      <p:sp>
        <p:nvSpPr>
          <p:cNvPr id="46" name="object 46"/>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47" name="object 47"/>
          <p:cNvSpPr txBox="1">
            <a:spLocks noGrp="1"/>
          </p:cNvSpPr>
          <p:nvPr>
            <p:ph type="sldNum" sz="quarter" idx="7"/>
          </p:nvPr>
        </p:nvSpPr>
        <p:spPr>
          <a:xfrm>
            <a:off x="12365991" y="6551888"/>
            <a:ext cx="359409" cy="179536"/>
          </a:xfrm>
          <a:prstGeom prst="rect">
            <a:avLst/>
          </a:prstGeom>
          <a:solidFill>
            <a:schemeClr val="bg1"/>
          </a:solidFill>
        </p:spPr>
        <p:txBody>
          <a:bodyPr vert="horz" wrap="square" lIns="0" tIns="0" rIns="0" bIns="0" rtlCol="0">
            <a:spAutoFit/>
          </a:bodyPr>
          <a:lstStyle/>
          <a:p>
            <a:pPr marL="152400" algn="r">
              <a:lnSpc>
                <a:spcPts val="1425"/>
              </a:lnSpc>
            </a:pPr>
            <a:fld id="{81D60167-4931-47E6-BA6A-407CBD079E47}" type="slidenum">
              <a:rPr dirty="0"/>
              <a:pPr marL="152400" algn="r">
                <a:lnSpc>
                  <a:spcPts val="1425"/>
                </a:lnSpc>
              </a:pPr>
              <a:t>44</a:t>
            </a:fld>
            <a:endParaRPr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55244" rIns="0" bIns="0" rtlCol="0">
            <a:spAutoFit/>
          </a:bodyPr>
          <a:lstStyle/>
          <a:p>
            <a:pPr marL="1905" algn="ctr">
              <a:lnSpc>
                <a:spcPct val="100000"/>
              </a:lnSpc>
              <a:spcBef>
                <a:spcPts val="434"/>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15"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a:p>
            <a:pPr marL="13970" marR="5080" algn="ctr">
              <a:lnSpc>
                <a:spcPts val="4300"/>
              </a:lnSpc>
              <a:spcBef>
                <a:spcPts val="725"/>
              </a:spcBef>
            </a:pPr>
            <a:r>
              <a:rPr spc="-5" dirty="0"/>
              <a:t>ENDOTRACHEAL</a:t>
            </a:r>
            <a:r>
              <a:rPr spc="-95" dirty="0"/>
              <a:t> </a:t>
            </a:r>
            <a:r>
              <a:rPr spc="-5" dirty="0"/>
              <a:t>TUBE</a:t>
            </a:r>
            <a:r>
              <a:rPr spc="-25" dirty="0"/>
              <a:t> </a:t>
            </a:r>
            <a:r>
              <a:rPr spc="-30" dirty="0"/>
              <a:t>INTUBATION </a:t>
            </a:r>
            <a:r>
              <a:rPr spc="-985" dirty="0"/>
              <a:t> </a:t>
            </a:r>
            <a:r>
              <a:rPr dirty="0">
                <a:solidFill>
                  <a:srgbClr val="BC8642"/>
                </a:solidFill>
              </a:rPr>
              <a:t>TECHNIQUES</a:t>
            </a:r>
          </a:p>
        </p:txBody>
      </p:sp>
      <p:pic>
        <p:nvPicPr>
          <p:cNvPr id="3" name="object 3"/>
          <p:cNvPicPr/>
          <p:nvPr/>
        </p:nvPicPr>
        <p:blipFill>
          <a:blip r:embed="rId2" cstate="print"/>
          <a:stretch>
            <a:fillRect/>
          </a:stretch>
        </p:blipFill>
        <p:spPr>
          <a:xfrm>
            <a:off x="309069" y="255193"/>
            <a:ext cx="1173007" cy="656424"/>
          </a:xfrm>
          <a:prstGeom prst="rect">
            <a:avLst/>
          </a:prstGeom>
        </p:spPr>
      </p:pic>
      <p:grpSp>
        <p:nvGrpSpPr>
          <p:cNvPr id="4" name="object 4"/>
          <p:cNvGrpSpPr/>
          <p:nvPr/>
        </p:nvGrpSpPr>
        <p:grpSpPr>
          <a:xfrm>
            <a:off x="539495" y="1776983"/>
            <a:ext cx="11280775" cy="4531360"/>
            <a:chOff x="539495" y="1776983"/>
            <a:chExt cx="11280775" cy="4531360"/>
          </a:xfrm>
        </p:grpSpPr>
        <p:pic>
          <p:nvPicPr>
            <p:cNvPr id="5" name="object 5"/>
            <p:cNvPicPr/>
            <p:nvPr/>
          </p:nvPicPr>
          <p:blipFill>
            <a:blip r:embed="rId3" cstate="print"/>
            <a:stretch>
              <a:fillRect/>
            </a:stretch>
          </p:blipFill>
          <p:spPr>
            <a:xfrm>
              <a:off x="539495" y="1776983"/>
              <a:ext cx="11280648" cy="2148840"/>
            </a:xfrm>
            <a:prstGeom prst="rect">
              <a:avLst/>
            </a:prstGeom>
          </p:spPr>
        </p:pic>
        <p:pic>
          <p:nvPicPr>
            <p:cNvPr id="6" name="object 6"/>
            <p:cNvPicPr/>
            <p:nvPr/>
          </p:nvPicPr>
          <p:blipFill>
            <a:blip r:embed="rId4" cstate="print"/>
            <a:stretch>
              <a:fillRect/>
            </a:stretch>
          </p:blipFill>
          <p:spPr>
            <a:xfrm>
              <a:off x="593227" y="1777288"/>
              <a:ext cx="11173068" cy="2044699"/>
            </a:xfrm>
            <a:prstGeom prst="rect">
              <a:avLst/>
            </a:prstGeom>
          </p:spPr>
        </p:pic>
        <p:pic>
          <p:nvPicPr>
            <p:cNvPr id="7" name="object 7"/>
            <p:cNvPicPr/>
            <p:nvPr/>
          </p:nvPicPr>
          <p:blipFill>
            <a:blip r:embed="rId5" cstate="print"/>
            <a:stretch>
              <a:fillRect/>
            </a:stretch>
          </p:blipFill>
          <p:spPr>
            <a:xfrm>
              <a:off x="947906" y="2571889"/>
              <a:ext cx="1571049" cy="940485"/>
            </a:xfrm>
            <a:prstGeom prst="rect">
              <a:avLst/>
            </a:prstGeom>
          </p:spPr>
        </p:pic>
        <p:sp>
          <p:nvSpPr>
            <p:cNvPr id="8" name="object 8"/>
            <p:cNvSpPr/>
            <p:nvPr/>
          </p:nvSpPr>
          <p:spPr>
            <a:xfrm>
              <a:off x="947906" y="2054580"/>
              <a:ext cx="1571625" cy="1490345"/>
            </a:xfrm>
            <a:custGeom>
              <a:avLst/>
              <a:gdLst/>
              <a:ahLst/>
              <a:cxnLst/>
              <a:rect l="l" t="t" r="r" b="b"/>
              <a:pathLst>
                <a:path w="1571625" h="1490345">
                  <a:moveTo>
                    <a:pt x="0" y="149013"/>
                  </a:moveTo>
                  <a:lnTo>
                    <a:pt x="7596" y="101913"/>
                  </a:lnTo>
                  <a:lnTo>
                    <a:pt x="28750" y="61007"/>
                  </a:lnTo>
                  <a:lnTo>
                    <a:pt x="61007" y="28750"/>
                  </a:lnTo>
                  <a:lnTo>
                    <a:pt x="101913" y="7596"/>
                  </a:lnTo>
                  <a:lnTo>
                    <a:pt x="149013" y="0"/>
                  </a:lnTo>
                  <a:lnTo>
                    <a:pt x="1422040" y="0"/>
                  </a:lnTo>
                  <a:lnTo>
                    <a:pt x="1469141" y="7596"/>
                  </a:lnTo>
                  <a:lnTo>
                    <a:pt x="1510045" y="28750"/>
                  </a:lnTo>
                  <a:lnTo>
                    <a:pt x="1542301" y="61007"/>
                  </a:lnTo>
                  <a:lnTo>
                    <a:pt x="1563454" y="101913"/>
                  </a:lnTo>
                  <a:lnTo>
                    <a:pt x="1571050" y="149013"/>
                  </a:lnTo>
                  <a:lnTo>
                    <a:pt x="1571050" y="1341120"/>
                  </a:lnTo>
                  <a:lnTo>
                    <a:pt x="1563454" y="1388221"/>
                  </a:lnTo>
                  <a:lnTo>
                    <a:pt x="1542301" y="1429125"/>
                  </a:lnTo>
                  <a:lnTo>
                    <a:pt x="1510045" y="1461381"/>
                  </a:lnTo>
                  <a:lnTo>
                    <a:pt x="1469141" y="1482534"/>
                  </a:lnTo>
                  <a:lnTo>
                    <a:pt x="1422040" y="1490130"/>
                  </a:lnTo>
                  <a:lnTo>
                    <a:pt x="149013" y="1490130"/>
                  </a:lnTo>
                  <a:lnTo>
                    <a:pt x="101913" y="1482534"/>
                  </a:lnTo>
                  <a:lnTo>
                    <a:pt x="61007" y="1461381"/>
                  </a:lnTo>
                  <a:lnTo>
                    <a:pt x="28750" y="1429125"/>
                  </a:lnTo>
                  <a:lnTo>
                    <a:pt x="7596" y="1388221"/>
                  </a:lnTo>
                  <a:lnTo>
                    <a:pt x="0" y="1341120"/>
                  </a:lnTo>
                  <a:lnTo>
                    <a:pt x="0" y="149013"/>
                  </a:lnTo>
                  <a:close/>
                </a:path>
              </a:pathLst>
            </a:custGeom>
            <a:ln w="12700">
              <a:solidFill>
                <a:srgbClr val="BC8642"/>
              </a:solidFill>
            </a:ln>
          </p:spPr>
          <p:txBody>
            <a:bodyPr wrap="square" lIns="0" tIns="0" rIns="0" bIns="0" rtlCol="0"/>
            <a:lstStyle/>
            <a:p>
              <a:endParaRPr/>
            </a:p>
          </p:txBody>
        </p:sp>
        <p:sp>
          <p:nvSpPr>
            <p:cNvPr id="9" name="object 9"/>
            <p:cNvSpPr/>
            <p:nvPr/>
          </p:nvSpPr>
          <p:spPr>
            <a:xfrm>
              <a:off x="947906" y="3815638"/>
              <a:ext cx="1571625" cy="2484120"/>
            </a:xfrm>
            <a:custGeom>
              <a:avLst/>
              <a:gdLst/>
              <a:ahLst/>
              <a:cxnLst/>
              <a:rect l="l" t="t" r="r" b="b"/>
              <a:pathLst>
                <a:path w="1571625" h="2484120">
                  <a:moveTo>
                    <a:pt x="1571049" y="0"/>
                  </a:moveTo>
                  <a:lnTo>
                    <a:pt x="0" y="0"/>
                  </a:lnTo>
                  <a:lnTo>
                    <a:pt x="0" y="2318600"/>
                  </a:lnTo>
                  <a:lnTo>
                    <a:pt x="5892" y="2362453"/>
                  </a:lnTo>
                  <a:lnTo>
                    <a:pt x="22521" y="2401859"/>
                  </a:lnTo>
                  <a:lnTo>
                    <a:pt x="48315" y="2435244"/>
                  </a:lnTo>
                  <a:lnTo>
                    <a:pt x="81701" y="2461038"/>
                  </a:lnTo>
                  <a:lnTo>
                    <a:pt x="121107" y="2477667"/>
                  </a:lnTo>
                  <a:lnTo>
                    <a:pt x="164960" y="2483559"/>
                  </a:lnTo>
                  <a:lnTo>
                    <a:pt x="1406089" y="2483559"/>
                  </a:lnTo>
                  <a:lnTo>
                    <a:pt x="1449944" y="2477667"/>
                  </a:lnTo>
                  <a:lnTo>
                    <a:pt x="1489350" y="2461038"/>
                  </a:lnTo>
                  <a:lnTo>
                    <a:pt x="1522735" y="2435244"/>
                  </a:lnTo>
                  <a:lnTo>
                    <a:pt x="1548528" y="2401859"/>
                  </a:lnTo>
                  <a:lnTo>
                    <a:pt x="1565157" y="2362453"/>
                  </a:lnTo>
                  <a:lnTo>
                    <a:pt x="1571049" y="2318600"/>
                  </a:lnTo>
                  <a:lnTo>
                    <a:pt x="1571049" y="0"/>
                  </a:lnTo>
                  <a:close/>
                </a:path>
              </a:pathLst>
            </a:custGeom>
            <a:solidFill>
              <a:srgbClr val="FFFFFF"/>
            </a:solidFill>
          </p:spPr>
          <p:txBody>
            <a:bodyPr wrap="square" lIns="0" tIns="0" rIns="0" bIns="0" rtlCol="0"/>
            <a:lstStyle/>
            <a:p>
              <a:endParaRPr/>
            </a:p>
          </p:txBody>
        </p:sp>
        <p:sp>
          <p:nvSpPr>
            <p:cNvPr id="10" name="object 10"/>
            <p:cNvSpPr/>
            <p:nvPr/>
          </p:nvSpPr>
          <p:spPr>
            <a:xfrm>
              <a:off x="947905" y="3815647"/>
              <a:ext cx="1571625" cy="2484120"/>
            </a:xfrm>
            <a:custGeom>
              <a:avLst/>
              <a:gdLst/>
              <a:ahLst/>
              <a:cxnLst/>
              <a:rect l="l" t="t" r="r" b="b"/>
              <a:pathLst>
                <a:path w="1571625" h="2484120">
                  <a:moveTo>
                    <a:pt x="1406091" y="2483551"/>
                  </a:moveTo>
                  <a:lnTo>
                    <a:pt x="164960" y="2483551"/>
                  </a:lnTo>
                  <a:lnTo>
                    <a:pt x="121105" y="2477658"/>
                  </a:lnTo>
                  <a:lnTo>
                    <a:pt x="81699" y="2461029"/>
                  </a:lnTo>
                  <a:lnTo>
                    <a:pt x="48313" y="2435235"/>
                  </a:lnTo>
                  <a:lnTo>
                    <a:pt x="22520" y="2401850"/>
                  </a:lnTo>
                  <a:lnTo>
                    <a:pt x="5892" y="2362444"/>
                  </a:lnTo>
                  <a:lnTo>
                    <a:pt x="0" y="2318592"/>
                  </a:lnTo>
                  <a:lnTo>
                    <a:pt x="0" y="0"/>
                  </a:lnTo>
                  <a:lnTo>
                    <a:pt x="1571050" y="0"/>
                  </a:lnTo>
                  <a:lnTo>
                    <a:pt x="1571050" y="2318592"/>
                  </a:lnTo>
                  <a:lnTo>
                    <a:pt x="1565158" y="2362444"/>
                  </a:lnTo>
                  <a:lnTo>
                    <a:pt x="1548529" y="2401850"/>
                  </a:lnTo>
                  <a:lnTo>
                    <a:pt x="1522735" y="2435235"/>
                  </a:lnTo>
                  <a:lnTo>
                    <a:pt x="1489349" y="2461029"/>
                  </a:lnTo>
                  <a:lnTo>
                    <a:pt x="1449944" y="2477658"/>
                  </a:lnTo>
                  <a:lnTo>
                    <a:pt x="1406091" y="2483551"/>
                  </a:lnTo>
                  <a:close/>
                </a:path>
              </a:pathLst>
            </a:custGeom>
            <a:ln w="12700">
              <a:solidFill>
                <a:srgbClr val="BC8642"/>
              </a:solidFill>
            </a:ln>
          </p:spPr>
          <p:txBody>
            <a:bodyPr wrap="square" lIns="0" tIns="0" rIns="0" bIns="0" rtlCol="0"/>
            <a:lstStyle/>
            <a:p>
              <a:endParaRPr/>
            </a:p>
          </p:txBody>
        </p:sp>
        <p:pic>
          <p:nvPicPr>
            <p:cNvPr id="11" name="object 11"/>
            <p:cNvPicPr/>
            <p:nvPr/>
          </p:nvPicPr>
          <p:blipFill>
            <a:blip r:embed="rId6" cstate="print"/>
            <a:stretch>
              <a:fillRect/>
            </a:stretch>
          </p:blipFill>
          <p:spPr>
            <a:xfrm>
              <a:off x="2676067" y="2054580"/>
              <a:ext cx="1571040" cy="1490129"/>
            </a:xfrm>
            <a:prstGeom prst="rect">
              <a:avLst/>
            </a:prstGeom>
          </p:spPr>
        </p:pic>
        <p:sp>
          <p:nvSpPr>
            <p:cNvPr id="12" name="object 12"/>
            <p:cNvSpPr/>
            <p:nvPr/>
          </p:nvSpPr>
          <p:spPr>
            <a:xfrm>
              <a:off x="2676067" y="2054580"/>
              <a:ext cx="1571625" cy="1490345"/>
            </a:xfrm>
            <a:custGeom>
              <a:avLst/>
              <a:gdLst/>
              <a:ahLst/>
              <a:cxnLst/>
              <a:rect l="l" t="t" r="r" b="b"/>
              <a:pathLst>
                <a:path w="1571625" h="1490345">
                  <a:moveTo>
                    <a:pt x="0" y="149013"/>
                  </a:moveTo>
                  <a:lnTo>
                    <a:pt x="7596" y="101913"/>
                  </a:lnTo>
                  <a:lnTo>
                    <a:pt x="28750" y="61007"/>
                  </a:lnTo>
                  <a:lnTo>
                    <a:pt x="61007" y="28750"/>
                  </a:lnTo>
                  <a:lnTo>
                    <a:pt x="101913" y="7596"/>
                  </a:lnTo>
                  <a:lnTo>
                    <a:pt x="149013" y="0"/>
                  </a:lnTo>
                  <a:lnTo>
                    <a:pt x="1422040" y="0"/>
                  </a:lnTo>
                  <a:lnTo>
                    <a:pt x="1469141" y="7596"/>
                  </a:lnTo>
                  <a:lnTo>
                    <a:pt x="1510045" y="28750"/>
                  </a:lnTo>
                  <a:lnTo>
                    <a:pt x="1542301" y="61007"/>
                  </a:lnTo>
                  <a:lnTo>
                    <a:pt x="1563454" y="101913"/>
                  </a:lnTo>
                  <a:lnTo>
                    <a:pt x="1571050" y="149013"/>
                  </a:lnTo>
                  <a:lnTo>
                    <a:pt x="1571050" y="1341120"/>
                  </a:lnTo>
                  <a:lnTo>
                    <a:pt x="1563454" y="1388221"/>
                  </a:lnTo>
                  <a:lnTo>
                    <a:pt x="1542301" y="1429125"/>
                  </a:lnTo>
                  <a:lnTo>
                    <a:pt x="1510045" y="1461381"/>
                  </a:lnTo>
                  <a:lnTo>
                    <a:pt x="1469141" y="1482534"/>
                  </a:lnTo>
                  <a:lnTo>
                    <a:pt x="1422040" y="1490130"/>
                  </a:lnTo>
                  <a:lnTo>
                    <a:pt x="149013" y="1490130"/>
                  </a:lnTo>
                  <a:lnTo>
                    <a:pt x="101913" y="1482534"/>
                  </a:lnTo>
                  <a:lnTo>
                    <a:pt x="61007" y="1461381"/>
                  </a:lnTo>
                  <a:lnTo>
                    <a:pt x="28750" y="1429125"/>
                  </a:lnTo>
                  <a:lnTo>
                    <a:pt x="7596" y="1388221"/>
                  </a:lnTo>
                  <a:lnTo>
                    <a:pt x="0" y="1341120"/>
                  </a:lnTo>
                  <a:lnTo>
                    <a:pt x="0" y="149013"/>
                  </a:lnTo>
                  <a:close/>
                </a:path>
              </a:pathLst>
            </a:custGeom>
            <a:ln w="12700">
              <a:solidFill>
                <a:srgbClr val="BC8642"/>
              </a:solidFill>
            </a:ln>
          </p:spPr>
          <p:txBody>
            <a:bodyPr wrap="square" lIns="0" tIns="0" rIns="0" bIns="0" rtlCol="0"/>
            <a:lstStyle/>
            <a:p>
              <a:endParaRPr/>
            </a:p>
          </p:txBody>
        </p:sp>
        <p:sp>
          <p:nvSpPr>
            <p:cNvPr id="13" name="object 13"/>
            <p:cNvSpPr/>
            <p:nvPr/>
          </p:nvSpPr>
          <p:spPr>
            <a:xfrm>
              <a:off x="2676067" y="3815638"/>
              <a:ext cx="1571625" cy="2484120"/>
            </a:xfrm>
            <a:custGeom>
              <a:avLst/>
              <a:gdLst/>
              <a:ahLst/>
              <a:cxnLst/>
              <a:rect l="l" t="t" r="r" b="b"/>
              <a:pathLst>
                <a:path w="1571625" h="2484120">
                  <a:moveTo>
                    <a:pt x="1571040" y="0"/>
                  </a:moveTo>
                  <a:lnTo>
                    <a:pt x="0" y="0"/>
                  </a:lnTo>
                  <a:lnTo>
                    <a:pt x="0" y="2318600"/>
                  </a:lnTo>
                  <a:lnTo>
                    <a:pt x="5892" y="2362453"/>
                  </a:lnTo>
                  <a:lnTo>
                    <a:pt x="22520" y="2401859"/>
                  </a:lnTo>
                  <a:lnTo>
                    <a:pt x="48313" y="2435244"/>
                  </a:lnTo>
                  <a:lnTo>
                    <a:pt x="81699" y="2461038"/>
                  </a:lnTo>
                  <a:lnTo>
                    <a:pt x="121105" y="2477667"/>
                  </a:lnTo>
                  <a:lnTo>
                    <a:pt x="164960" y="2483559"/>
                  </a:lnTo>
                  <a:lnTo>
                    <a:pt x="1406093" y="2483559"/>
                  </a:lnTo>
                  <a:lnTo>
                    <a:pt x="1449942" y="2477667"/>
                  </a:lnTo>
                  <a:lnTo>
                    <a:pt x="1489344" y="2461038"/>
                  </a:lnTo>
                  <a:lnTo>
                    <a:pt x="1522728" y="2435244"/>
                  </a:lnTo>
                  <a:lnTo>
                    <a:pt x="1548520" y="2401859"/>
                  </a:lnTo>
                  <a:lnTo>
                    <a:pt x="1565148" y="2362453"/>
                  </a:lnTo>
                  <a:lnTo>
                    <a:pt x="1571040" y="2318600"/>
                  </a:lnTo>
                  <a:lnTo>
                    <a:pt x="1571040" y="0"/>
                  </a:lnTo>
                  <a:close/>
                </a:path>
              </a:pathLst>
            </a:custGeom>
            <a:solidFill>
              <a:srgbClr val="FFFFFF"/>
            </a:solidFill>
          </p:spPr>
          <p:txBody>
            <a:bodyPr wrap="square" lIns="0" tIns="0" rIns="0" bIns="0" rtlCol="0"/>
            <a:lstStyle/>
            <a:p>
              <a:endParaRPr/>
            </a:p>
          </p:txBody>
        </p:sp>
        <p:sp>
          <p:nvSpPr>
            <p:cNvPr id="14" name="object 14"/>
            <p:cNvSpPr/>
            <p:nvPr/>
          </p:nvSpPr>
          <p:spPr>
            <a:xfrm>
              <a:off x="2676057" y="3815647"/>
              <a:ext cx="1571625" cy="2484120"/>
            </a:xfrm>
            <a:custGeom>
              <a:avLst/>
              <a:gdLst/>
              <a:ahLst/>
              <a:cxnLst/>
              <a:rect l="l" t="t" r="r" b="b"/>
              <a:pathLst>
                <a:path w="1571625" h="2484120">
                  <a:moveTo>
                    <a:pt x="1406091" y="2483551"/>
                  </a:moveTo>
                  <a:lnTo>
                    <a:pt x="164960" y="2483551"/>
                  </a:lnTo>
                  <a:lnTo>
                    <a:pt x="121105" y="2477658"/>
                  </a:lnTo>
                  <a:lnTo>
                    <a:pt x="81699" y="2461029"/>
                  </a:lnTo>
                  <a:lnTo>
                    <a:pt x="48313" y="2435235"/>
                  </a:lnTo>
                  <a:lnTo>
                    <a:pt x="22520" y="2401850"/>
                  </a:lnTo>
                  <a:lnTo>
                    <a:pt x="5892" y="2362444"/>
                  </a:lnTo>
                  <a:lnTo>
                    <a:pt x="0" y="2318592"/>
                  </a:lnTo>
                  <a:lnTo>
                    <a:pt x="0" y="0"/>
                  </a:lnTo>
                  <a:lnTo>
                    <a:pt x="1571050" y="0"/>
                  </a:lnTo>
                  <a:lnTo>
                    <a:pt x="1571050" y="2318592"/>
                  </a:lnTo>
                  <a:lnTo>
                    <a:pt x="1565158" y="2362444"/>
                  </a:lnTo>
                  <a:lnTo>
                    <a:pt x="1548529" y="2401850"/>
                  </a:lnTo>
                  <a:lnTo>
                    <a:pt x="1522735" y="2435235"/>
                  </a:lnTo>
                  <a:lnTo>
                    <a:pt x="1489349" y="2461029"/>
                  </a:lnTo>
                  <a:lnTo>
                    <a:pt x="1449944" y="2477658"/>
                  </a:lnTo>
                  <a:lnTo>
                    <a:pt x="1406091" y="2483551"/>
                  </a:lnTo>
                  <a:close/>
                </a:path>
              </a:pathLst>
            </a:custGeom>
            <a:ln w="12700">
              <a:solidFill>
                <a:srgbClr val="BC8642"/>
              </a:solidFill>
            </a:ln>
          </p:spPr>
          <p:txBody>
            <a:bodyPr wrap="square" lIns="0" tIns="0" rIns="0" bIns="0" rtlCol="0"/>
            <a:lstStyle/>
            <a:p>
              <a:endParaRPr/>
            </a:p>
          </p:txBody>
        </p:sp>
        <p:sp>
          <p:nvSpPr>
            <p:cNvPr id="15" name="object 15"/>
            <p:cNvSpPr/>
            <p:nvPr/>
          </p:nvSpPr>
          <p:spPr>
            <a:xfrm>
              <a:off x="4404220" y="2571673"/>
              <a:ext cx="1571625" cy="941069"/>
            </a:xfrm>
            <a:custGeom>
              <a:avLst/>
              <a:gdLst/>
              <a:ahLst/>
              <a:cxnLst/>
              <a:rect l="l" t="t" r="r" b="b"/>
              <a:pathLst>
                <a:path w="1571625" h="941070">
                  <a:moveTo>
                    <a:pt x="997635" y="0"/>
                  </a:moveTo>
                  <a:lnTo>
                    <a:pt x="0" y="0"/>
                  </a:lnTo>
                  <a:lnTo>
                    <a:pt x="0" y="824026"/>
                  </a:lnTo>
                  <a:lnTo>
                    <a:pt x="7594" y="871131"/>
                  </a:lnTo>
                  <a:lnTo>
                    <a:pt x="28740" y="912037"/>
                  </a:lnTo>
                  <a:lnTo>
                    <a:pt x="57416" y="940701"/>
                  </a:lnTo>
                  <a:lnTo>
                    <a:pt x="997635" y="940701"/>
                  </a:lnTo>
                  <a:lnTo>
                    <a:pt x="997635" y="0"/>
                  </a:lnTo>
                  <a:close/>
                </a:path>
                <a:path w="1571625" h="941070">
                  <a:moveTo>
                    <a:pt x="1571053" y="0"/>
                  </a:moveTo>
                  <a:lnTo>
                    <a:pt x="997648" y="0"/>
                  </a:lnTo>
                  <a:lnTo>
                    <a:pt x="997648" y="940701"/>
                  </a:lnTo>
                  <a:lnTo>
                    <a:pt x="1513624" y="940701"/>
                  </a:lnTo>
                  <a:lnTo>
                    <a:pt x="1542300" y="912037"/>
                  </a:lnTo>
                  <a:lnTo>
                    <a:pt x="1563446" y="871131"/>
                  </a:lnTo>
                  <a:lnTo>
                    <a:pt x="1571053" y="824026"/>
                  </a:lnTo>
                  <a:lnTo>
                    <a:pt x="1571053" y="0"/>
                  </a:lnTo>
                  <a:close/>
                </a:path>
              </a:pathLst>
            </a:custGeom>
            <a:solidFill>
              <a:srgbClr val="FEFEFE"/>
            </a:solidFill>
          </p:spPr>
          <p:txBody>
            <a:bodyPr wrap="square" lIns="0" tIns="0" rIns="0" bIns="0" rtlCol="0"/>
            <a:lstStyle/>
            <a:p>
              <a:endParaRPr/>
            </a:p>
          </p:txBody>
        </p:sp>
        <p:sp>
          <p:nvSpPr>
            <p:cNvPr id="16" name="object 16"/>
            <p:cNvSpPr/>
            <p:nvPr/>
          </p:nvSpPr>
          <p:spPr>
            <a:xfrm>
              <a:off x="4404220" y="2054580"/>
              <a:ext cx="1571625" cy="1490345"/>
            </a:xfrm>
            <a:custGeom>
              <a:avLst/>
              <a:gdLst/>
              <a:ahLst/>
              <a:cxnLst/>
              <a:rect l="l" t="t" r="r" b="b"/>
              <a:pathLst>
                <a:path w="1571625" h="1490345">
                  <a:moveTo>
                    <a:pt x="0" y="149013"/>
                  </a:moveTo>
                  <a:lnTo>
                    <a:pt x="7596" y="101913"/>
                  </a:lnTo>
                  <a:lnTo>
                    <a:pt x="28750" y="61007"/>
                  </a:lnTo>
                  <a:lnTo>
                    <a:pt x="61007" y="28750"/>
                  </a:lnTo>
                  <a:lnTo>
                    <a:pt x="101913" y="7596"/>
                  </a:lnTo>
                  <a:lnTo>
                    <a:pt x="149013" y="0"/>
                  </a:lnTo>
                  <a:lnTo>
                    <a:pt x="1422040" y="0"/>
                  </a:lnTo>
                  <a:lnTo>
                    <a:pt x="1469141" y="7596"/>
                  </a:lnTo>
                  <a:lnTo>
                    <a:pt x="1510045" y="28750"/>
                  </a:lnTo>
                  <a:lnTo>
                    <a:pt x="1542301" y="61007"/>
                  </a:lnTo>
                  <a:lnTo>
                    <a:pt x="1563454" y="101913"/>
                  </a:lnTo>
                  <a:lnTo>
                    <a:pt x="1571050" y="149013"/>
                  </a:lnTo>
                  <a:lnTo>
                    <a:pt x="1571050" y="1341120"/>
                  </a:lnTo>
                  <a:lnTo>
                    <a:pt x="1563454" y="1388221"/>
                  </a:lnTo>
                  <a:lnTo>
                    <a:pt x="1542301" y="1429125"/>
                  </a:lnTo>
                  <a:lnTo>
                    <a:pt x="1510045" y="1461381"/>
                  </a:lnTo>
                  <a:lnTo>
                    <a:pt x="1469141" y="1482534"/>
                  </a:lnTo>
                  <a:lnTo>
                    <a:pt x="1422040" y="1490130"/>
                  </a:lnTo>
                  <a:lnTo>
                    <a:pt x="149013" y="1490130"/>
                  </a:lnTo>
                  <a:lnTo>
                    <a:pt x="101913" y="1482534"/>
                  </a:lnTo>
                  <a:lnTo>
                    <a:pt x="61007" y="1461381"/>
                  </a:lnTo>
                  <a:lnTo>
                    <a:pt x="28750" y="1429125"/>
                  </a:lnTo>
                  <a:lnTo>
                    <a:pt x="7596" y="1388221"/>
                  </a:lnTo>
                  <a:lnTo>
                    <a:pt x="0" y="1341120"/>
                  </a:lnTo>
                  <a:lnTo>
                    <a:pt x="0" y="149013"/>
                  </a:lnTo>
                  <a:close/>
                </a:path>
              </a:pathLst>
            </a:custGeom>
            <a:ln w="12700">
              <a:solidFill>
                <a:srgbClr val="BC8642"/>
              </a:solidFill>
            </a:ln>
          </p:spPr>
          <p:txBody>
            <a:bodyPr wrap="square" lIns="0" tIns="0" rIns="0" bIns="0" rtlCol="0"/>
            <a:lstStyle/>
            <a:p>
              <a:endParaRPr/>
            </a:p>
          </p:txBody>
        </p:sp>
        <p:sp>
          <p:nvSpPr>
            <p:cNvPr id="17" name="object 17"/>
            <p:cNvSpPr/>
            <p:nvPr/>
          </p:nvSpPr>
          <p:spPr>
            <a:xfrm>
              <a:off x="4404220" y="3815638"/>
              <a:ext cx="1571625" cy="2484120"/>
            </a:xfrm>
            <a:custGeom>
              <a:avLst/>
              <a:gdLst/>
              <a:ahLst/>
              <a:cxnLst/>
              <a:rect l="l" t="t" r="r" b="b"/>
              <a:pathLst>
                <a:path w="1571625" h="2484120">
                  <a:moveTo>
                    <a:pt x="1571053" y="0"/>
                  </a:moveTo>
                  <a:lnTo>
                    <a:pt x="0" y="0"/>
                  </a:lnTo>
                  <a:lnTo>
                    <a:pt x="0" y="2318600"/>
                  </a:lnTo>
                  <a:lnTo>
                    <a:pt x="5892" y="2362453"/>
                  </a:lnTo>
                  <a:lnTo>
                    <a:pt x="22520" y="2401859"/>
                  </a:lnTo>
                  <a:lnTo>
                    <a:pt x="48313" y="2435244"/>
                  </a:lnTo>
                  <a:lnTo>
                    <a:pt x="81699" y="2461038"/>
                  </a:lnTo>
                  <a:lnTo>
                    <a:pt x="121105" y="2477667"/>
                  </a:lnTo>
                  <a:lnTo>
                    <a:pt x="164960" y="2483559"/>
                  </a:lnTo>
                  <a:lnTo>
                    <a:pt x="1406093" y="2483559"/>
                  </a:lnTo>
                  <a:lnTo>
                    <a:pt x="1449943" y="2477667"/>
                  </a:lnTo>
                  <a:lnTo>
                    <a:pt x="1489348" y="2461038"/>
                  </a:lnTo>
                  <a:lnTo>
                    <a:pt x="1522734" y="2435244"/>
                  </a:lnTo>
                  <a:lnTo>
                    <a:pt x="1548529" y="2401859"/>
                  </a:lnTo>
                  <a:lnTo>
                    <a:pt x="1565160" y="2362453"/>
                  </a:lnTo>
                  <a:lnTo>
                    <a:pt x="1571053" y="2318600"/>
                  </a:lnTo>
                  <a:lnTo>
                    <a:pt x="1571053" y="0"/>
                  </a:lnTo>
                  <a:close/>
                </a:path>
              </a:pathLst>
            </a:custGeom>
            <a:solidFill>
              <a:srgbClr val="FFFFFF"/>
            </a:solidFill>
          </p:spPr>
          <p:txBody>
            <a:bodyPr wrap="square" lIns="0" tIns="0" rIns="0" bIns="0" rtlCol="0"/>
            <a:lstStyle/>
            <a:p>
              <a:endParaRPr/>
            </a:p>
          </p:txBody>
        </p:sp>
        <p:sp>
          <p:nvSpPr>
            <p:cNvPr id="18" name="object 18"/>
            <p:cNvSpPr/>
            <p:nvPr/>
          </p:nvSpPr>
          <p:spPr>
            <a:xfrm>
              <a:off x="4404222" y="3815647"/>
              <a:ext cx="1571625" cy="2484120"/>
            </a:xfrm>
            <a:custGeom>
              <a:avLst/>
              <a:gdLst/>
              <a:ahLst/>
              <a:cxnLst/>
              <a:rect l="l" t="t" r="r" b="b"/>
              <a:pathLst>
                <a:path w="1571625" h="2484120">
                  <a:moveTo>
                    <a:pt x="1406091" y="2483551"/>
                  </a:moveTo>
                  <a:lnTo>
                    <a:pt x="164960" y="2483551"/>
                  </a:lnTo>
                  <a:lnTo>
                    <a:pt x="121105" y="2477658"/>
                  </a:lnTo>
                  <a:lnTo>
                    <a:pt x="81699" y="2461029"/>
                  </a:lnTo>
                  <a:lnTo>
                    <a:pt x="48313" y="2435235"/>
                  </a:lnTo>
                  <a:lnTo>
                    <a:pt x="22520" y="2401850"/>
                  </a:lnTo>
                  <a:lnTo>
                    <a:pt x="5892" y="2362444"/>
                  </a:lnTo>
                  <a:lnTo>
                    <a:pt x="0" y="2318592"/>
                  </a:lnTo>
                  <a:lnTo>
                    <a:pt x="0" y="0"/>
                  </a:lnTo>
                  <a:lnTo>
                    <a:pt x="1571050" y="0"/>
                  </a:lnTo>
                  <a:lnTo>
                    <a:pt x="1571050" y="2318592"/>
                  </a:lnTo>
                  <a:lnTo>
                    <a:pt x="1565158" y="2362444"/>
                  </a:lnTo>
                  <a:lnTo>
                    <a:pt x="1548529" y="2401850"/>
                  </a:lnTo>
                  <a:lnTo>
                    <a:pt x="1522735" y="2435235"/>
                  </a:lnTo>
                  <a:lnTo>
                    <a:pt x="1489349" y="2461029"/>
                  </a:lnTo>
                  <a:lnTo>
                    <a:pt x="1449944" y="2477658"/>
                  </a:lnTo>
                  <a:lnTo>
                    <a:pt x="1406091" y="2483551"/>
                  </a:lnTo>
                  <a:close/>
                </a:path>
              </a:pathLst>
            </a:custGeom>
            <a:ln w="12700">
              <a:solidFill>
                <a:srgbClr val="BC8642"/>
              </a:solidFill>
            </a:ln>
          </p:spPr>
          <p:txBody>
            <a:bodyPr wrap="square" lIns="0" tIns="0" rIns="0" bIns="0" rtlCol="0"/>
            <a:lstStyle/>
            <a:p>
              <a:endParaRPr/>
            </a:p>
          </p:txBody>
        </p:sp>
        <p:pic>
          <p:nvPicPr>
            <p:cNvPr id="19" name="object 19"/>
            <p:cNvPicPr/>
            <p:nvPr/>
          </p:nvPicPr>
          <p:blipFill>
            <a:blip r:embed="rId7" cstate="print"/>
            <a:stretch>
              <a:fillRect/>
            </a:stretch>
          </p:blipFill>
          <p:spPr>
            <a:xfrm>
              <a:off x="6176568" y="2054580"/>
              <a:ext cx="1571053" cy="1490129"/>
            </a:xfrm>
            <a:prstGeom prst="rect">
              <a:avLst/>
            </a:prstGeom>
          </p:spPr>
        </p:pic>
        <p:sp>
          <p:nvSpPr>
            <p:cNvPr id="20" name="object 20"/>
            <p:cNvSpPr/>
            <p:nvPr/>
          </p:nvSpPr>
          <p:spPr>
            <a:xfrm>
              <a:off x="6176568" y="2054580"/>
              <a:ext cx="1571625" cy="1490345"/>
            </a:xfrm>
            <a:custGeom>
              <a:avLst/>
              <a:gdLst/>
              <a:ahLst/>
              <a:cxnLst/>
              <a:rect l="l" t="t" r="r" b="b"/>
              <a:pathLst>
                <a:path w="1571625" h="1490345">
                  <a:moveTo>
                    <a:pt x="0" y="149013"/>
                  </a:moveTo>
                  <a:lnTo>
                    <a:pt x="7596" y="101913"/>
                  </a:lnTo>
                  <a:lnTo>
                    <a:pt x="28750" y="61007"/>
                  </a:lnTo>
                  <a:lnTo>
                    <a:pt x="61007" y="28750"/>
                  </a:lnTo>
                  <a:lnTo>
                    <a:pt x="101913" y="7596"/>
                  </a:lnTo>
                  <a:lnTo>
                    <a:pt x="149013" y="0"/>
                  </a:lnTo>
                  <a:lnTo>
                    <a:pt x="1422040" y="0"/>
                  </a:lnTo>
                  <a:lnTo>
                    <a:pt x="1469141" y="7596"/>
                  </a:lnTo>
                  <a:lnTo>
                    <a:pt x="1510045" y="28750"/>
                  </a:lnTo>
                  <a:lnTo>
                    <a:pt x="1542301" y="61007"/>
                  </a:lnTo>
                  <a:lnTo>
                    <a:pt x="1563454" y="101913"/>
                  </a:lnTo>
                  <a:lnTo>
                    <a:pt x="1571050" y="149013"/>
                  </a:lnTo>
                  <a:lnTo>
                    <a:pt x="1571050" y="1341120"/>
                  </a:lnTo>
                  <a:lnTo>
                    <a:pt x="1563454" y="1388221"/>
                  </a:lnTo>
                  <a:lnTo>
                    <a:pt x="1542301" y="1429125"/>
                  </a:lnTo>
                  <a:lnTo>
                    <a:pt x="1510045" y="1461381"/>
                  </a:lnTo>
                  <a:lnTo>
                    <a:pt x="1469141" y="1482534"/>
                  </a:lnTo>
                  <a:lnTo>
                    <a:pt x="1422040" y="1490130"/>
                  </a:lnTo>
                  <a:lnTo>
                    <a:pt x="149013" y="1490130"/>
                  </a:lnTo>
                  <a:lnTo>
                    <a:pt x="101913" y="1482534"/>
                  </a:lnTo>
                  <a:lnTo>
                    <a:pt x="61007" y="1461381"/>
                  </a:lnTo>
                  <a:lnTo>
                    <a:pt x="28750" y="1429125"/>
                  </a:lnTo>
                  <a:lnTo>
                    <a:pt x="7596" y="1388221"/>
                  </a:lnTo>
                  <a:lnTo>
                    <a:pt x="0" y="1341120"/>
                  </a:lnTo>
                  <a:lnTo>
                    <a:pt x="0" y="149013"/>
                  </a:lnTo>
                  <a:close/>
                </a:path>
              </a:pathLst>
            </a:custGeom>
            <a:ln w="12700">
              <a:solidFill>
                <a:srgbClr val="BC8642"/>
              </a:solidFill>
            </a:ln>
          </p:spPr>
          <p:txBody>
            <a:bodyPr wrap="square" lIns="0" tIns="0" rIns="0" bIns="0" rtlCol="0"/>
            <a:lstStyle/>
            <a:p>
              <a:endParaRPr/>
            </a:p>
          </p:txBody>
        </p:sp>
        <p:sp>
          <p:nvSpPr>
            <p:cNvPr id="21" name="object 21"/>
            <p:cNvSpPr/>
            <p:nvPr/>
          </p:nvSpPr>
          <p:spPr>
            <a:xfrm>
              <a:off x="6132372" y="3815638"/>
              <a:ext cx="1659889" cy="2484120"/>
            </a:xfrm>
            <a:custGeom>
              <a:avLst/>
              <a:gdLst/>
              <a:ahLst/>
              <a:cxnLst/>
              <a:rect l="l" t="t" r="r" b="b"/>
              <a:pathLst>
                <a:path w="1659890" h="2484120">
                  <a:moveTo>
                    <a:pt x="1659445" y="0"/>
                  </a:moveTo>
                  <a:lnTo>
                    <a:pt x="0" y="0"/>
                  </a:lnTo>
                  <a:lnTo>
                    <a:pt x="0" y="2309319"/>
                  </a:lnTo>
                  <a:lnTo>
                    <a:pt x="6224" y="2355639"/>
                  </a:lnTo>
                  <a:lnTo>
                    <a:pt x="23790" y="2397262"/>
                  </a:lnTo>
                  <a:lnTo>
                    <a:pt x="51036" y="2432526"/>
                  </a:lnTo>
                  <a:lnTo>
                    <a:pt x="86301" y="2459771"/>
                  </a:lnTo>
                  <a:lnTo>
                    <a:pt x="127924" y="2477335"/>
                  </a:lnTo>
                  <a:lnTo>
                    <a:pt x="174244" y="2483559"/>
                  </a:lnTo>
                  <a:lnTo>
                    <a:pt x="1485201" y="2483559"/>
                  </a:lnTo>
                  <a:lnTo>
                    <a:pt x="1531520" y="2477335"/>
                  </a:lnTo>
                  <a:lnTo>
                    <a:pt x="1573143" y="2459771"/>
                  </a:lnTo>
                  <a:lnTo>
                    <a:pt x="1608408" y="2432526"/>
                  </a:lnTo>
                  <a:lnTo>
                    <a:pt x="1635655" y="2397262"/>
                  </a:lnTo>
                  <a:lnTo>
                    <a:pt x="1653221" y="2355639"/>
                  </a:lnTo>
                  <a:lnTo>
                    <a:pt x="1659445" y="2309319"/>
                  </a:lnTo>
                  <a:lnTo>
                    <a:pt x="1659445" y="0"/>
                  </a:lnTo>
                  <a:close/>
                </a:path>
              </a:pathLst>
            </a:custGeom>
            <a:solidFill>
              <a:srgbClr val="FFFFFF"/>
            </a:solidFill>
          </p:spPr>
          <p:txBody>
            <a:bodyPr wrap="square" lIns="0" tIns="0" rIns="0" bIns="0" rtlCol="0"/>
            <a:lstStyle/>
            <a:p>
              <a:endParaRPr/>
            </a:p>
          </p:txBody>
        </p:sp>
        <p:sp>
          <p:nvSpPr>
            <p:cNvPr id="22" name="object 22"/>
            <p:cNvSpPr/>
            <p:nvPr/>
          </p:nvSpPr>
          <p:spPr>
            <a:xfrm>
              <a:off x="6132377" y="3815647"/>
              <a:ext cx="1659889" cy="2484120"/>
            </a:xfrm>
            <a:custGeom>
              <a:avLst/>
              <a:gdLst/>
              <a:ahLst/>
              <a:cxnLst/>
              <a:rect l="l" t="t" r="r" b="b"/>
              <a:pathLst>
                <a:path w="1659890" h="2484120">
                  <a:moveTo>
                    <a:pt x="1485200" y="2483551"/>
                  </a:moveTo>
                  <a:lnTo>
                    <a:pt x="174240" y="2483551"/>
                  </a:lnTo>
                  <a:lnTo>
                    <a:pt x="127920" y="2477327"/>
                  </a:lnTo>
                  <a:lnTo>
                    <a:pt x="86297" y="2459762"/>
                  </a:lnTo>
                  <a:lnTo>
                    <a:pt x="51033" y="2432517"/>
                  </a:lnTo>
                  <a:lnTo>
                    <a:pt x="23788" y="2397253"/>
                  </a:lnTo>
                  <a:lnTo>
                    <a:pt x="6224" y="2355631"/>
                  </a:lnTo>
                  <a:lnTo>
                    <a:pt x="0" y="2309311"/>
                  </a:lnTo>
                  <a:lnTo>
                    <a:pt x="0" y="0"/>
                  </a:lnTo>
                  <a:lnTo>
                    <a:pt x="1659440" y="0"/>
                  </a:lnTo>
                  <a:lnTo>
                    <a:pt x="1659440" y="2309311"/>
                  </a:lnTo>
                  <a:lnTo>
                    <a:pt x="1653216" y="2355631"/>
                  </a:lnTo>
                  <a:lnTo>
                    <a:pt x="1635652" y="2397253"/>
                  </a:lnTo>
                  <a:lnTo>
                    <a:pt x="1608407" y="2432517"/>
                  </a:lnTo>
                  <a:lnTo>
                    <a:pt x="1573143" y="2459762"/>
                  </a:lnTo>
                  <a:lnTo>
                    <a:pt x="1531520" y="2477327"/>
                  </a:lnTo>
                  <a:lnTo>
                    <a:pt x="1485200" y="2483551"/>
                  </a:lnTo>
                  <a:close/>
                </a:path>
              </a:pathLst>
            </a:custGeom>
            <a:ln w="12700">
              <a:solidFill>
                <a:srgbClr val="BC8642"/>
              </a:solidFill>
            </a:ln>
          </p:spPr>
          <p:txBody>
            <a:bodyPr wrap="square" lIns="0" tIns="0" rIns="0" bIns="0" rtlCol="0"/>
            <a:lstStyle/>
            <a:p>
              <a:endParaRPr/>
            </a:p>
          </p:txBody>
        </p:sp>
        <p:pic>
          <p:nvPicPr>
            <p:cNvPr id="23" name="object 23"/>
            <p:cNvPicPr/>
            <p:nvPr/>
          </p:nvPicPr>
          <p:blipFill>
            <a:blip r:embed="rId8" cstate="print"/>
            <a:stretch>
              <a:fillRect/>
            </a:stretch>
          </p:blipFill>
          <p:spPr>
            <a:xfrm>
              <a:off x="8030667" y="2051824"/>
              <a:ext cx="1571053" cy="1490129"/>
            </a:xfrm>
            <a:prstGeom prst="rect">
              <a:avLst/>
            </a:prstGeom>
          </p:spPr>
        </p:pic>
        <p:sp>
          <p:nvSpPr>
            <p:cNvPr id="24" name="object 24"/>
            <p:cNvSpPr/>
            <p:nvPr/>
          </p:nvSpPr>
          <p:spPr>
            <a:xfrm>
              <a:off x="8030667" y="2051824"/>
              <a:ext cx="1571625" cy="1490345"/>
            </a:xfrm>
            <a:custGeom>
              <a:avLst/>
              <a:gdLst/>
              <a:ahLst/>
              <a:cxnLst/>
              <a:rect l="l" t="t" r="r" b="b"/>
              <a:pathLst>
                <a:path w="1571625" h="1490345">
                  <a:moveTo>
                    <a:pt x="0" y="149013"/>
                  </a:moveTo>
                  <a:lnTo>
                    <a:pt x="7596" y="101913"/>
                  </a:lnTo>
                  <a:lnTo>
                    <a:pt x="28750" y="61007"/>
                  </a:lnTo>
                  <a:lnTo>
                    <a:pt x="61007" y="28750"/>
                  </a:lnTo>
                  <a:lnTo>
                    <a:pt x="101913" y="7596"/>
                  </a:lnTo>
                  <a:lnTo>
                    <a:pt x="149013" y="0"/>
                  </a:lnTo>
                  <a:lnTo>
                    <a:pt x="1422040" y="0"/>
                  </a:lnTo>
                  <a:lnTo>
                    <a:pt x="1469141" y="7596"/>
                  </a:lnTo>
                  <a:lnTo>
                    <a:pt x="1510045" y="28750"/>
                  </a:lnTo>
                  <a:lnTo>
                    <a:pt x="1542301" y="61007"/>
                  </a:lnTo>
                  <a:lnTo>
                    <a:pt x="1563454" y="101913"/>
                  </a:lnTo>
                  <a:lnTo>
                    <a:pt x="1571050" y="149013"/>
                  </a:lnTo>
                  <a:lnTo>
                    <a:pt x="1571050" y="1341120"/>
                  </a:lnTo>
                  <a:lnTo>
                    <a:pt x="1563454" y="1388221"/>
                  </a:lnTo>
                  <a:lnTo>
                    <a:pt x="1542301" y="1429125"/>
                  </a:lnTo>
                  <a:lnTo>
                    <a:pt x="1510045" y="1461381"/>
                  </a:lnTo>
                  <a:lnTo>
                    <a:pt x="1469141" y="1482534"/>
                  </a:lnTo>
                  <a:lnTo>
                    <a:pt x="1422040" y="1490130"/>
                  </a:lnTo>
                  <a:lnTo>
                    <a:pt x="149013" y="1490130"/>
                  </a:lnTo>
                  <a:lnTo>
                    <a:pt x="101913" y="1482534"/>
                  </a:lnTo>
                  <a:lnTo>
                    <a:pt x="61007" y="1461381"/>
                  </a:lnTo>
                  <a:lnTo>
                    <a:pt x="28750" y="1429125"/>
                  </a:lnTo>
                  <a:lnTo>
                    <a:pt x="7596" y="1388221"/>
                  </a:lnTo>
                  <a:lnTo>
                    <a:pt x="0" y="1341120"/>
                  </a:lnTo>
                  <a:lnTo>
                    <a:pt x="0" y="149013"/>
                  </a:lnTo>
                  <a:close/>
                </a:path>
              </a:pathLst>
            </a:custGeom>
            <a:ln w="12700">
              <a:solidFill>
                <a:srgbClr val="BC8642"/>
              </a:solidFill>
            </a:ln>
          </p:spPr>
          <p:txBody>
            <a:bodyPr wrap="square" lIns="0" tIns="0" rIns="0" bIns="0" rtlCol="0"/>
            <a:lstStyle/>
            <a:p>
              <a:endParaRPr/>
            </a:p>
          </p:txBody>
        </p:sp>
        <p:sp>
          <p:nvSpPr>
            <p:cNvPr id="25" name="object 25"/>
            <p:cNvSpPr/>
            <p:nvPr/>
          </p:nvSpPr>
          <p:spPr>
            <a:xfrm>
              <a:off x="7948917" y="3807396"/>
              <a:ext cx="1734820" cy="2494915"/>
            </a:xfrm>
            <a:custGeom>
              <a:avLst/>
              <a:gdLst/>
              <a:ahLst/>
              <a:cxnLst/>
              <a:rect l="l" t="t" r="r" b="b"/>
              <a:pathLst>
                <a:path w="1734820" h="2494915">
                  <a:moveTo>
                    <a:pt x="1734540" y="0"/>
                  </a:moveTo>
                  <a:lnTo>
                    <a:pt x="0" y="0"/>
                  </a:lnTo>
                  <a:lnTo>
                    <a:pt x="0" y="2312426"/>
                  </a:lnTo>
                  <a:lnTo>
                    <a:pt x="6506" y="2360842"/>
                  </a:lnTo>
                  <a:lnTo>
                    <a:pt x="24867" y="2404348"/>
                  </a:lnTo>
                  <a:lnTo>
                    <a:pt x="53346" y="2441208"/>
                  </a:lnTo>
                  <a:lnTo>
                    <a:pt x="90207" y="2469686"/>
                  </a:lnTo>
                  <a:lnTo>
                    <a:pt x="133714" y="2488046"/>
                  </a:lnTo>
                  <a:lnTo>
                    <a:pt x="182130" y="2494551"/>
                  </a:lnTo>
                  <a:lnTo>
                    <a:pt x="1552409" y="2494551"/>
                  </a:lnTo>
                  <a:lnTo>
                    <a:pt x="1600826" y="2488046"/>
                  </a:lnTo>
                  <a:lnTo>
                    <a:pt x="1644332" y="2469686"/>
                  </a:lnTo>
                  <a:lnTo>
                    <a:pt x="1681194" y="2441208"/>
                  </a:lnTo>
                  <a:lnTo>
                    <a:pt x="1709673" y="2404348"/>
                  </a:lnTo>
                  <a:lnTo>
                    <a:pt x="1728034" y="2360842"/>
                  </a:lnTo>
                  <a:lnTo>
                    <a:pt x="1734540" y="2312426"/>
                  </a:lnTo>
                  <a:lnTo>
                    <a:pt x="1734540" y="0"/>
                  </a:lnTo>
                  <a:close/>
                </a:path>
              </a:pathLst>
            </a:custGeom>
            <a:solidFill>
              <a:srgbClr val="FFFFFF"/>
            </a:solidFill>
          </p:spPr>
          <p:txBody>
            <a:bodyPr wrap="square" lIns="0" tIns="0" rIns="0" bIns="0" rtlCol="0"/>
            <a:lstStyle/>
            <a:p>
              <a:endParaRPr/>
            </a:p>
          </p:txBody>
        </p:sp>
        <p:sp>
          <p:nvSpPr>
            <p:cNvPr id="26" name="object 26"/>
            <p:cNvSpPr/>
            <p:nvPr/>
          </p:nvSpPr>
          <p:spPr>
            <a:xfrm>
              <a:off x="7948926" y="3807386"/>
              <a:ext cx="1734820" cy="2494915"/>
            </a:xfrm>
            <a:custGeom>
              <a:avLst/>
              <a:gdLst/>
              <a:ahLst/>
              <a:cxnLst/>
              <a:rect l="l" t="t" r="r" b="b"/>
              <a:pathLst>
                <a:path w="1734820" h="2494915">
                  <a:moveTo>
                    <a:pt x="1552403" y="2494561"/>
                  </a:moveTo>
                  <a:lnTo>
                    <a:pt x="182120" y="2494561"/>
                  </a:lnTo>
                  <a:lnTo>
                    <a:pt x="133706" y="2488055"/>
                  </a:lnTo>
                  <a:lnTo>
                    <a:pt x="90201" y="2469695"/>
                  </a:lnTo>
                  <a:lnTo>
                    <a:pt x="53342" y="2441217"/>
                  </a:lnTo>
                  <a:lnTo>
                    <a:pt x="24865" y="2404357"/>
                  </a:lnTo>
                  <a:lnTo>
                    <a:pt x="6505" y="2360850"/>
                  </a:lnTo>
                  <a:lnTo>
                    <a:pt x="0" y="2312434"/>
                  </a:lnTo>
                  <a:lnTo>
                    <a:pt x="0" y="0"/>
                  </a:lnTo>
                  <a:lnTo>
                    <a:pt x="1734530" y="0"/>
                  </a:lnTo>
                  <a:lnTo>
                    <a:pt x="1734530" y="2312434"/>
                  </a:lnTo>
                  <a:lnTo>
                    <a:pt x="1728025" y="2360850"/>
                  </a:lnTo>
                  <a:lnTo>
                    <a:pt x="1709665" y="2404357"/>
                  </a:lnTo>
                  <a:lnTo>
                    <a:pt x="1681187" y="2441217"/>
                  </a:lnTo>
                  <a:lnTo>
                    <a:pt x="1644326" y="2469695"/>
                  </a:lnTo>
                  <a:lnTo>
                    <a:pt x="1600820" y="2488055"/>
                  </a:lnTo>
                  <a:lnTo>
                    <a:pt x="1552403" y="2494561"/>
                  </a:lnTo>
                  <a:close/>
                </a:path>
              </a:pathLst>
            </a:custGeom>
            <a:ln w="12700">
              <a:solidFill>
                <a:srgbClr val="BC8642"/>
              </a:solidFill>
            </a:ln>
          </p:spPr>
          <p:txBody>
            <a:bodyPr wrap="square" lIns="0" tIns="0" rIns="0" bIns="0" rtlCol="0"/>
            <a:lstStyle/>
            <a:p>
              <a:endParaRPr/>
            </a:p>
          </p:txBody>
        </p:sp>
        <p:pic>
          <p:nvPicPr>
            <p:cNvPr id="27" name="object 27"/>
            <p:cNvPicPr/>
            <p:nvPr/>
          </p:nvPicPr>
          <p:blipFill>
            <a:blip r:embed="rId9" cstate="print"/>
            <a:stretch>
              <a:fillRect/>
            </a:stretch>
          </p:blipFill>
          <p:spPr>
            <a:xfrm>
              <a:off x="9840556" y="2054580"/>
              <a:ext cx="755345" cy="1490129"/>
            </a:xfrm>
            <a:prstGeom prst="rect">
              <a:avLst/>
            </a:prstGeom>
          </p:spPr>
        </p:pic>
        <p:sp>
          <p:nvSpPr>
            <p:cNvPr id="28" name="object 28"/>
            <p:cNvSpPr/>
            <p:nvPr/>
          </p:nvSpPr>
          <p:spPr>
            <a:xfrm>
              <a:off x="10595902" y="2054580"/>
              <a:ext cx="815975" cy="1490345"/>
            </a:xfrm>
            <a:custGeom>
              <a:avLst/>
              <a:gdLst/>
              <a:ahLst/>
              <a:cxnLst/>
              <a:rect l="l" t="t" r="r" b="b"/>
              <a:pathLst>
                <a:path w="815975" h="1490345">
                  <a:moveTo>
                    <a:pt x="666699" y="0"/>
                  </a:moveTo>
                  <a:lnTo>
                    <a:pt x="0" y="0"/>
                  </a:lnTo>
                  <a:lnTo>
                    <a:pt x="0" y="1490129"/>
                  </a:lnTo>
                  <a:lnTo>
                    <a:pt x="666699" y="1490129"/>
                  </a:lnTo>
                  <a:lnTo>
                    <a:pt x="713797" y="1482532"/>
                  </a:lnTo>
                  <a:lnTo>
                    <a:pt x="754702" y="1461379"/>
                  </a:lnTo>
                  <a:lnTo>
                    <a:pt x="786958" y="1429123"/>
                  </a:lnTo>
                  <a:lnTo>
                    <a:pt x="808111" y="1388218"/>
                  </a:lnTo>
                  <a:lnTo>
                    <a:pt x="815708" y="1341119"/>
                  </a:lnTo>
                  <a:lnTo>
                    <a:pt x="815708" y="149009"/>
                  </a:lnTo>
                  <a:lnTo>
                    <a:pt x="808111" y="101910"/>
                  </a:lnTo>
                  <a:lnTo>
                    <a:pt x="786958" y="61006"/>
                  </a:lnTo>
                  <a:lnTo>
                    <a:pt x="754702" y="28749"/>
                  </a:lnTo>
                  <a:lnTo>
                    <a:pt x="713797" y="7596"/>
                  </a:lnTo>
                  <a:lnTo>
                    <a:pt x="666699" y="0"/>
                  </a:lnTo>
                  <a:close/>
                </a:path>
              </a:pathLst>
            </a:custGeom>
            <a:solidFill>
              <a:srgbClr val="FEFEFE"/>
            </a:solidFill>
          </p:spPr>
          <p:txBody>
            <a:bodyPr wrap="square" lIns="0" tIns="0" rIns="0" bIns="0" rtlCol="0"/>
            <a:lstStyle/>
            <a:p>
              <a:endParaRPr/>
            </a:p>
          </p:txBody>
        </p:sp>
        <p:sp>
          <p:nvSpPr>
            <p:cNvPr id="29" name="object 29"/>
            <p:cNvSpPr/>
            <p:nvPr/>
          </p:nvSpPr>
          <p:spPr>
            <a:xfrm>
              <a:off x="9840556" y="2054580"/>
              <a:ext cx="1571625" cy="1490345"/>
            </a:xfrm>
            <a:custGeom>
              <a:avLst/>
              <a:gdLst/>
              <a:ahLst/>
              <a:cxnLst/>
              <a:rect l="l" t="t" r="r" b="b"/>
              <a:pathLst>
                <a:path w="1571625" h="1490345">
                  <a:moveTo>
                    <a:pt x="0" y="149013"/>
                  </a:moveTo>
                  <a:lnTo>
                    <a:pt x="7596" y="101913"/>
                  </a:lnTo>
                  <a:lnTo>
                    <a:pt x="28750" y="61007"/>
                  </a:lnTo>
                  <a:lnTo>
                    <a:pt x="61007" y="28750"/>
                  </a:lnTo>
                  <a:lnTo>
                    <a:pt x="101913" y="7596"/>
                  </a:lnTo>
                  <a:lnTo>
                    <a:pt x="149013" y="0"/>
                  </a:lnTo>
                  <a:lnTo>
                    <a:pt x="1422040" y="0"/>
                  </a:lnTo>
                  <a:lnTo>
                    <a:pt x="1469141" y="7596"/>
                  </a:lnTo>
                  <a:lnTo>
                    <a:pt x="1510045" y="28750"/>
                  </a:lnTo>
                  <a:lnTo>
                    <a:pt x="1542301" y="61007"/>
                  </a:lnTo>
                  <a:lnTo>
                    <a:pt x="1563454" y="101913"/>
                  </a:lnTo>
                  <a:lnTo>
                    <a:pt x="1571050" y="149013"/>
                  </a:lnTo>
                  <a:lnTo>
                    <a:pt x="1571050" y="1341120"/>
                  </a:lnTo>
                  <a:lnTo>
                    <a:pt x="1563454" y="1388221"/>
                  </a:lnTo>
                  <a:lnTo>
                    <a:pt x="1542301" y="1429125"/>
                  </a:lnTo>
                  <a:lnTo>
                    <a:pt x="1510045" y="1461381"/>
                  </a:lnTo>
                  <a:lnTo>
                    <a:pt x="1469141" y="1482534"/>
                  </a:lnTo>
                  <a:lnTo>
                    <a:pt x="1422040" y="1490130"/>
                  </a:lnTo>
                  <a:lnTo>
                    <a:pt x="149013" y="1490130"/>
                  </a:lnTo>
                  <a:lnTo>
                    <a:pt x="101913" y="1482534"/>
                  </a:lnTo>
                  <a:lnTo>
                    <a:pt x="61007" y="1461381"/>
                  </a:lnTo>
                  <a:lnTo>
                    <a:pt x="28750" y="1429125"/>
                  </a:lnTo>
                  <a:lnTo>
                    <a:pt x="7596" y="1388221"/>
                  </a:lnTo>
                  <a:lnTo>
                    <a:pt x="0" y="1341120"/>
                  </a:lnTo>
                  <a:lnTo>
                    <a:pt x="0" y="149013"/>
                  </a:lnTo>
                  <a:close/>
                </a:path>
              </a:pathLst>
            </a:custGeom>
            <a:ln w="12700">
              <a:solidFill>
                <a:srgbClr val="BC8642"/>
              </a:solidFill>
            </a:ln>
          </p:spPr>
          <p:txBody>
            <a:bodyPr wrap="square" lIns="0" tIns="0" rIns="0" bIns="0" rtlCol="0"/>
            <a:lstStyle/>
            <a:p>
              <a:endParaRPr/>
            </a:p>
          </p:txBody>
        </p:sp>
        <p:sp>
          <p:nvSpPr>
            <p:cNvPr id="30" name="object 30"/>
            <p:cNvSpPr/>
            <p:nvPr/>
          </p:nvSpPr>
          <p:spPr>
            <a:xfrm>
              <a:off x="9840569" y="3815638"/>
              <a:ext cx="1571625" cy="2484120"/>
            </a:xfrm>
            <a:custGeom>
              <a:avLst/>
              <a:gdLst/>
              <a:ahLst/>
              <a:cxnLst/>
              <a:rect l="l" t="t" r="r" b="b"/>
              <a:pathLst>
                <a:path w="1571625" h="2484120">
                  <a:moveTo>
                    <a:pt x="1571040" y="0"/>
                  </a:moveTo>
                  <a:lnTo>
                    <a:pt x="0" y="0"/>
                  </a:lnTo>
                  <a:lnTo>
                    <a:pt x="0" y="2318600"/>
                  </a:lnTo>
                  <a:lnTo>
                    <a:pt x="5892" y="2362453"/>
                  </a:lnTo>
                  <a:lnTo>
                    <a:pt x="22520" y="2401859"/>
                  </a:lnTo>
                  <a:lnTo>
                    <a:pt x="48312" y="2435244"/>
                  </a:lnTo>
                  <a:lnTo>
                    <a:pt x="81695" y="2461038"/>
                  </a:lnTo>
                  <a:lnTo>
                    <a:pt x="121098" y="2477667"/>
                  </a:lnTo>
                  <a:lnTo>
                    <a:pt x="164947" y="2483559"/>
                  </a:lnTo>
                  <a:lnTo>
                    <a:pt x="1406080" y="2483559"/>
                  </a:lnTo>
                  <a:lnTo>
                    <a:pt x="1449935" y="2477667"/>
                  </a:lnTo>
                  <a:lnTo>
                    <a:pt x="1489341" y="2461038"/>
                  </a:lnTo>
                  <a:lnTo>
                    <a:pt x="1522726" y="2435244"/>
                  </a:lnTo>
                  <a:lnTo>
                    <a:pt x="1548519" y="2401859"/>
                  </a:lnTo>
                  <a:lnTo>
                    <a:pt x="1565148" y="2362453"/>
                  </a:lnTo>
                  <a:lnTo>
                    <a:pt x="1571040" y="2318600"/>
                  </a:lnTo>
                  <a:lnTo>
                    <a:pt x="1571040" y="0"/>
                  </a:lnTo>
                  <a:close/>
                </a:path>
              </a:pathLst>
            </a:custGeom>
            <a:solidFill>
              <a:srgbClr val="FFFFFF"/>
            </a:solidFill>
          </p:spPr>
          <p:txBody>
            <a:bodyPr wrap="square" lIns="0" tIns="0" rIns="0" bIns="0" rtlCol="0"/>
            <a:lstStyle/>
            <a:p>
              <a:endParaRPr/>
            </a:p>
          </p:txBody>
        </p:sp>
        <p:sp>
          <p:nvSpPr>
            <p:cNvPr id="31" name="object 31"/>
            <p:cNvSpPr/>
            <p:nvPr/>
          </p:nvSpPr>
          <p:spPr>
            <a:xfrm>
              <a:off x="9840559" y="3815647"/>
              <a:ext cx="1571625" cy="2484120"/>
            </a:xfrm>
            <a:custGeom>
              <a:avLst/>
              <a:gdLst/>
              <a:ahLst/>
              <a:cxnLst/>
              <a:rect l="l" t="t" r="r" b="b"/>
              <a:pathLst>
                <a:path w="1571625" h="2484120">
                  <a:moveTo>
                    <a:pt x="1406091" y="2483551"/>
                  </a:moveTo>
                  <a:lnTo>
                    <a:pt x="164960" y="2483551"/>
                  </a:lnTo>
                  <a:lnTo>
                    <a:pt x="121105" y="2477658"/>
                  </a:lnTo>
                  <a:lnTo>
                    <a:pt x="81699" y="2461029"/>
                  </a:lnTo>
                  <a:lnTo>
                    <a:pt x="48313" y="2435235"/>
                  </a:lnTo>
                  <a:lnTo>
                    <a:pt x="22520" y="2401850"/>
                  </a:lnTo>
                  <a:lnTo>
                    <a:pt x="5892" y="2362444"/>
                  </a:lnTo>
                  <a:lnTo>
                    <a:pt x="0" y="2318592"/>
                  </a:lnTo>
                  <a:lnTo>
                    <a:pt x="0" y="0"/>
                  </a:lnTo>
                  <a:lnTo>
                    <a:pt x="1571050" y="0"/>
                  </a:lnTo>
                  <a:lnTo>
                    <a:pt x="1571050" y="2318592"/>
                  </a:lnTo>
                  <a:lnTo>
                    <a:pt x="1565158" y="2362444"/>
                  </a:lnTo>
                  <a:lnTo>
                    <a:pt x="1548529" y="2401850"/>
                  </a:lnTo>
                  <a:lnTo>
                    <a:pt x="1522735" y="2435235"/>
                  </a:lnTo>
                  <a:lnTo>
                    <a:pt x="1489349" y="2461029"/>
                  </a:lnTo>
                  <a:lnTo>
                    <a:pt x="1449944" y="2477658"/>
                  </a:lnTo>
                  <a:lnTo>
                    <a:pt x="1406091" y="2483551"/>
                  </a:lnTo>
                  <a:close/>
                </a:path>
              </a:pathLst>
            </a:custGeom>
            <a:ln w="12700">
              <a:solidFill>
                <a:srgbClr val="BC8642"/>
              </a:solidFill>
            </a:ln>
          </p:spPr>
          <p:txBody>
            <a:bodyPr wrap="square" lIns="0" tIns="0" rIns="0" bIns="0" rtlCol="0"/>
            <a:lstStyle/>
            <a:p>
              <a:endParaRPr/>
            </a:p>
          </p:txBody>
        </p:sp>
        <p:sp>
          <p:nvSpPr>
            <p:cNvPr id="32" name="object 32"/>
            <p:cNvSpPr/>
            <p:nvPr/>
          </p:nvSpPr>
          <p:spPr>
            <a:xfrm>
              <a:off x="676107" y="3466147"/>
              <a:ext cx="457200" cy="457200"/>
            </a:xfrm>
            <a:custGeom>
              <a:avLst/>
              <a:gdLst/>
              <a:ahLst/>
              <a:cxnLst/>
              <a:rect l="l" t="t" r="r" b="b"/>
              <a:pathLst>
                <a:path w="457200" h="457200">
                  <a:moveTo>
                    <a:pt x="228600" y="0"/>
                  </a:moveTo>
                  <a:lnTo>
                    <a:pt x="182529" y="4644"/>
                  </a:lnTo>
                  <a:lnTo>
                    <a:pt x="139618" y="17964"/>
                  </a:lnTo>
                  <a:lnTo>
                    <a:pt x="100787"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7" y="418158"/>
                  </a:lnTo>
                  <a:lnTo>
                    <a:pt x="139618" y="439235"/>
                  </a:lnTo>
                  <a:lnTo>
                    <a:pt x="182529" y="452555"/>
                  </a:lnTo>
                  <a:lnTo>
                    <a:pt x="228600" y="457200"/>
                  </a:lnTo>
                  <a:lnTo>
                    <a:pt x="274670" y="452555"/>
                  </a:lnTo>
                  <a:lnTo>
                    <a:pt x="317581" y="439235"/>
                  </a:lnTo>
                  <a:lnTo>
                    <a:pt x="356412"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2" y="39041"/>
                  </a:lnTo>
                  <a:lnTo>
                    <a:pt x="317581" y="17964"/>
                  </a:lnTo>
                  <a:lnTo>
                    <a:pt x="274670" y="4644"/>
                  </a:lnTo>
                  <a:lnTo>
                    <a:pt x="228600" y="0"/>
                  </a:lnTo>
                  <a:close/>
                </a:path>
              </a:pathLst>
            </a:custGeom>
            <a:solidFill>
              <a:srgbClr val="CD9147"/>
            </a:solidFill>
          </p:spPr>
          <p:txBody>
            <a:bodyPr wrap="square" lIns="0" tIns="0" rIns="0" bIns="0" rtlCol="0"/>
            <a:lstStyle/>
            <a:p>
              <a:endParaRPr/>
            </a:p>
          </p:txBody>
        </p:sp>
      </p:grpSp>
      <p:sp>
        <p:nvSpPr>
          <p:cNvPr id="33" name="object 33"/>
          <p:cNvSpPr txBox="1"/>
          <p:nvPr/>
        </p:nvSpPr>
        <p:spPr>
          <a:xfrm>
            <a:off x="765006" y="3479001"/>
            <a:ext cx="1706880" cy="998219"/>
          </a:xfrm>
          <a:prstGeom prst="rect">
            <a:avLst/>
          </a:prstGeom>
        </p:spPr>
        <p:txBody>
          <a:bodyPr vert="horz" wrap="square" lIns="0" tIns="78105" rIns="0" bIns="0" rtlCol="0">
            <a:spAutoFit/>
          </a:bodyPr>
          <a:lstStyle/>
          <a:p>
            <a:pPr marL="12700">
              <a:lnSpc>
                <a:spcPct val="100000"/>
              </a:lnSpc>
              <a:spcBef>
                <a:spcPts val="615"/>
              </a:spcBef>
            </a:pPr>
            <a:r>
              <a:rPr sz="1800" b="1" spc="-5" dirty="0">
                <a:solidFill>
                  <a:srgbClr val="FFFFFF"/>
                </a:solidFill>
                <a:latin typeface="Arial"/>
                <a:cs typeface="Arial"/>
              </a:rPr>
              <a:t>15</a:t>
            </a:r>
            <a:endParaRPr sz="1800">
              <a:latin typeface="Arial"/>
              <a:cs typeface="Arial"/>
            </a:endParaRPr>
          </a:p>
          <a:p>
            <a:pPr marL="231140" marR="5080">
              <a:lnSpc>
                <a:spcPct val="86400"/>
              </a:lnSpc>
              <a:spcBef>
                <a:spcPts val="625"/>
              </a:spcBef>
            </a:pPr>
            <a:r>
              <a:rPr sz="1400" b="1" spc="-5" dirty="0">
                <a:latin typeface="Arial"/>
                <a:cs typeface="Arial"/>
              </a:rPr>
              <a:t>REMOVE </a:t>
            </a:r>
            <a:r>
              <a:rPr sz="1400" dirty="0">
                <a:latin typeface="Arial MT"/>
                <a:cs typeface="Arial MT"/>
              </a:rPr>
              <a:t>the </a:t>
            </a:r>
            <a:r>
              <a:rPr sz="1400" spc="5" dirty="0">
                <a:latin typeface="Arial MT"/>
                <a:cs typeface="Arial MT"/>
              </a:rPr>
              <a:t> </a:t>
            </a:r>
            <a:r>
              <a:rPr sz="1400" spc="-5" dirty="0">
                <a:latin typeface="Arial MT"/>
                <a:cs typeface="Arial MT"/>
              </a:rPr>
              <a:t>laryngoscope</a:t>
            </a:r>
            <a:r>
              <a:rPr sz="1400" spc="-55" dirty="0">
                <a:latin typeface="Arial MT"/>
                <a:cs typeface="Arial MT"/>
              </a:rPr>
              <a:t> </a:t>
            </a:r>
            <a:r>
              <a:rPr sz="1400" spc="-5" dirty="0">
                <a:latin typeface="Arial MT"/>
                <a:cs typeface="Arial MT"/>
              </a:rPr>
              <a:t>from </a:t>
            </a:r>
            <a:r>
              <a:rPr sz="1400" spc="-375" dirty="0">
                <a:latin typeface="Arial MT"/>
                <a:cs typeface="Arial MT"/>
              </a:rPr>
              <a:t> </a:t>
            </a:r>
            <a:r>
              <a:rPr sz="1400" dirty="0">
                <a:latin typeface="Arial MT"/>
                <a:cs typeface="Arial MT"/>
              </a:rPr>
              <a:t>the</a:t>
            </a:r>
            <a:r>
              <a:rPr sz="1400" spc="-10" dirty="0">
                <a:latin typeface="Arial MT"/>
                <a:cs typeface="Arial MT"/>
              </a:rPr>
              <a:t> </a:t>
            </a:r>
            <a:r>
              <a:rPr sz="1400" spc="-20" dirty="0">
                <a:latin typeface="Arial MT"/>
                <a:cs typeface="Arial MT"/>
              </a:rPr>
              <a:t>airway.</a:t>
            </a:r>
            <a:endParaRPr sz="1400">
              <a:latin typeface="Arial MT"/>
              <a:cs typeface="Arial MT"/>
            </a:endParaRPr>
          </a:p>
        </p:txBody>
      </p:sp>
      <p:sp>
        <p:nvSpPr>
          <p:cNvPr id="34" name="object 34"/>
          <p:cNvSpPr/>
          <p:nvPr/>
        </p:nvSpPr>
        <p:spPr>
          <a:xfrm>
            <a:off x="2434869" y="3465093"/>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35" name="object 35"/>
          <p:cNvSpPr txBox="1"/>
          <p:nvPr/>
        </p:nvSpPr>
        <p:spPr>
          <a:xfrm>
            <a:off x="2523769" y="3479001"/>
            <a:ext cx="1449705" cy="998219"/>
          </a:xfrm>
          <a:prstGeom prst="rect">
            <a:avLst/>
          </a:prstGeom>
        </p:spPr>
        <p:txBody>
          <a:bodyPr vert="horz" wrap="square" lIns="0" tIns="78105" rIns="0" bIns="0" rtlCol="0">
            <a:spAutoFit/>
          </a:bodyPr>
          <a:lstStyle/>
          <a:p>
            <a:pPr marL="12700">
              <a:lnSpc>
                <a:spcPct val="100000"/>
              </a:lnSpc>
              <a:spcBef>
                <a:spcPts val="615"/>
              </a:spcBef>
            </a:pPr>
            <a:r>
              <a:rPr sz="1800" b="1" spc="-5" dirty="0">
                <a:solidFill>
                  <a:srgbClr val="FFFFFF"/>
                </a:solidFill>
                <a:latin typeface="Arial"/>
                <a:cs typeface="Arial"/>
              </a:rPr>
              <a:t>16</a:t>
            </a:r>
            <a:endParaRPr sz="1800">
              <a:latin typeface="Arial"/>
              <a:cs typeface="Arial"/>
            </a:endParaRPr>
          </a:p>
          <a:p>
            <a:pPr marL="200025" marR="5080">
              <a:lnSpc>
                <a:spcPct val="86400"/>
              </a:lnSpc>
              <a:spcBef>
                <a:spcPts val="625"/>
              </a:spcBef>
            </a:pPr>
            <a:r>
              <a:rPr sz="1400" b="1" spc="-5" dirty="0">
                <a:latin typeface="Arial"/>
                <a:cs typeface="Arial"/>
              </a:rPr>
              <a:t>REMOVE </a:t>
            </a:r>
            <a:r>
              <a:rPr sz="1400" dirty="0">
                <a:latin typeface="Arial MT"/>
                <a:cs typeface="Arial MT"/>
              </a:rPr>
              <a:t>the </a:t>
            </a:r>
            <a:r>
              <a:rPr sz="1400" spc="5" dirty="0">
                <a:latin typeface="Arial MT"/>
                <a:cs typeface="Arial MT"/>
              </a:rPr>
              <a:t> </a:t>
            </a:r>
            <a:r>
              <a:rPr sz="1400" spc="-5" dirty="0">
                <a:latin typeface="Arial MT"/>
                <a:cs typeface="Arial MT"/>
              </a:rPr>
              <a:t>bougie</a:t>
            </a:r>
            <a:r>
              <a:rPr sz="1400" spc="-45" dirty="0">
                <a:latin typeface="Arial MT"/>
                <a:cs typeface="Arial MT"/>
              </a:rPr>
              <a:t> </a:t>
            </a:r>
            <a:r>
              <a:rPr sz="1400" dirty="0">
                <a:latin typeface="Arial MT"/>
                <a:cs typeface="Arial MT"/>
              </a:rPr>
              <a:t>from</a:t>
            </a:r>
            <a:r>
              <a:rPr sz="1400" spc="-45" dirty="0">
                <a:latin typeface="Arial MT"/>
                <a:cs typeface="Arial MT"/>
              </a:rPr>
              <a:t> </a:t>
            </a:r>
            <a:r>
              <a:rPr sz="1400" dirty="0">
                <a:latin typeface="Arial MT"/>
                <a:cs typeface="Arial MT"/>
              </a:rPr>
              <a:t>the </a:t>
            </a:r>
            <a:r>
              <a:rPr sz="1400" spc="-375" dirty="0">
                <a:latin typeface="Arial MT"/>
                <a:cs typeface="Arial MT"/>
              </a:rPr>
              <a:t> </a:t>
            </a:r>
            <a:r>
              <a:rPr sz="1400" dirty="0">
                <a:latin typeface="Arial MT"/>
                <a:cs typeface="Arial MT"/>
              </a:rPr>
              <a:t>ET</a:t>
            </a:r>
            <a:r>
              <a:rPr sz="1400" spc="-40" dirty="0">
                <a:latin typeface="Arial MT"/>
                <a:cs typeface="Arial MT"/>
              </a:rPr>
              <a:t> </a:t>
            </a:r>
            <a:r>
              <a:rPr sz="1400" dirty="0">
                <a:latin typeface="Arial MT"/>
                <a:cs typeface="Arial MT"/>
              </a:rPr>
              <a:t>tube.</a:t>
            </a:r>
            <a:endParaRPr sz="1400">
              <a:latin typeface="Arial MT"/>
              <a:cs typeface="Arial MT"/>
            </a:endParaRPr>
          </a:p>
        </p:txBody>
      </p:sp>
      <p:sp>
        <p:nvSpPr>
          <p:cNvPr id="36" name="object 36"/>
          <p:cNvSpPr/>
          <p:nvPr/>
        </p:nvSpPr>
        <p:spPr>
          <a:xfrm>
            <a:off x="4144683" y="3452761"/>
            <a:ext cx="457200" cy="457200"/>
          </a:xfrm>
          <a:custGeom>
            <a:avLst/>
            <a:gdLst/>
            <a:ahLst/>
            <a:cxnLst/>
            <a:rect l="l" t="t" r="r" b="b"/>
            <a:pathLst>
              <a:path w="457200" h="457200">
                <a:moveTo>
                  <a:pt x="228600" y="0"/>
                </a:moveTo>
                <a:lnTo>
                  <a:pt x="182529" y="4643"/>
                </a:lnTo>
                <a:lnTo>
                  <a:pt x="139619" y="17962"/>
                </a:lnTo>
                <a:lnTo>
                  <a:pt x="100788" y="39038"/>
                </a:lnTo>
                <a:lnTo>
                  <a:pt x="66955" y="66951"/>
                </a:lnTo>
                <a:lnTo>
                  <a:pt x="39041" y="100782"/>
                </a:lnTo>
                <a:lnTo>
                  <a:pt x="17964" y="139613"/>
                </a:lnTo>
                <a:lnTo>
                  <a:pt x="4644" y="182525"/>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5"/>
                </a:lnTo>
                <a:lnTo>
                  <a:pt x="439235" y="139613"/>
                </a:lnTo>
                <a:lnTo>
                  <a:pt x="418158" y="100782"/>
                </a:lnTo>
                <a:lnTo>
                  <a:pt x="390244" y="66951"/>
                </a:lnTo>
                <a:lnTo>
                  <a:pt x="356411" y="39038"/>
                </a:lnTo>
                <a:lnTo>
                  <a:pt x="317580" y="17962"/>
                </a:lnTo>
                <a:lnTo>
                  <a:pt x="274670" y="4643"/>
                </a:lnTo>
                <a:lnTo>
                  <a:pt x="228600" y="0"/>
                </a:lnTo>
                <a:close/>
              </a:path>
            </a:pathLst>
          </a:custGeom>
          <a:solidFill>
            <a:srgbClr val="CD9147"/>
          </a:solidFill>
        </p:spPr>
        <p:txBody>
          <a:bodyPr wrap="square" lIns="0" tIns="0" rIns="0" bIns="0" rtlCol="0"/>
          <a:lstStyle/>
          <a:p>
            <a:endParaRPr/>
          </a:p>
        </p:txBody>
      </p:sp>
      <p:sp>
        <p:nvSpPr>
          <p:cNvPr id="37" name="object 37"/>
          <p:cNvSpPr txBox="1"/>
          <p:nvPr/>
        </p:nvSpPr>
        <p:spPr>
          <a:xfrm>
            <a:off x="4233583" y="3451133"/>
            <a:ext cx="1598930" cy="2117090"/>
          </a:xfrm>
          <a:prstGeom prst="rect">
            <a:avLst/>
          </a:prstGeom>
        </p:spPr>
        <p:txBody>
          <a:bodyPr vert="horz" wrap="square" lIns="0" tIns="93345" rIns="0" bIns="0" rtlCol="0">
            <a:spAutoFit/>
          </a:bodyPr>
          <a:lstStyle/>
          <a:p>
            <a:pPr marL="12700">
              <a:lnSpc>
                <a:spcPct val="100000"/>
              </a:lnSpc>
              <a:spcBef>
                <a:spcPts val="735"/>
              </a:spcBef>
            </a:pPr>
            <a:r>
              <a:rPr sz="1800" b="1" spc="-5" dirty="0">
                <a:solidFill>
                  <a:srgbClr val="FFFFFF"/>
                </a:solidFill>
                <a:latin typeface="Arial"/>
                <a:cs typeface="Arial"/>
              </a:rPr>
              <a:t>17</a:t>
            </a:r>
            <a:endParaRPr sz="1800">
              <a:latin typeface="Arial"/>
              <a:cs typeface="Arial"/>
            </a:endParaRPr>
          </a:p>
          <a:p>
            <a:pPr marL="218440" marR="5080">
              <a:lnSpc>
                <a:spcPct val="85500"/>
              </a:lnSpc>
              <a:spcBef>
                <a:spcPts val="740"/>
              </a:spcBef>
            </a:pPr>
            <a:r>
              <a:rPr sz="1400" b="1" spc="-15" dirty="0">
                <a:latin typeface="Arial"/>
                <a:cs typeface="Arial"/>
              </a:rPr>
              <a:t>INFLATE</a:t>
            </a:r>
            <a:r>
              <a:rPr sz="1400" b="1" spc="-45" dirty="0">
                <a:latin typeface="Arial"/>
                <a:cs typeface="Arial"/>
              </a:rPr>
              <a:t> </a:t>
            </a:r>
            <a:r>
              <a:rPr sz="1400" spc="-5" dirty="0">
                <a:latin typeface="Arial MT"/>
                <a:cs typeface="Arial MT"/>
              </a:rPr>
              <a:t>the</a:t>
            </a:r>
            <a:r>
              <a:rPr sz="1400" spc="-40" dirty="0">
                <a:latin typeface="Arial MT"/>
                <a:cs typeface="Arial MT"/>
              </a:rPr>
              <a:t> </a:t>
            </a:r>
            <a:r>
              <a:rPr sz="1400" spc="-10" dirty="0">
                <a:latin typeface="Arial MT"/>
                <a:cs typeface="Arial MT"/>
              </a:rPr>
              <a:t>cuff </a:t>
            </a:r>
            <a:r>
              <a:rPr sz="1400" spc="-375" dirty="0">
                <a:latin typeface="Arial MT"/>
                <a:cs typeface="Arial MT"/>
              </a:rPr>
              <a:t> </a:t>
            </a:r>
            <a:r>
              <a:rPr sz="1400" spc="-5" dirty="0">
                <a:latin typeface="Arial MT"/>
                <a:cs typeface="Arial MT"/>
              </a:rPr>
              <a:t>of the ETT by </a:t>
            </a:r>
            <a:r>
              <a:rPr sz="1400" dirty="0">
                <a:latin typeface="Arial MT"/>
                <a:cs typeface="Arial MT"/>
              </a:rPr>
              <a:t> </a:t>
            </a:r>
            <a:r>
              <a:rPr sz="1400" spc="-5" dirty="0">
                <a:latin typeface="Arial MT"/>
                <a:cs typeface="Arial MT"/>
              </a:rPr>
              <a:t>injecting the </a:t>
            </a:r>
            <a:r>
              <a:rPr sz="1400" dirty="0">
                <a:latin typeface="Arial MT"/>
                <a:cs typeface="Arial MT"/>
              </a:rPr>
              <a:t> </a:t>
            </a:r>
            <a:r>
              <a:rPr sz="1400" spc="-5" dirty="0">
                <a:latin typeface="Arial MT"/>
                <a:cs typeface="Arial MT"/>
              </a:rPr>
              <a:t>required amount </a:t>
            </a:r>
            <a:r>
              <a:rPr sz="1400" dirty="0">
                <a:latin typeface="Arial MT"/>
                <a:cs typeface="Arial MT"/>
              </a:rPr>
              <a:t> </a:t>
            </a:r>
            <a:r>
              <a:rPr sz="1400" spc="-5" dirty="0">
                <a:latin typeface="Arial MT"/>
                <a:cs typeface="Arial MT"/>
              </a:rPr>
              <a:t>of air (5-10mL) </a:t>
            </a:r>
            <a:r>
              <a:rPr sz="1400" dirty="0">
                <a:latin typeface="Arial MT"/>
                <a:cs typeface="Arial MT"/>
              </a:rPr>
              <a:t>to </a:t>
            </a:r>
            <a:r>
              <a:rPr sz="1400" spc="-375" dirty="0">
                <a:latin typeface="Arial MT"/>
                <a:cs typeface="Arial MT"/>
              </a:rPr>
              <a:t> </a:t>
            </a:r>
            <a:r>
              <a:rPr sz="1400" spc="-5" dirty="0">
                <a:latin typeface="Arial MT"/>
                <a:cs typeface="Arial MT"/>
              </a:rPr>
              <a:t>create </a:t>
            </a:r>
            <a:r>
              <a:rPr sz="1400" dirty="0">
                <a:latin typeface="Arial MT"/>
                <a:cs typeface="Arial MT"/>
              </a:rPr>
              <a:t>a </a:t>
            </a:r>
            <a:r>
              <a:rPr sz="1400" spc="-5" dirty="0">
                <a:latin typeface="Arial MT"/>
                <a:cs typeface="Arial MT"/>
              </a:rPr>
              <a:t>seal by </a:t>
            </a:r>
            <a:r>
              <a:rPr sz="1400" dirty="0">
                <a:latin typeface="Arial MT"/>
                <a:cs typeface="Arial MT"/>
              </a:rPr>
              <a:t> </a:t>
            </a:r>
            <a:r>
              <a:rPr sz="1400" spc="-5" dirty="0">
                <a:latin typeface="Arial MT"/>
                <a:cs typeface="Arial MT"/>
              </a:rPr>
              <a:t>pressing the </a:t>
            </a:r>
            <a:r>
              <a:rPr sz="1400" dirty="0">
                <a:latin typeface="Arial MT"/>
                <a:cs typeface="Arial MT"/>
              </a:rPr>
              <a:t> </a:t>
            </a:r>
            <a:r>
              <a:rPr sz="1400" spc="-5" dirty="0">
                <a:latin typeface="Arial MT"/>
                <a:cs typeface="Arial MT"/>
              </a:rPr>
              <a:t>plunger of </a:t>
            </a:r>
            <a:r>
              <a:rPr sz="1400" dirty="0">
                <a:latin typeface="Arial MT"/>
                <a:cs typeface="Arial MT"/>
              </a:rPr>
              <a:t>the </a:t>
            </a:r>
            <a:r>
              <a:rPr sz="1400" spc="5" dirty="0">
                <a:latin typeface="Arial MT"/>
                <a:cs typeface="Arial MT"/>
              </a:rPr>
              <a:t> </a:t>
            </a:r>
            <a:r>
              <a:rPr sz="1400" spc="-5" dirty="0">
                <a:latin typeface="Arial MT"/>
                <a:cs typeface="Arial MT"/>
              </a:rPr>
              <a:t>syringe.</a:t>
            </a:r>
            <a:endParaRPr sz="1400">
              <a:latin typeface="Arial MT"/>
              <a:cs typeface="Arial MT"/>
            </a:endParaRPr>
          </a:p>
        </p:txBody>
      </p:sp>
      <p:sp>
        <p:nvSpPr>
          <p:cNvPr id="38" name="object 38"/>
          <p:cNvSpPr/>
          <p:nvPr/>
        </p:nvSpPr>
        <p:spPr>
          <a:xfrm>
            <a:off x="5951156" y="3452761"/>
            <a:ext cx="457200" cy="457200"/>
          </a:xfrm>
          <a:custGeom>
            <a:avLst/>
            <a:gdLst/>
            <a:ahLst/>
            <a:cxnLst/>
            <a:rect l="l" t="t" r="r" b="b"/>
            <a:pathLst>
              <a:path w="457200" h="457200">
                <a:moveTo>
                  <a:pt x="228600" y="0"/>
                </a:moveTo>
                <a:lnTo>
                  <a:pt x="182529" y="4643"/>
                </a:lnTo>
                <a:lnTo>
                  <a:pt x="139619" y="17962"/>
                </a:lnTo>
                <a:lnTo>
                  <a:pt x="100788" y="39038"/>
                </a:lnTo>
                <a:lnTo>
                  <a:pt x="66955" y="66951"/>
                </a:lnTo>
                <a:lnTo>
                  <a:pt x="39041" y="100782"/>
                </a:lnTo>
                <a:lnTo>
                  <a:pt x="17964" y="139613"/>
                </a:lnTo>
                <a:lnTo>
                  <a:pt x="4644" y="182525"/>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5"/>
                </a:lnTo>
                <a:lnTo>
                  <a:pt x="439235" y="139613"/>
                </a:lnTo>
                <a:lnTo>
                  <a:pt x="418158" y="100782"/>
                </a:lnTo>
                <a:lnTo>
                  <a:pt x="390244" y="66951"/>
                </a:lnTo>
                <a:lnTo>
                  <a:pt x="356411" y="39038"/>
                </a:lnTo>
                <a:lnTo>
                  <a:pt x="317580" y="17962"/>
                </a:lnTo>
                <a:lnTo>
                  <a:pt x="274670" y="4643"/>
                </a:lnTo>
                <a:lnTo>
                  <a:pt x="228600" y="0"/>
                </a:lnTo>
                <a:close/>
              </a:path>
            </a:pathLst>
          </a:custGeom>
          <a:solidFill>
            <a:srgbClr val="CD9147"/>
          </a:solidFill>
        </p:spPr>
        <p:txBody>
          <a:bodyPr wrap="square" lIns="0" tIns="0" rIns="0" bIns="0" rtlCol="0"/>
          <a:lstStyle/>
          <a:p>
            <a:endParaRPr/>
          </a:p>
        </p:txBody>
      </p:sp>
      <p:sp>
        <p:nvSpPr>
          <p:cNvPr id="39" name="object 39"/>
          <p:cNvSpPr txBox="1"/>
          <p:nvPr/>
        </p:nvSpPr>
        <p:spPr>
          <a:xfrm>
            <a:off x="6040056" y="3451133"/>
            <a:ext cx="1689100" cy="2687955"/>
          </a:xfrm>
          <a:prstGeom prst="rect">
            <a:avLst/>
          </a:prstGeom>
        </p:spPr>
        <p:txBody>
          <a:bodyPr vert="horz" wrap="square" lIns="0" tIns="93345" rIns="0" bIns="0" rtlCol="0">
            <a:spAutoFit/>
          </a:bodyPr>
          <a:lstStyle/>
          <a:p>
            <a:pPr marL="12700">
              <a:lnSpc>
                <a:spcPct val="100000"/>
              </a:lnSpc>
              <a:spcBef>
                <a:spcPts val="735"/>
              </a:spcBef>
            </a:pPr>
            <a:r>
              <a:rPr sz="1800" b="1" spc="-5" dirty="0">
                <a:solidFill>
                  <a:srgbClr val="FFFFFF"/>
                </a:solidFill>
                <a:latin typeface="Arial"/>
                <a:cs typeface="Arial"/>
              </a:rPr>
              <a:t>18</a:t>
            </a:r>
            <a:endParaRPr sz="1800">
              <a:latin typeface="Arial"/>
              <a:cs typeface="Arial"/>
            </a:endParaRPr>
          </a:p>
          <a:p>
            <a:pPr marL="142875" marR="35560">
              <a:lnSpc>
                <a:spcPts val="1390"/>
              </a:lnSpc>
              <a:spcBef>
                <a:spcPts val="785"/>
              </a:spcBef>
            </a:pPr>
            <a:r>
              <a:rPr sz="1400" b="1" spc="-5" dirty="0">
                <a:latin typeface="Arial"/>
                <a:cs typeface="Arial"/>
              </a:rPr>
              <a:t>CHECK</a:t>
            </a:r>
            <a:r>
              <a:rPr sz="1400" b="1" spc="-70" dirty="0">
                <a:latin typeface="Arial"/>
                <a:cs typeface="Arial"/>
              </a:rPr>
              <a:t> </a:t>
            </a:r>
            <a:r>
              <a:rPr sz="1400" spc="-5" dirty="0">
                <a:latin typeface="Arial MT"/>
                <a:cs typeface="Arial MT"/>
              </a:rPr>
              <a:t>placement </a:t>
            </a:r>
            <a:r>
              <a:rPr sz="1400" spc="-375" dirty="0">
                <a:latin typeface="Arial MT"/>
                <a:cs typeface="Arial MT"/>
              </a:rPr>
              <a:t> </a:t>
            </a:r>
            <a:r>
              <a:rPr sz="1400" spc="-5" dirty="0">
                <a:latin typeface="Arial MT"/>
                <a:cs typeface="Arial MT"/>
              </a:rPr>
              <a:t>of</a:t>
            </a:r>
            <a:r>
              <a:rPr sz="1400" spc="-10" dirty="0">
                <a:latin typeface="Arial MT"/>
                <a:cs typeface="Arial MT"/>
              </a:rPr>
              <a:t> </a:t>
            </a:r>
            <a:r>
              <a:rPr sz="1400" dirty="0">
                <a:latin typeface="Arial MT"/>
                <a:cs typeface="Arial MT"/>
              </a:rPr>
              <a:t>the</a:t>
            </a:r>
            <a:r>
              <a:rPr sz="1400" spc="-5" dirty="0">
                <a:latin typeface="Arial MT"/>
                <a:cs typeface="Arial MT"/>
              </a:rPr>
              <a:t> </a:t>
            </a:r>
            <a:r>
              <a:rPr sz="1400" dirty="0">
                <a:latin typeface="Arial MT"/>
                <a:cs typeface="Arial MT"/>
              </a:rPr>
              <a:t>ETT</a:t>
            </a:r>
            <a:endParaRPr sz="1400">
              <a:latin typeface="Arial MT"/>
              <a:cs typeface="Arial MT"/>
            </a:endParaRPr>
          </a:p>
          <a:p>
            <a:pPr marL="142875" marR="5080">
              <a:lnSpc>
                <a:spcPct val="87700"/>
              </a:lnSpc>
              <a:spcBef>
                <a:spcPts val="509"/>
              </a:spcBef>
              <a:buFont typeface="Arial"/>
              <a:buAutoNum type="alphaLcParenBoth"/>
              <a:tabLst>
                <a:tab pos="391160" algn="l"/>
              </a:tabLst>
            </a:pPr>
            <a:r>
              <a:rPr sz="1300" spc="-5" dirty="0">
                <a:latin typeface="Arial MT"/>
                <a:cs typeface="Arial MT"/>
              </a:rPr>
              <a:t>Auscultate the </a:t>
            </a:r>
            <a:r>
              <a:rPr sz="1300" dirty="0">
                <a:latin typeface="Arial MT"/>
                <a:cs typeface="Arial MT"/>
              </a:rPr>
              <a:t> </a:t>
            </a:r>
            <a:r>
              <a:rPr sz="1300" spc="-5" dirty="0">
                <a:latin typeface="Arial MT"/>
                <a:cs typeface="Arial MT"/>
              </a:rPr>
              <a:t>epigastric </a:t>
            </a:r>
            <a:r>
              <a:rPr sz="1300" dirty="0">
                <a:latin typeface="Arial MT"/>
                <a:cs typeface="Arial MT"/>
              </a:rPr>
              <a:t>area </a:t>
            </a:r>
            <a:r>
              <a:rPr sz="1300" spc="-5" dirty="0">
                <a:latin typeface="Arial MT"/>
                <a:cs typeface="Arial MT"/>
              </a:rPr>
              <a:t>first, </a:t>
            </a:r>
            <a:r>
              <a:rPr sz="1300" dirty="0">
                <a:latin typeface="Arial MT"/>
                <a:cs typeface="Arial MT"/>
              </a:rPr>
              <a:t> </a:t>
            </a:r>
            <a:r>
              <a:rPr sz="1300" spc="-5" dirty="0">
                <a:latin typeface="Arial MT"/>
                <a:cs typeface="Arial MT"/>
              </a:rPr>
              <a:t>then</a:t>
            </a:r>
            <a:r>
              <a:rPr sz="1300" spc="-25" dirty="0">
                <a:latin typeface="Arial MT"/>
                <a:cs typeface="Arial MT"/>
              </a:rPr>
              <a:t> </a:t>
            </a:r>
            <a:r>
              <a:rPr sz="1300" dirty="0">
                <a:latin typeface="Arial MT"/>
                <a:cs typeface="Arial MT"/>
              </a:rPr>
              <a:t>lung</a:t>
            </a:r>
            <a:r>
              <a:rPr sz="1300" spc="-25" dirty="0">
                <a:latin typeface="Arial MT"/>
                <a:cs typeface="Arial MT"/>
              </a:rPr>
              <a:t> </a:t>
            </a:r>
            <a:r>
              <a:rPr sz="1300" spc="-5" dirty="0">
                <a:latin typeface="Arial MT"/>
                <a:cs typeface="Arial MT"/>
              </a:rPr>
              <a:t>fields</a:t>
            </a:r>
            <a:r>
              <a:rPr sz="1300" spc="-25" dirty="0">
                <a:latin typeface="Arial MT"/>
                <a:cs typeface="Arial MT"/>
              </a:rPr>
              <a:t> </a:t>
            </a:r>
            <a:r>
              <a:rPr sz="1300" dirty="0">
                <a:latin typeface="Arial MT"/>
                <a:cs typeface="Arial MT"/>
              </a:rPr>
              <a:t>while </a:t>
            </a:r>
            <a:r>
              <a:rPr sz="1300" spc="-345" dirty="0">
                <a:latin typeface="Arial MT"/>
                <a:cs typeface="Arial MT"/>
              </a:rPr>
              <a:t> </a:t>
            </a:r>
            <a:r>
              <a:rPr sz="1300" dirty="0">
                <a:latin typeface="Arial MT"/>
                <a:cs typeface="Arial MT"/>
              </a:rPr>
              <a:t>manually</a:t>
            </a:r>
            <a:r>
              <a:rPr sz="1300" spc="-20" dirty="0">
                <a:latin typeface="Arial MT"/>
                <a:cs typeface="Arial MT"/>
              </a:rPr>
              <a:t> </a:t>
            </a:r>
            <a:r>
              <a:rPr sz="1300" spc="-5" dirty="0">
                <a:latin typeface="Arial MT"/>
                <a:cs typeface="Arial MT"/>
              </a:rPr>
              <a:t>ventilate.</a:t>
            </a:r>
            <a:endParaRPr sz="1300">
              <a:latin typeface="Arial MT"/>
              <a:cs typeface="Arial MT"/>
            </a:endParaRPr>
          </a:p>
          <a:p>
            <a:pPr marL="142875" marR="87630">
              <a:lnSpc>
                <a:spcPct val="87400"/>
              </a:lnSpc>
              <a:spcBef>
                <a:spcPts val="440"/>
              </a:spcBef>
              <a:buFont typeface="Arial"/>
              <a:buAutoNum type="alphaLcParenBoth"/>
              <a:tabLst>
                <a:tab pos="400050" algn="l"/>
              </a:tabLst>
            </a:pPr>
            <a:r>
              <a:rPr sz="1300" spc="-5" dirty="0">
                <a:latin typeface="Arial MT"/>
                <a:cs typeface="Arial MT"/>
              </a:rPr>
              <a:t>If </a:t>
            </a:r>
            <a:r>
              <a:rPr sz="1300" dirty="0">
                <a:latin typeface="Arial MT"/>
                <a:cs typeface="Arial MT"/>
              </a:rPr>
              <a:t>a rushing </a:t>
            </a:r>
            <a:r>
              <a:rPr sz="1300" spc="5" dirty="0">
                <a:latin typeface="Arial MT"/>
                <a:cs typeface="Arial MT"/>
              </a:rPr>
              <a:t> </a:t>
            </a:r>
            <a:r>
              <a:rPr sz="1300" dirty="0">
                <a:latin typeface="Arial MT"/>
                <a:cs typeface="Arial MT"/>
              </a:rPr>
              <a:t>sound</a:t>
            </a:r>
            <a:r>
              <a:rPr sz="1300" spc="-40" dirty="0">
                <a:latin typeface="Arial MT"/>
                <a:cs typeface="Arial MT"/>
              </a:rPr>
              <a:t> </a:t>
            </a:r>
            <a:r>
              <a:rPr sz="1300" dirty="0">
                <a:latin typeface="Arial MT"/>
                <a:cs typeface="Arial MT"/>
              </a:rPr>
              <a:t>is</a:t>
            </a:r>
            <a:r>
              <a:rPr sz="1300" spc="-35" dirty="0">
                <a:latin typeface="Arial MT"/>
                <a:cs typeface="Arial MT"/>
              </a:rPr>
              <a:t> </a:t>
            </a:r>
            <a:r>
              <a:rPr sz="1300" dirty="0">
                <a:latin typeface="Arial MT"/>
                <a:cs typeface="Arial MT"/>
              </a:rPr>
              <a:t>heard</a:t>
            </a:r>
            <a:r>
              <a:rPr sz="1300" spc="-40" dirty="0">
                <a:latin typeface="Arial MT"/>
                <a:cs typeface="Arial MT"/>
              </a:rPr>
              <a:t> </a:t>
            </a:r>
            <a:r>
              <a:rPr sz="1300" dirty="0">
                <a:latin typeface="Arial MT"/>
                <a:cs typeface="Arial MT"/>
              </a:rPr>
              <a:t>over </a:t>
            </a:r>
            <a:r>
              <a:rPr sz="1300" spc="-345" dirty="0">
                <a:latin typeface="Arial MT"/>
                <a:cs typeface="Arial MT"/>
              </a:rPr>
              <a:t> </a:t>
            </a:r>
            <a:r>
              <a:rPr sz="1300" spc="-5" dirty="0">
                <a:latin typeface="Arial MT"/>
                <a:cs typeface="Arial MT"/>
              </a:rPr>
              <a:t>the epigastric </a:t>
            </a:r>
            <a:r>
              <a:rPr sz="1300" dirty="0">
                <a:latin typeface="Arial MT"/>
                <a:cs typeface="Arial MT"/>
              </a:rPr>
              <a:t>area </a:t>
            </a:r>
            <a:r>
              <a:rPr sz="1300" spc="5" dirty="0">
                <a:latin typeface="Arial MT"/>
                <a:cs typeface="Arial MT"/>
              </a:rPr>
              <a:t> </a:t>
            </a:r>
            <a:r>
              <a:rPr sz="1300" spc="-5" dirty="0">
                <a:latin typeface="Arial MT"/>
                <a:cs typeface="Arial MT"/>
              </a:rPr>
              <a:t>and no breath </a:t>
            </a:r>
            <a:r>
              <a:rPr sz="1300" dirty="0">
                <a:latin typeface="Arial MT"/>
                <a:cs typeface="Arial MT"/>
              </a:rPr>
              <a:t> sounds, repeat </a:t>
            </a:r>
            <a:r>
              <a:rPr sz="1300" spc="-5" dirty="0">
                <a:latin typeface="Arial MT"/>
                <a:cs typeface="Arial MT"/>
              </a:rPr>
              <a:t>the </a:t>
            </a:r>
            <a:r>
              <a:rPr sz="1300" dirty="0">
                <a:latin typeface="Arial MT"/>
                <a:cs typeface="Arial MT"/>
              </a:rPr>
              <a:t> </a:t>
            </a:r>
            <a:r>
              <a:rPr sz="1300" spc="-5" dirty="0">
                <a:latin typeface="Arial MT"/>
                <a:cs typeface="Arial MT"/>
              </a:rPr>
              <a:t>procedure</a:t>
            </a:r>
            <a:r>
              <a:rPr sz="1300" b="1" spc="-5" dirty="0">
                <a:latin typeface="Arial"/>
                <a:cs typeface="Arial"/>
              </a:rPr>
              <a:t>.</a:t>
            </a:r>
            <a:endParaRPr sz="1300">
              <a:latin typeface="Arial"/>
              <a:cs typeface="Arial"/>
            </a:endParaRPr>
          </a:p>
        </p:txBody>
      </p:sp>
      <p:sp>
        <p:nvSpPr>
          <p:cNvPr id="40" name="object 40"/>
          <p:cNvSpPr/>
          <p:nvPr/>
        </p:nvSpPr>
        <p:spPr>
          <a:xfrm>
            <a:off x="7796136" y="3452761"/>
            <a:ext cx="457200" cy="457200"/>
          </a:xfrm>
          <a:custGeom>
            <a:avLst/>
            <a:gdLst/>
            <a:ahLst/>
            <a:cxnLst/>
            <a:rect l="l" t="t" r="r" b="b"/>
            <a:pathLst>
              <a:path w="457200" h="457200">
                <a:moveTo>
                  <a:pt x="228600" y="0"/>
                </a:moveTo>
                <a:lnTo>
                  <a:pt x="182529" y="4643"/>
                </a:lnTo>
                <a:lnTo>
                  <a:pt x="139619" y="17962"/>
                </a:lnTo>
                <a:lnTo>
                  <a:pt x="100788" y="39038"/>
                </a:lnTo>
                <a:lnTo>
                  <a:pt x="66955" y="66951"/>
                </a:lnTo>
                <a:lnTo>
                  <a:pt x="39041" y="100782"/>
                </a:lnTo>
                <a:lnTo>
                  <a:pt x="17964" y="139613"/>
                </a:lnTo>
                <a:lnTo>
                  <a:pt x="4644" y="182525"/>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5"/>
                </a:lnTo>
                <a:lnTo>
                  <a:pt x="439235" y="139613"/>
                </a:lnTo>
                <a:lnTo>
                  <a:pt x="418158" y="100782"/>
                </a:lnTo>
                <a:lnTo>
                  <a:pt x="390244" y="66951"/>
                </a:lnTo>
                <a:lnTo>
                  <a:pt x="356411" y="39038"/>
                </a:lnTo>
                <a:lnTo>
                  <a:pt x="317580" y="17962"/>
                </a:lnTo>
                <a:lnTo>
                  <a:pt x="274670" y="4643"/>
                </a:lnTo>
                <a:lnTo>
                  <a:pt x="228600" y="0"/>
                </a:lnTo>
                <a:close/>
              </a:path>
            </a:pathLst>
          </a:custGeom>
          <a:solidFill>
            <a:srgbClr val="CD9147"/>
          </a:solidFill>
        </p:spPr>
        <p:txBody>
          <a:bodyPr wrap="square" lIns="0" tIns="0" rIns="0" bIns="0" rtlCol="0"/>
          <a:lstStyle/>
          <a:p>
            <a:endParaRPr/>
          </a:p>
        </p:txBody>
      </p:sp>
      <p:sp>
        <p:nvSpPr>
          <p:cNvPr id="41" name="object 41"/>
          <p:cNvSpPr txBox="1"/>
          <p:nvPr/>
        </p:nvSpPr>
        <p:spPr>
          <a:xfrm>
            <a:off x="7885036" y="3456861"/>
            <a:ext cx="1727200" cy="2392680"/>
          </a:xfrm>
          <a:prstGeom prst="rect">
            <a:avLst/>
          </a:prstGeom>
        </p:spPr>
        <p:txBody>
          <a:bodyPr vert="horz" wrap="square" lIns="0" tIns="87630" rIns="0" bIns="0" rtlCol="0">
            <a:spAutoFit/>
          </a:bodyPr>
          <a:lstStyle/>
          <a:p>
            <a:pPr marL="12700">
              <a:lnSpc>
                <a:spcPct val="100000"/>
              </a:lnSpc>
              <a:spcBef>
                <a:spcPts val="690"/>
              </a:spcBef>
            </a:pPr>
            <a:r>
              <a:rPr sz="1800" b="1" spc="-5" dirty="0">
                <a:solidFill>
                  <a:srgbClr val="FFFFFF"/>
                </a:solidFill>
                <a:latin typeface="Arial"/>
                <a:cs typeface="Arial"/>
              </a:rPr>
              <a:t>18</a:t>
            </a:r>
            <a:endParaRPr sz="1800">
              <a:latin typeface="Arial"/>
              <a:cs typeface="Arial"/>
            </a:endParaRPr>
          </a:p>
          <a:p>
            <a:pPr marL="116839" marR="5080">
              <a:lnSpc>
                <a:spcPct val="85600"/>
              </a:lnSpc>
              <a:spcBef>
                <a:spcPts val="655"/>
              </a:spcBef>
              <a:buFont typeface="Arial"/>
              <a:buAutoNum type="alphaLcParenBoth" startAt="3"/>
              <a:tabLst>
                <a:tab pos="365125" algn="l"/>
              </a:tabLst>
            </a:pPr>
            <a:r>
              <a:rPr sz="1300" spc="-5" dirty="0">
                <a:latin typeface="Arial MT"/>
                <a:cs typeface="Arial MT"/>
              </a:rPr>
              <a:t>If casualty </a:t>
            </a:r>
            <a:r>
              <a:rPr sz="1300" dirty="0">
                <a:latin typeface="Arial MT"/>
                <a:cs typeface="Arial MT"/>
              </a:rPr>
              <a:t>has </a:t>
            </a:r>
            <a:r>
              <a:rPr sz="1300" spc="5" dirty="0">
                <a:latin typeface="Arial MT"/>
                <a:cs typeface="Arial MT"/>
              </a:rPr>
              <a:t> </a:t>
            </a:r>
            <a:r>
              <a:rPr sz="1300" spc="-5" dirty="0">
                <a:latin typeface="Arial MT"/>
                <a:cs typeface="Arial MT"/>
              </a:rPr>
              <a:t>strong bilateral breath </a:t>
            </a:r>
            <a:r>
              <a:rPr sz="1300" spc="-350" dirty="0">
                <a:latin typeface="Arial MT"/>
                <a:cs typeface="Arial MT"/>
              </a:rPr>
              <a:t> </a:t>
            </a:r>
            <a:r>
              <a:rPr sz="1300" dirty="0">
                <a:latin typeface="Arial MT"/>
                <a:cs typeface="Arial MT"/>
              </a:rPr>
              <a:t>sounds, proceed </a:t>
            </a:r>
            <a:r>
              <a:rPr sz="1300" spc="-5" dirty="0">
                <a:latin typeface="Arial MT"/>
                <a:cs typeface="Arial MT"/>
              </a:rPr>
              <a:t>to </a:t>
            </a:r>
            <a:r>
              <a:rPr sz="1300" dirty="0">
                <a:latin typeface="Arial MT"/>
                <a:cs typeface="Arial MT"/>
              </a:rPr>
              <a:t> </a:t>
            </a:r>
            <a:r>
              <a:rPr sz="1300" b="1" spc="-5" dirty="0">
                <a:solidFill>
                  <a:srgbClr val="95212E"/>
                </a:solidFill>
                <a:latin typeface="Arial"/>
                <a:cs typeface="Arial"/>
              </a:rPr>
              <a:t>Step XX.</a:t>
            </a:r>
            <a:endParaRPr sz="1300">
              <a:latin typeface="Arial"/>
              <a:cs typeface="Arial"/>
            </a:endParaRPr>
          </a:p>
          <a:p>
            <a:pPr marL="116839" marR="78105">
              <a:lnSpc>
                <a:spcPct val="85400"/>
              </a:lnSpc>
              <a:spcBef>
                <a:spcPts val="565"/>
              </a:spcBef>
              <a:buFont typeface="Arial"/>
              <a:buAutoNum type="alphaLcParenBoth" startAt="3"/>
              <a:tabLst>
                <a:tab pos="374015" algn="l"/>
              </a:tabLst>
            </a:pPr>
            <a:r>
              <a:rPr sz="1300" spc="-5" dirty="0">
                <a:latin typeface="Arial MT"/>
                <a:cs typeface="Arial MT"/>
              </a:rPr>
              <a:t>If </a:t>
            </a:r>
            <a:r>
              <a:rPr sz="1300" dirty="0">
                <a:latin typeface="Arial MT"/>
                <a:cs typeface="Arial MT"/>
              </a:rPr>
              <a:t>sound is heard </a:t>
            </a:r>
            <a:r>
              <a:rPr sz="1300" spc="-350" dirty="0">
                <a:latin typeface="Arial MT"/>
                <a:cs typeface="Arial MT"/>
              </a:rPr>
              <a:t> </a:t>
            </a:r>
            <a:r>
              <a:rPr sz="1300" dirty="0">
                <a:latin typeface="Arial MT"/>
                <a:cs typeface="Arial MT"/>
              </a:rPr>
              <a:t>over one lung </a:t>
            </a:r>
            <a:r>
              <a:rPr sz="1300" spc="-5" dirty="0">
                <a:latin typeface="Arial MT"/>
                <a:cs typeface="Arial MT"/>
              </a:rPr>
              <a:t>field </a:t>
            </a:r>
            <a:r>
              <a:rPr sz="1300" dirty="0">
                <a:latin typeface="Arial MT"/>
                <a:cs typeface="Arial MT"/>
              </a:rPr>
              <a:t> </a:t>
            </a:r>
            <a:r>
              <a:rPr sz="1300" spc="-20" dirty="0">
                <a:latin typeface="Arial MT"/>
                <a:cs typeface="Arial MT"/>
              </a:rPr>
              <a:t>only, </a:t>
            </a:r>
            <a:r>
              <a:rPr sz="1300" dirty="0">
                <a:latin typeface="Arial MT"/>
                <a:cs typeface="Arial MT"/>
              </a:rPr>
              <a:t>consider a right </a:t>
            </a:r>
            <a:r>
              <a:rPr sz="1300" spc="-350" dirty="0">
                <a:latin typeface="Arial MT"/>
                <a:cs typeface="Arial MT"/>
              </a:rPr>
              <a:t> </a:t>
            </a:r>
            <a:r>
              <a:rPr sz="1300" spc="-5" dirty="0">
                <a:latin typeface="Arial MT"/>
                <a:cs typeface="Arial MT"/>
              </a:rPr>
              <a:t>mainstem intubation, </a:t>
            </a:r>
            <a:r>
              <a:rPr sz="1300" spc="-350" dirty="0">
                <a:latin typeface="Arial MT"/>
                <a:cs typeface="Arial MT"/>
              </a:rPr>
              <a:t> </a:t>
            </a:r>
            <a:r>
              <a:rPr sz="1300" spc="-5" dirty="0">
                <a:latin typeface="Arial MT"/>
                <a:cs typeface="Arial MT"/>
              </a:rPr>
              <a:t>deflate, withdraw </a:t>
            </a:r>
            <a:r>
              <a:rPr sz="1300" dirty="0">
                <a:latin typeface="Arial MT"/>
                <a:cs typeface="Arial MT"/>
              </a:rPr>
              <a:t> </a:t>
            </a:r>
            <a:r>
              <a:rPr sz="1300" spc="-15" dirty="0">
                <a:latin typeface="Arial MT"/>
                <a:cs typeface="Arial MT"/>
              </a:rPr>
              <a:t>slightly, </a:t>
            </a:r>
            <a:r>
              <a:rPr sz="1300" dirty="0">
                <a:latin typeface="Arial MT"/>
                <a:cs typeface="Arial MT"/>
              </a:rPr>
              <a:t>and </a:t>
            </a:r>
            <a:r>
              <a:rPr sz="1300" spc="-5" dirty="0">
                <a:latin typeface="Arial MT"/>
                <a:cs typeface="Arial MT"/>
              </a:rPr>
              <a:t>listen </a:t>
            </a:r>
            <a:r>
              <a:rPr sz="1300" dirty="0">
                <a:latin typeface="Arial MT"/>
                <a:cs typeface="Arial MT"/>
              </a:rPr>
              <a:t> again.</a:t>
            </a:r>
            <a:endParaRPr sz="1300">
              <a:latin typeface="Arial MT"/>
              <a:cs typeface="Arial MT"/>
            </a:endParaRPr>
          </a:p>
        </p:txBody>
      </p:sp>
      <p:sp>
        <p:nvSpPr>
          <p:cNvPr id="42" name="object 42"/>
          <p:cNvSpPr/>
          <p:nvPr/>
        </p:nvSpPr>
        <p:spPr>
          <a:xfrm>
            <a:off x="9592932" y="3465093"/>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4" y="452555"/>
                </a:lnTo>
                <a:lnTo>
                  <a:pt x="317586" y="439235"/>
                </a:lnTo>
                <a:lnTo>
                  <a:pt x="356417" y="418158"/>
                </a:lnTo>
                <a:lnTo>
                  <a:pt x="390248" y="390244"/>
                </a:lnTo>
                <a:lnTo>
                  <a:pt x="418161" y="356411"/>
                </a:lnTo>
                <a:lnTo>
                  <a:pt x="439237" y="317580"/>
                </a:lnTo>
                <a:lnTo>
                  <a:pt x="452556" y="274670"/>
                </a:lnTo>
                <a:lnTo>
                  <a:pt x="457200" y="228600"/>
                </a:lnTo>
                <a:lnTo>
                  <a:pt x="452556" y="182529"/>
                </a:lnTo>
                <a:lnTo>
                  <a:pt x="439237" y="139619"/>
                </a:lnTo>
                <a:lnTo>
                  <a:pt x="418161" y="100788"/>
                </a:lnTo>
                <a:lnTo>
                  <a:pt x="390248" y="66955"/>
                </a:lnTo>
                <a:lnTo>
                  <a:pt x="356417" y="39041"/>
                </a:lnTo>
                <a:lnTo>
                  <a:pt x="317586" y="17964"/>
                </a:lnTo>
                <a:lnTo>
                  <a:pt x="274674" y="4644"/>
                </a:lnTo>
                <a:lnTo>
                  <a:pt x="228600" y="0"/>
                </a:lnTo>
                <a:close/>
              </a:path>
            </a:pathLst>
          </a:custGeom>
          <a:solidFill>
            <a:srgbClr val="CD9147"/>
          </a:solidFill>
        </p:spPr>
        <p:txBody>
          <a:bodyPr wrap="square" lIns="0" tIns="0" rIns="0" bIns="0" rtlCol="0"/>
          <a:lstStyle/>
          <a:p>
            <a:endParaRPr/>
          </a:p>
        </p:txBody>
      </p:sp>
      <p:sp>
        <p:nvSpPr>
          <p:cNvPr id="43" name="object 43"/>
          <p:cNvSpPr txBox="1"/>
          <p:nvPr/>
        </p:nvSpPr>
        <p:spPr>
          <a:xfrm>
            <a:off x="9681832" y="3479001"/>
            <a:ext cx="1532255" cy="2480310"/>
          </a:xfrm>
          <a:prstGeom prst="rect">
            <a:avLst/>
          </a:prstGeom>
        </p:spPr>
        <p:txBody>
          <a:bodyPr vert="horz" wrap="square" lIns="0" tIns="78105" rIns="0" bIns="0" rtlCol="0">
            <a:spAutoFit/>
          </a:bodyPr>
          <a:lstStyle/>
          <a:p>
            <a:pPr marL="12700">
              <a:lnSpc>
                <a:spcPct val="100000"/>
              </a:lnSpc>
              <a:spcBef>
                <a:spcPts val="615"/>
              </a:spcBef>
            </a:pPr>
            <a:r>
              <a:rPr sz="1800" b="1" spc="-5" dirty="0">
                <a:solidFill>
                  <a:srgbClr val="FFFFFF"/>
                </a:solidFill>
                <a:latin typeface="Arial"/>
                <a:cs typeface="Arial"/>
              </a:rPr>
              <a:t>19</a:t>
            </a:r>
            <a:endParaRPr sz="1800">
              <a:latin typeface="Arial"/>
              <a:cs typeface="Arial"/>
            </a:endParaRPr>
          </a:p>
          <a:p>
            <a:pPr marL="207010" marR="22860">
              <a:lnSpc>
                <a:spcPct val="85700"/>
              </a:lnSpc>
              <a:spcBef>
                <a:spcPts val="640"/>
              </a:spcBef>
            </a:pPr>
            <a:r>
              <a:rPr sz="1400" b="1" dirty="0">
                <a:latin typeface="Arial"/>
                <a:cs typeface="Arial"/>
              </a:rPr>
              <a:t>SECURE </a:t>
            </a:r>
            <a:r>
              <a:rPr sz="1400" dirty="0">
                <a:latin typeface="Arial MT"/>
                <a:cs typeface="Arial MT"/>
              </a:rPr>
              <a:t>the </a:t>
            </a:r>
            <a:r>
              <a:rPr sz="1400" spc="5" dirty="0">
                <a:latin typeface="Arial MT"/>
                <a:cs typeface="Arial MT"/>
              </a:rPr>
              <a:t> </a:t>
            </a:r>
            <a:r>
              <a:rPr sz="1400" dirty="0">
                <a:latin typeface="Arial MT"/>
                <a:cs typeface="Arial MT"/>
              </a:rPr>
              <a:t>ETT </a:t>
            </a:r>
            <a:r>
              <a:rPr sz="1400" spc="-5" dirty="0">
                <a:latin typeface="Arial MT"/>
                <a:cs typeface="Arial MT"/>
              </a:rPr>
              <a:t>with ½-inch </a:t>
            </a:r>
            <a:r>
              <a:rPr sz="1400" spc="-375" dirty="0">
                <a:latin typeface="Arial MT"/>
                <a:cs typeface="Arial MT"/>
              </a:rPr>
              <a:t> </a:t>
            </a:r>
            <a:r>
              <a:rPr sz="1400" spc="-5" dirty="0">
                <a:latin typeface="Arial MT"/>
                <a:cs typeface="Arial MT"/>
              </a:rPr>
              <a:t>adhesive tape, </a:t>
            </a:r>
            <a:r>
              <a:rPr sz="1400" dirty="0">
                <a:latin typeface="Arial MT"/>
                <a:cs typeface="Arial MT"/>
              </a:rPr>
              <a:t> ETT tie </a:t>
            </a:r>
            <a:r>
              <a:rPr sz="1400" spc="-5" dirty="0">
                <a:latin typeface="Arial MT"/>
                <a:cs typeface="Arial MT"/>
              </a:rPr>
              <a:t>or </a:t>
            </a:r>
            <a:r>
              <a:rPr sz="1400" dirty="0">
                <a:latin typeface="Arial MT"/>
                <a:cs typeface="Arial MT"/>
              </a:rPr>
              <a:t> </a:t>
            </a:r>
            <a:r>
              <a:rPr sz="1400" spc="-5" dirty="0">
                <a:latin typeface="Arial MT"/>
                <a:cs typeface="Arial MT"/>
              </a:rPr>
              <a:t>commercial</a:t>
            </a:r>
            <a:r>
              <a:rPr sz="1400" spc="-60" dirty="0">
                <a:latin typeface="Arial MT"/>
                <a:cs typeface="Arial MT"/>
              </a:rPr>
              <a:t> </a:t>
            </a:r>
            <a:r>
              <a:rPr sz="1400" spc="-5" dirty="0">
                <a:latin typeface="Arial MT"/>
                <a:cs typeface="Arial MT"/>
              </a:rPr>
              <a:t>ETT </a:t>
            </a:r>
            <a:r>
              <a:rPr sz="1400" spc="-375" dirty="0">
                <a:latin typeface="Arial MT"/>
                <a:cs typeface="Arial MT"/>
              </a:rPr>
              <a:t> </a:t>
            </a:r>
            <a:r>
              <a:rPr sz="1400" spc="-5" dirty="0">
                <a:latin typeface="Arial MT"/>
                <a:cs typeface="Arial MT"/>
              </a:rPr>
              <a:t>securing</a:t>
            </a:r>
            <a:r>
              <a:rPr sz="1400" spc="-40" dirty="0">
                <a:latin typeface="Arial MT"/>
                <a:cs typeface="Arial MT"/>
              </a:rPr>
              <a:t> </a:t>
            </a:r>
            <a:r>
              <a:rPr sz="1400" spc="-5" dirty="0">
                <a:latin typeface="Arial MT"/>
                <a:cs typeface="Arial MT"/>
              </a:rPr>
              <a:t>device.</a:t>
            </a:r>
            <a:endParaRPr sz="1400">
              <a:latin typeface="Arial MT"/>
              <a:cs typeface="Arial MT"/>
            </a:endParaRPr>
          </a:p>
          <a:p>
            <a:pPr marL="207010">
              <a:lnSpc>
                <a:spcPts val="1600"/>
              </a:lnSpc>
              <a:spcBef>
                <a:spcPts val="310"/>
              </a:spcBef>
            </a:pPr>
            <a:r>
              <a:rPr sz="1300" b="1" spc="-5" dirty="0">
                <a:solidFill>
                  <a:srgbClr val="95212E"/>
                </a:solidFill>
                <a:latin typeface="Arial"/>
                <a:cs typeface="Arial"/>
              </a:rPr>
              <a:t>CAUTION</a:t>
            </a:r>
            <a:r>
              <a:rPr sz="1400" spc="-5" dirty="0">
                <a:latin typeface="Arial MT"/>
                <a:cs typeface="Arial MT"/>
              </a:rPr>
              <a:t>:</a:t>
            </a:r>
            <a:endParaRPr sz="1400">
              <a:latin typeface="Arial MT"/>
              <a:cs typeface="Arial MT"/>
            </a:endParaRPr>
          </a:p>
          <a:p>
            <a:pPr marL="207010" marR="5080">
              <a:lnSpc>
                <a:spcPct val="85100"/>
              </a:lnSpc>
              <a:spcBef>
                <a:spcPts val="150"/>
              </a:spcBef>
            </a:pPr>
            <a:r>
              <a:rPr sz="1300" dirty="0">
                <a:latin typeface="Arial MT"/>
                <a:cs typeface="Arial MT"/>
              </a:rPr>
              <a:t>Maintain manual </a:t>
            </a:r>
            <a:r>
              <a:rPr sz="1300" spc="5" dirty="0">
                <a:latin typeface="Arial MT"/>
                <a:cs typeface="Arial MT"/>
              </a:rPr>
              <a:t> </a:t>
            </a:r>
            <a:r>
              <a:rPr sz="1300" spc="-5" dirty="0">
                <a:latin typeface="Arial MT"/>
                <a:cs typeface="Arial MT"/>
              </a:rPr>
              <a:t>control</a:t>
            </a:r>
            <a:r>
              <a:rPr sz="1300" spc="-20" dirty="0">
                <a:latin typeface="Arial MT"/>
                <a:cs typeface="Arial MT"/>
              </a:rPr>
              <a:t> </a:t>
            </a:r>
            <a:r>
              <a:rPr sz="1300" dirty="0">
                <a:latin typeface="Arial MT"/>
                <a:cs typeface="Arial MT"/>
              </a:rPr>
              <a:t>of</a:t>
            </a:r>
            <a:r>
              <a:rPr sz="1300" spc="-25" dirty="0">
                <a:latin typeface="Arial MT"/>
                <a:cs typeface="Arial MT"/>
              </a:rPr>
              <a:t> </a:t>
            </a:r>
            <a:r>
              <a:rPr sz="1300" spc="-5" dirty="0">
                <a:latin typeface="Arial MT"/>
                <a:cs typeface="Arial MT"/>
              </a:rPr>
              <a:t>the</a:t>
            </a:r>
            <a:r>
              <a:rPr sz="1300" spc="-20" dirty="0">
                <a:latin typeface="Arial MT"/>
                <a:cs typeface="Arial MT"/>
              </a:rPr>
              <a:t> </a:t>
            </a:r>
            <a:r>
              <a:rPr sz="1300" spc="-5" dirty="0">
                <a:latin typeface="Arial MT"/>
                <a:cs typeface="Arial MT"/>
              </a:rPr>
              <a:t>ETT </a:t>
            </a:r>
            <a:r>
              <a:rPr sz="1300" spc="-345" dirty="0">
                <a:latin typeface="Arial MT"/>
                <a:cs typeface="Arial MT"/>
              </a:rPr>
              <a:t> </a:t>
            </a:r>
            <a:r>
              <a:rPr sz="1300" spc="-5" dirty="0">
                <a:latin typeface="Arial MT"/>
                <a:cs typeface="Arial MT"/>
              </a:rPr>
              <a:t>the ETT </a:t>
            </a:r>
            <a:r>
              <a:rPr sz="1300" dirty="0">
                <a:latin typeface="Arial MT"/>
                <a:cs typeface="Arial MT"/>
              </a:rPr>
              <a:t>is </a:t>
            </a:r>
            <a:r>
              <a:rPr sz="1300" spc="5" dirty="0">
                <a:latin typeface="Arial MT"/>
                <a:cs typeface="Arial MT"/>
              </a:rPr>
              <a:t> </a:t>
            </a:r>
            <a:r>
              <a:rPr sz="1300" dirty="0">
                <a:latin typeface="Arial MT"/>
                <a:cs typeface="Arial MT"/>
              </a:rPr>
              <a:t>properly</a:t>
            </a:r>
            <a:r>
              <a:rPr sz="1300" spc="-40" dirty="0">
                <a:latin typeface="Arial MT"/>
                <a:cs typeface="Arial MT"/>
              </a:rPr>
              <a:t> </a:t>
            </a:r>
            <a:r>
              <a:rPr sz="1300" dirty="0">
                <a:latin typeface="Arial MT"/>
                <a:cs typeface="Arial MT"/>
              </a:rPr>
              <a:t>secured</a:t>
            </a:r>
            <a:endParaRPr sz="1300">
              <a:latin typeface="Arial MT"/>
              <a:cs typeface="Arial MT"/>
            </a:endParaRPr>
          </a:p>
        </p:txBody>
      </p:sp>
      <p:grpSp>
        <p:nvGrpSpPr>
          <p:cNvPr id="44" name="object 44"/>
          <p:cNvGrpSpPr/>
          <p:nvPr/>
        </p:nvGrpSpPr>
        <p:grpSpPr>
          <a:xfrm>
            <a:off x="4395508" y="6350367"/>
            <a:ext cx="3401060" cy="381000"/>
            <a:chOff x="4395508" y="6350367"/>
            <a:chExt cx="3401060" cy="381000"/>
          </a:xfrm>
        </p:grpSpPr>
        <p:pic>
          <p:nvPicPr>
            <p:cNvPr id="45" name="object 45"/>
            <p:cNvPicPr/>
            <p:nvPr/>
          </p:nvPicPr>
          <p:blipFill>
            <a:blip r:embed="rId10" cstate="print"/>
            <a:stretch>
              <a:fillRect/>
            </a:stretch>
          </p:blipFill>
          <p:spPr>
            <a:xfrm>
              <a:off x="4403445" y="6358304"/>
              <a:ext cx="3385108" cy="365124"/>
            </a:xfrm>
            <a:prstGeom prst="rect">
              <a:avLst/>
            </a:prstGeom>
          </p:spPr>
        </p:pic>
        <p:sp>
          <p:nvSpPr>
            <p:cNvPr id="46" name="object 46"/>
            <p:cNvSpPr/>
            <p:nvPr/>
          </p:nvSpPr>
          <p:spPr>
            <a:xfrm>
              <a:off x="4403445" y="6358304"/>
              <a:ext cx="3385185" cy="365125"/>
            </a:xfrm>
            <a:custGeom>
              <a:avLst/>
              <a:gdLst/>
              <a:ahLst/>
              <a:cxnLst/>
              <a:rect l="l" t="t" r="r" b="b"/>
              <a:pathLst>
                <a:path w="3385184" h="365125">
                  <a:moveTo>
                    <a:pt x="0" y="60854"/>
                  </a:moveTo>
                  <a:lnTo>
                    <a:pt x="4782" y="37166"/>
                  </a:lnTo>
                  <a:lnTo>
                    <a:pt x="17823" y="17823"/>
                  </a:lnTo>
                  <a:lnTo>
                    <a:pt x="37166" y="4782"/>
                  </a:lnTo>
                  <a:lnTo>
                    <a:pt x="60853" y="0"/>
                  </a:lnTo>
                  <a:lnTo>
                    <a:pt x="3324261" y="0"/>
                  </a:lnTo>
                  <a:lnTo>
                    <a:pt x="3347950" y="4782"/>
                  </a:lnTo>
                  <a:lnTo>
                    <a:pt x="3367295" y="17823"/>
                  </a:lnTo>
                  <a:lnTo>
                    <a:pt x="3380338" y="37166"/>
                  </a:lnTo>
                  <a:lnTo>
                    <a:pt x="3385121" y="60854"/>
                  </a:lnTo>
                  <a:lnTo>
                    <a:pt x="3385121" y="304271"/>
                  </a:lnTo>
                  <a:lnTo>
                    <a:pt x="3380338" y="327958"/>
                  </a:lnTo>
                  <a:lnTo>
                    <a:pt x="3367295" y="347301"/>
                  </a:lnTo>
                  <a:lnTo>
                    <a:pt x="3347950" y="360343"/>
                  </a:lnTo>
                  <a:lnTo>
                    <a:pt x="3324261" y="365125"/>
                  </a:lnTo>
                  <a:lnTo>
                    <a:pt x="60853" y="365125"/>
                  </a:lnTo>
                  <a:lnTo>
                    <a:pt x="37166" y="360343"/>
                  </a:lnTo>
                  <a:lnTo>
                    <a:pt x="17823" y="347301"/>
                  </a:lnTo>
                  <a:lnTo>
                    <a:pt x="4782" y="327958"/>
                  </a:lnTo>
                  <a:lnTo>
                    <a:pt x="0" y="304271"/>
                  </a:lnTo>
                  <a:lnTo>
                    <a:pt x="0" y="60854"/>
                  </a:lnTo>
                  <a:close/>
                </a:path>
              </a:pathLst>
            </a:custGeom>
            <a:ln w="15875">
              <a:solidFill>
                <a:srgbClr val="BC8642"/>
              </a:solidFill>
            </a:ln>
          </p:spPr>
          <p:txBody>
            <a:bodyPr wrap="square" lIns="0" tIns="0" rIns="0" bIns="0" rtlCol="0"/>
            <a:lstStyle/>
            <a:p>
              <a:endParaRPr/>
            </a:p>
          </p:txBody>
        </p:sp>
      </p:grpSp>
      <p:sp>
        <p:nvSpPr>
          <p:cNvPr id="47" name="object 47"/>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48" name="object 48"/>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45</a:t>
            </a:fld>
            <a:endParaRPr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309069" y="255193"/>
            <a:ext cx="1173007" cy="656424"/>
          </a:xfrm>
          <a:prstGeom prst="rect">
            <a:avLst/>
          </a:prstGeom>
        </p:spPr>
      </p:pic>
      <p:grpSp>
        <p:nvGrpSpPr>
          <p:cNvPr id="3" name="object 3"/>
          <p:cNvGrpSpPr/>
          <p:nvPr/>
        </p:nvGrpSpPr>
        <p:grpSpPr>
          <a:xfrm>
            <a:off x="3579327" y="5863871"/>
            <a:ext cx="5521960" cy="221615"/>
            <a:chOff x="3579327" y="5863871"/>
            <a:chExt cx="5521960" cy="221615"/>
          </a:xfrm>
        </p:grpSpPr>
        <p:pic>
          <p:nvPicPr>
            <p:cNvPr id="4" name="object 4"/>
            <p:cNvPicPr/>
            <p:nvPr/>
          </p:nvPicPr>
          <p:blipFill>
            <a:blip r:embed="rId3" cstate="print"/>
            <a:stretch>
              <a:fillRect/>
            </a:stretch>
          </p:blipFill>
          <p:spPr>
            <a:xfrm>
              <a:off x="3585679" y="5870223"/>
              <a:ext cx="5508980" cy="208614"/>
            </a:xfrm>
            <a:prstGeom prst="rect">
              <a:avLst/>
            </a:prstGeom>
          </p:spPr>
        </p:pic>
        <p:sp>
          <p:nvSpPr>
            <p:cNvPr id="5" name="object 5"/>
            <p:cNvSpPr/>
            <p:nvPr/>
          </p:nvSpPr>
          <p:spPr>
            <a:xfrm>
              <a:off x="3585677" y="5870221"/>
              <a:ext cx="5509260" cy="208915"/>
            </a:xfrm>
            <a:custGeom>
              <a:avLst/>
              <a:gdLst/>
              <a:ahLst/>
              <a:cxnLst/>
              <a:rect l="l" t="t" r="r" b="b"/>
              <a:pathLst>
                <a:path w="5509259" h="208914">
                  <a:moveTo>
                    <a:pt x="5508983" y="0"/>
                  </a:moveTo>
                  <a:lnTo>
                    <a:pt x="5508983" y="117345"/>
                  </a:lnTo>
                  <a:lnTo>
                    <a:pt x="5501810" y="152871"/>
                  </a:lnTo>
                  <a:lnTo>
                    <a:pt x="5482251" y="181882"/>
                  </a:lnTo>
                  <a:lnTo>
                    <a:pt x="5453240" y="201442"/>
                  </a:lnTo>
                  <a:lnTo>
                    <a:pt x="5417714" y="208615"/>
                  </a:lnTo>
                  <a:lnTo>
                    <a:pt x="117340" y="208615"/>
                  </a:lnTo>
                  <a:lnTo>
                    <a:pt x="81818" y="201442"/>
                  </a:lnTo>
                  <a:lnTo>
                    <a:pt x="52810" y="181882"/>
                  </a:lnTo>
                  <a:lnTo>
                    <a:pt x="33251" y="152871"/>
                  </a:lnTo>
                  <a:lnTo>
                    <a:pt x="26080" y="117345"/>
                  </a:lnTo>
                  <a:lnTo>
                    <a:pt x="26080" y="104307"/>
                  </a:lnTo>
                  <a:lnTo>
                    <a:pt x="0" y="104307"/>
                  </a:lnTo>
                  <a:lnTo>
                    <a:pt x="52150" y="52151"/>
                  </a:lnTo>
                  <a:lnTo>
                    <a:pt x="104310" y="104307"/>
                  </a:lnTo>
                  <a:lnTo>
                    <a:pt x="78230" y="104307"/>
                  </a:lnTo>
                  <a:lnTo>
                    <a:pt x="78230" y="117345"/>
                  </a:lnTo>
                  <a:lnTo>
                    <a:pt x="81303" y="132569"/>
                  </a:lnTo>
                  <a:lnTo>
                    <a:pt x="89685" y="145002"/>
                  </a:lnTo>
                  <a:lnTo>
                    <a:pt x="102116" y="153384"/>
                  </a:lnTo>
                  <a:lnTo>
                    <a:pt x="117340" y="156458"/>
                  </a:lnTo>
                  <a:lnTo>
                    <a:pt x="5417714" y="156458"/>
                  </a:lnTo>
                  <a:lnTo>
                    <a:pt x="5432939" y="153384"/>
                  </a:lnTo>
                  <a:lnTo>
                    <a:pt x="5445371" y="145002"/>
                  </a:lnTo>
                  <a:lnTo>
                    <a:pt x="5453753" y="132569"/>
                  </a:lnTo>
                  <a:lnTo>
                    <a:pt x="5456827" y="117345"/>
                  </a:lnTo>
                  <a:lnTo>
                    <a:pt x="5456827" y="0"/>
                  </a:lnTo>
                  <a:lnTo>
                    <a:pt x="5508983" y="0"/>
                  </a:lnTo>
                  <a:close/>
                </a:path>
              </a:pathLst>
            </a:custGeom>
            <a:ln w="12700">
              <a:solidFill>
                <a:srgbClr val="BC8642"/>
              </a:solidFill>
            </a:ln>
          </p:spPr>
          <p:txBody>
            <a:bodyPr wrap="square" lIns="0" tIns="0" rIns="0" bIns="0" rtlCol="0"/>
            <a:lstStyle/>
            <a:p>
              <a:endParaRPr/>
            </a:p>
          </p:txBody>
        </p:sp>
      </p:grpSp>
      <p:sp>
        <p:nvSpPr>
          <p:cNvPr id="6" name="object 6"/>
          <p:cNvSpPr txBox="1">
            <a:spLocks noGrp="1"/>
          </p:cNvSpPr>
          <p:nvPr>
            <p:ph type="title"/>
          </p:nvPr>
        </p:nvSpPr>
        <p:spPr>
          <a:prstGeom prst="rect">
            <a:avLst/>
          </a:prstGeom>
        </p:spPr>
        <p:txBody>
          <a:bodyPr vert="horz" wrap="square" lIns="0" tIns="55244" rIns="0" bIns="0" rtlCol="0">
            <a:spAutoFit/>
          </a:bodyPr>
          <a:lstStyle/>
          <a:p>
            <a:pPr marL="1905" algn="ctr">
              <a:lnSpc>
                <a:spcPct val="100000"/>
              </a:lnSpc>
              <a:spcBef>
                <a:spcPts val="434"/>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15"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a:p>
            <a:pPr marL="13970" marR="5080" algn="ctr">
              <a:lnSpc>
                <a:spcPts val="4300"/>
              </a:lnSpc>
              <a:spcBef>
                <a:spcPts val="725"/>
              </a:spcBef>
            </a:pPr>
            <a:r>
              <a:rPr spc="-5" dirty="0"/>
              <a:t>ENDOTRACHEAL</a:t>
            </a:r>
            <a:r>
              <a:rPr spc="-95" dirty="0"/>
              <a:t> </a:t>
            </a:r>
            <a:r>
              <a:rPr spc="-5" dirty="0"/>
              <a:t>TUBE</a:t>
            </a:r>
            <a:r>
              <a:rPr spc="-25" dirty="0"/>
              <a:t> </a:t>
            </a:r>
            <a:r>
              <a:rPr spc="-30" dirty="0"/>
              <a:t>INTUBATION </a:t>
            </a:r>
            <a:r>
              <a:rPr spc="-985" dirty="0"/>
              <a:t> </a:t>
            </a:r>
            <a:r>
              <a:rPr dirty="0">
                <a:solidFill>
                  <a:srgbClr val="BC8642"/>
                </a:solidFill>
              </a:rPr>
              <a:t>TECHNIQUES</a:t>
            </a:r>
          </a:p>
        </p:txBody>
      </p:sp>
      <p:grpSp>
        <p:nvGrpSpPr>
          <p:cNvPr id="7" name="object 7"/>
          <p:cNvGrpSpPr/>
          <p:nvPr/>
        </p:nvGrpSpPr>
        <p:grpSpPr>
          <a:xfrm>
            <a:off x="551687" y="1831848"/>
            <a:ext cx="8141334" cy="4044950"/>
            <a:chOff x="551687" y="1831848"/>
            <a:chExt cx="8141334" cy="4044950"/>
          </a:xfrm>
        </p:grpSpPr>
        <p:pic>
          <p:nvPicPr>
            <p:cNvPr id="8" name="object 8"/>
            <p:cNvPicPr/>
            <p:nvPr/>
          </p:nvPicPr>
          <p:blipFill>
            <a:blip r:embed="rId4" cstate="print"/>
            <a:stretch>
              <a:fillRect/>
            </a:stretch>
          </p:blipFill>
          <p:spPr>
            <a:xfrm>
              <a:off x="551687" y="1831848"/>
              <a:ext cx="8141208" cy="1932432"/>
            </a:xfrm>
            <a:prstGeom prst="rect">
              <a:avLst/>
            </a:prstGeom>
          </p:spPr>
        </p:pic>
        <p:pic>
          <p:nvPicPr>
            <p:cNvPr id="9" name="object 9"/>
            <p:cNvPicPr/>
            <p:nvPr/>
          </p:nvPicPr>
          <p:blipFill>
            <a:blip r:embed="rId5" cstate="print"/>
            <a:stretch>
              <a:fillRect/>
            </a:stretch>
          </p:blipFill>
          <p:spPr>
            <a:xfrm>
              <a:off x="604516" y="1833740"/>
              <a:ext cx="8037325" cy="1826259"/>
            </a:xfrm>
            <a:prstGeom prst="rect">
              <a:avLst/>
            </a:prstGeom>
          </p:spPr>
        </p:pic>
        <p:sp>
          <p:nvSpPr>
            <p:cNvPr id="10" name="object 10"/>
            <p:cNvSpPr/>
            <p:nvPr/>
          </p:nvSpPr>
          <p:spPr>
            <a:xfrm>
              <a:off x="853808" y="2081898"/>
              <a:ext cx="1753235" cy="1330325"/>
            </a:xfrm>
            <a:custGeom>
              <a:avLst/>
              <a:gdLst/>
              <a:ahLst/>
              <a:cxnLst/>
              <a:rect l="l" t="t" r="r" b="b"/>
              <a:pathLst>
                <a:path w="1753235" h="1330325">
                  <a:moveTo>
                    <a:pt x="1753196" y="132994"/>
                  </a:moveTo>
                  <a:lnTo>
                    <a:pt x="1746415" y="90957"/>
                  </a:lnTo>
                  <a:lnTo>
                    <a:pt x="1727530" y="54457"/>
                  </a:lnTo>
                  <a:lnTo>
                    <a:pt x="1698739" y="25666"/>
                  </a:lnTo>
                  <a:lnTo>
                    <a:pt x="1662239" y="6781"/>
                  </a:lnTo>
                  <a:lnTo>
                    <a:pt x="1620189" y="0"/>
                  </a:lnTo>
                  <a:lnTo>
                    <a:pt x="772579" y="0"/>
                  </a:lnTo>
                  <a:lnTo>
                    <a:pt x="132994" y="0"/>
                  </a:lnTo>
                  <a:lnTo>
                    <a:pt x="90957" y="6781"/>
                  </a:lnTo>
                  <a:lnTo>
                    <a:pt x="54444" y="25666"/>
                  </a:lnTo>
                  <a:lnTo>
                    <a:pt x="25654" y="54457"/>
                  </a:lnTo>
                  <a:lnTo>
                    <a:pt x="6781" y="90957"/>
                  </a:lnTo>
                  <a:lnTo>
                    <a:pt x="0" y="132994"/>
                  </a:lnTo>
                  <a:lnTo>
                    <a:pt x="0" y="1196949"/>
                  </a:lnTo>
                  <a:lnTo>
                    <a:pt x="6781" y="1238986"/>
                  </a:lnTo>
                  <a:lnTo>
                    <a:pt x="25654" y="1275499"/>
                  </a:lnTo>
                  <a:lnTo>
                    <a:pt x="54444" y="1304290"/>
                  </a:lnTo>
                  <a:lnTo>
                    <a:pt x="90957" y="1323174"/>
                  </a:lnTo>
                  <a:lnTo>
                    <a:pt x="132994" y="1329944"/>
                  </a:lnTo>
                  <a:lnTo>
                    <a:pt x="772579" y="1329944"/>
                  </a:lnTo>
                  <a:lnTo>
                    <a:pt x="1620202" y="1329944"/>
                  </a:lnTo>
                  <a:lnTo>
                    <a:pt x="1662239" y="1323174"/>
                  </a:lnTo>
                  <a:lnTo>
                    <a:pt x="1698739" y="1304290"/>
                  </a:lnTo>
                  <a:lnTo>
                    <a:pt x="1727530" y="1275499"/>
                  </a:lnTo>
                  <a:lnTo>
                    <a:pt x="1746415" y="1238986"/>
                  </a:lnTo>
                  <a:lnTo>
                    <a:pt x="1753196" y="1196949"/>
                  </a:lnTo>
                  <a:lnTo>
                    <a:pt x="1753196" y="132994"/>
                  </a:lnTo>
                  <a:close/>
                </a:path>
              </a:pathLst>
            </a:custGeom>
            <a:solidFill>
              <a:srgbClr val="FEFEFE"/>
            </a:solidFill>
          </p:spPr>
          <p:txBody>
            <a:bodyPr wrap="square" lIns="0" tIns="0" rIns="0" bIns="0" rtlCol="0"/>
            <a:lstStyle/>
            <a:p>
              <a:endParaRPr/>
            </a:p>
          </p:txBody>
        </p:sp>
        <p:sp>
          <p:nvSpPr>
            <p:cNvPr id="11" name="object 11"/>
            <p:cNvSpPr/>
            <p:nvPr/>
          </p:nvSpPr>
          <p:spPr>
            <a:xfrm>
              <a:off x="853813" y="2081898"/>
              <a:ext cx="1753235" cy="1330325"/>
            </a:xfrm>
            <a:custGeom>
              <a:avLst/>
              <a:gdLst/>
              <a:ahLst/>
              <a:cxnLst/>
              <a:rect l="l" t="t" r="r" b="b"/>
              <a:pathLst>
                <a:path w="1753235" h="1330325">
                  <a:moveTo>
                    <a:pt x="0" y="132995"/>
                  </a:moveTo>
                  <a:lnTo>
                    <a:pt x="6780" y="90958"/>
                  </a:lnTo>
                  <a:lnTo>
                    <a:pt x="25660" y="54449"/>
                  </a:lnTo>
                  <a:lnTo>
                    <a:pt x="54449" y="25660"/>
                  </a:lnTo>
                  <a:lnTo>
                    <a:pt x="90958" y="6780"/>
                  </a:lnTo>
                  <a:lnTo>
                    <a:pt x="132995" y="0"/>
                  </a:lnTo>
                  <a:lnTo>
                    <a:pt x="1620200" y="0"/>
                  </a:lnTo>
                  <a:lnTo>
                    <a:pt x="1662236" y="6780"/>
                  </a:lnTo>
                  <a:lnTo>
                    <a:pt x="1698743" y="25660"/>
                  </a:lnTo>
                  <a:lnTo>
                    <a:pt x="1727532" y="54449"/>
                  </a:lnTo>
                  <a:lnTo>
                    <a:pt x="1746411" y="90958"/>
                  </a:lnTo>
                  <a:lnTo>
                    <a:pt x="1753190" y="132995"/>
                  </a:lnTo>
                  <a:lnTo>
                    <a:pt x="1753190" y="1196950"/>
                  </a:lnTo>
                  <a:lnTo>
                    <a:pt x="1746411" y="1238986"/>
                  </a:lnTo>
                  <a:lnTo>
                    <a:pt x="1727532" y="1275493"/>
                  </a:lnTo>
                  <a:lnTo>
                    <a:pt x="1698743" y="1304281"/>
                  </a:lnTo>
                  <a:lnTo>
                    <a:pt x="1662236" y="1323160"/>
                  </a:lnTo>
                  <a:lnTo>
                    <a:pt x="1620200" y="1329940"/>
                  </a:lnTo>
                  <a:lnTo>
                    <a:pt x="132995" y="1329940"/>
                  </a:lnTo>
                  <a:lnTo>
                    <a:pt x="90958" y="1323160"/>
                  </a:lnTo>
                  <a:lnTo>
                    <a:pt x="54449" y="1304281"/>
                  </a:lnTo>
                  <a:lnTo>
                    <a:pt x="25660" y="1275493"/>
                  </a:lnTo>
                  <a:lnTo>
                    <a:pt x="6780" y="1238986"/>
                  </a:lnTo>
                  <a:lnTo>
                    <a:pt x="0" y="1196950"/>
                  </a:lnTo>
                  <a:lnTo>
                    <a:pt x="0" y="132995"/>
                  </a:lnTo>
                  <a:close/>
                </a:path>
              </a:pathLst>
            </a:custGeom>
            <a:ln w="12700">
              <a:solidFill>
                <a:srgbClr val="BC8642"/>
              </a:solidFill>
            </a:ln>
          </p:spPr>
          <p:txBody>
            <a:bodyPr wrap="square" lIns="0" tIns="0" rIns="0" bIns="0" rtlCol="0"/>
            <a:lstStyle/>
            <a:p>
              <a:endParaRPr/>
            </a:p>
          </p:txBody>
        </p:sp>
        <p:sp>
          <p:nvSpPr>
            <p:cNvPr id="12" name="object 12"/>
            <p:cNvSpPr/>
            <p:nvPr/>
          </p:nvSpPr>
          <p:spPr>
            <a:xfrm>
              <a:off x="853813" y="3653650"/>
              <a:ext cx="1753235" cy="2216785"/>
            </a:xfrm>
            <a:custGeom>
              <a:avLst/>
              <a:gdLst/>
              <a:ahLst/>
              <a:cxnLst/>
              <a:rect l="l" t="t" r="r" b="b"/>
              <a:pathLst>
                <a:path w="1753235" h="2216785">
                  <a:moveTo>
                    <a:pt x="1753191" y="0"/>
                  </a:moveTo>
                  <a:lnTo>
                    <a:pt x="0" y="0"/>
                  </a:lnTo>
                  <a:lnTo>
                    <a:pt x="0" y="2032487"/>
                  </a:lnTo>
                  <a:lnTo>
                    <a:pt x="6575" y="2081424"/>
                  </a:lnTo>
                  <a:lnTo>
                    <a:pt x="25133" y="2125398"/>
                  </a:lnTo>
                  <a:lnTo>
                    <a:pt x="53917" y="2162654"/>
                  </a:lnTo>
                  <a:lnTo>
                    <a:pt x="91173" y="2191438"/>
                  </a:lnTo>
                  <a:lnTo>
                    <a:pt x="135148" y="2209996"/>
                  </a:lnTo>
                  <a:lnTo>
                    <a:pt x="184085" y="2216571"/>
                  </a:lnTo>
                  <a:lnTo>
                    <a:pt x="1569105" y="2216571"/>
                  </a:lnTo>
                  <a:lnTo>
                    <a:pt x="1618045" y="2209996"/>
                  </a:lnTo>
                  <a:lnTo>
                    <a:pt x="1662020" y="2191438"/>
                  </a:lnTo>
                  <a:lnTo>
                    <a:pt x="1699277" y="2162654"/>
                  </a:lnTo>
                  <a:lnTo>
                    <a:pt x="1728060" y="2125398"/>
                  </a:lnTo>
                  <a:lnTo>
                    <a:pt x="1746616" y="2081424"/>
                  </a:lnTo>
                  <a:lnTo>
                    <a:pt x="1753191" y="2032487"/>
                  </a:lnTo>
                  <a:lnTo>
                    <a:pt x="1753191" y="0"/>
                  </a:lnTo>
                  <a:close/>
                </a:path>
              </a:pathLst>
            </a:custGeom>
            <a:solidFill>
              <a:srgbClr val="FFFFFF"/>
            </a:solidFill>
          </p:spPr>
          <p:txBody>
            <a:bodyPr wrap="square" lIns="0" tIns="0" rIns="0" bIns="0" rtlCol="0"/>
            <a:lstStyle/>
            <a:p>
              <a:endParaRPr/>
            </a:p>
          </p:txBody>
        </p:sp>
        <p:sp>
          <p:nvSpPr>
            <p:cNvPr id="13" name="object 13"/>
            <p:cNvSpPr/>
            <p:nvPr/>
          </p:nvSpPr>
          <p:spPr>
            <a:xfrm>
              <a:off x="853814" y="3653650"/>
              <a:ext cx="1753235" cy="2216785"/>
            </a:xfrm>
            <a:custGeom>
              <a:avLst/>
              <a:gdLst/>
              <a:ahLst/>
              <a:cxnLst/>
              <a:rect l="l" t="t" r="r" b="b"/>
              <a:pathLst>
                <a:path w="1753235" h="2216785">
                  <a:moveTo>
                    <a:pt x="1569106" y="2216571"/>
                  </a:moveTo>
                  <a:lnTo>
                    <a:pt x="184080" y="2216571"/>
                  </a:lnTo>
                  <a:lnTo>
                    <a:pt x="135142" y="2209995"/>
                  </a:lnTo>
                  <a:lnTo>
                    <a:pt x="91168" y="2191438"/>
                  </a:lnTo>
                  <a:lnTo>
                    <a:pt x="53913" y="2162654"/>
                  </a:lnTo>
                  <a:lnTo>
                    <a:pt x="25131" y="2125397"/>
                  </a:lnTo>
                  <a:lnTo>
                    <a:pt x="6575" y="2081423"/>
                  </a:lnTo>
                  <a:lnTo>
                    <a:pt x="0" y="2032487"/>
                  </a:lnTo>
                  <a:lnTo>
                    <a:pt x="0" y="0"/>
                  </a:lnTo>
                  <a:lnTo>
                    <a:pt x="1753190" y="0"/>
                  </a:lnTo>
                  <a:lnTo>
                    <a:pt x="1753190" y="2032487"/>
                  </a:lnTo>
                  <a:lnTo>
                    <a:pt x="1746615" y="2081423"/>
                  </a:lnTo>
                  <a:lnTo>
                    <a:pt x="1728058" y="2125397"/>
                  </a:lnTo>
                  <a:lnTo>
                    <a:pt x="1699273" y="2162654"/>
                  </a:lnTo>
                  <a:lnTo>
                    <a:pt x="1662017" y="2191438"/>
                  </a:lnTo>
                  <a:lnTo>
                    <a:pt x="1618043" y="2209995"/>
                  </a:lnTo>
                  <a:lnTo>
                    <a:pt x="1569106" y="2216571"/>
                  </a:lnTo>
                  <a:close/>
                </a:path>
              </a:pathLst>
            </a:custGeom>
            <a:ln w="12700">
              <a:solidFill>
                <a:srgbClr val="BC8642"/>
              </a:solidFill>
            </a:ln>
          </p:spPr>
          <p:txBody>
            <a:bodyPr wrap="square" lIns="0" tIns="0" rIns="0" bIns="0" rtlCol="0"/>
            <a:lstStyle/>
            <a:p>
              <a:endParaRPr/>
            </a:p>
          </p:txBody>
        </p:sp>
        <p:pic>
          <p:nvPicPr>
            <p:cNvPr id="14" name="object 14"/>
            <p:cNvPicPr/>
            <p:nvPr/>
          </p:nvPicPr>
          <p:blipFill>
            <a:blip r:embed="rId6" cstate="print"/>
            <a:stretch>
              <a:fillRect/>
            </a:stretch>
          </p:blipFill>
          <p:spPr>
            <a:xfrm>
              <a:off x="2782328" y="2081898"/>
              <a:ext cx="1753184" cy="1329944"/>
            </a:xfrm>
            <a:prstGeom prst="rect">
              <a:avLst/>
            </a:prstGeom>
          </p:spPr>
        </p:pic>
        <p:sp>
          <p:nvSpPr>
            <p:cNvPr id="15" name="object 15"/>
            <p:cNvSpPr/>
            <p:nvPr/>
          </p:nvSpPr>
          <p:spPr>
            <a:xfrm>
              <a:off x="2782328" y="2081898"/>
              <a:ext cx="1753235" cy="1330325"/>
            </a:xfrm>
            <a:custGeom>
              <a:avLst/>
              <a:gdLst/>
              <a:ahLst/>
              <a:cxnLst/>
              <a:rect l="l" t="t" r="r" b="b"/>
              <a:pathLst>
                <a:path w="1753235" h="1330325">
                  <a:moveTo>
                    <a:pt x="0" y="132995"/>
                  </a:moveTo>
                  <a:lnTo>
                    <a:pt x="6780" y="90958"/>
                  </a:lnTo>
                  <a:lnTo>
                    <a:pt x="25660" y="54449"/>
                  </a:lnTo>
                  <a:lnTo>
                    <a:pt x="54449" y="25660"/>
                  </a:lnTo>
                  <a:lnTo>
                    <a:pt x="90958" y="6780"/>
                  </a:lnTo>
                  <a:lnTo>
                    <a:pt x="132995" y="0"/>
                  </a:lnTo>
                  <a:lnTo>
                    <a:pt x="1620200" y="0"/>
                  </a:lnTo>
                  <a:lnTo>
                    <a:pt x="1662236" y="6780"/>
                  </a:lnTo>
                  <a:lnTo>
                    <a:pt x="1698743" y="25660"/>
                  </a:lnTo>
                  <a:lnTo>
                    <a:pt x="1727532" y="54449"/>
                  </a:lnTo>
                  <a:lnTo>
                    <a:pt x="1746411" y="90958"/>
                  </a:lnTo>
                  <a:lnTo>
                    <a:pt x="1753190" y="132995"/>
                  </a:lnTo>
                  <a:lnTo>
                    <a:pt x="1753190" y="1196950"/>
                  </a:lnTo>
                  <a:lnTo>
                    <a:pt x="1746411" y="1238986"/>
                  </a:lnTo>
                  <a:lnTo>
                    <a:pt x="1727532" y="1275493"/>
                  </a:lnTo>
                  <a:lnTo>
                    <a:pt x="1698743" y="1304281"/>
                  </a:lnTo>
                  <a:lnTo>
                    <a:pt x="1662236" y="1323160"/>
                  </a:lnTo>
                  <a:lnTo>
                    <a:pt x="1620200" y="1329940"/>
                  </a:lnTo>
                  <a:lnTo>
                    <a:pt x="132995" y="1329940"/>
                  </a:lnTo>
                  <a:lnTo>
                    <a:pt x="90958" y="1323160"/>
                  </a:lnTo>
                  <a:lnTo>
                    <a:pt x="54449" y="1304281"/>
                  </a:lnTo>
                  <a:lnTo>
                    <a:pt x="25660" y="1275493"/>
                  </a:lnTo>
                  <a:lnTo>
                    <a:pt x="6780" y="1238986"/>
                  </a:lnTo>
                  <a:lnTo>
                    <a:pt x="0" y="1196950"/>
                  </a:lnTo>
                  <a:lnTo>
                    <a:pt x="0" y="132995"/>
                  </a:lnTo>
                  <a:close/>
                </a:path>
              </a:pathLst>
            </a:custGeom>
            <a:ln w="12700">
              <a:solidFill>
                <a:srgbClr val="BC8642"/>
              </a:solidFill>
            </a:ln>
          </p:spPr>
          <p:txBody>
            <a:bodyPr wrap="square" lIns="0" tIns="0" rIns="0" bIns="0" rtlCol="0"/>
            <a:lstStyle/>
            <a:p>
              <a:endParaRPr/>
            </a:p>
          </p:txBody>
        </p:sp>
        <p:sp>
          <p:nvSpPr>
            <p:cNvPr id="16" name="object 16"/>
            <p:cNvSpPr/>
            <p:nvPr/>
          </p:nvSpPr>
          <p:spPr>
            <a:xfrm>
              <a:off x="2782328" y="3653650"/>
              <a:ext cx="1753235" cy="2216785"/>
            </a:xfrm>
            <a:custGeom>
              <a:avLst/>
              <a:gdLst/>
              <a:ahLst/>
              <a:cxnLst/>
              <a:rect l="l" t="t" r="r" b="b"/>
              <a:pathLst>
                <a:path w="1753235" h="2216785">
                  <a:moveTo>
                    <a:pt x="1753196" y="0"/>
                  </a:moveTo>
                  <a:lnTo>
                    <a:pt x="0" y="0"/>
                  </a:lnTo>
                  <a:lnTo>
                    <a:pt x="0" y="2032487"/>
                  </a:lnTo>
                  <a:lnTo>
                    <a:pt x="6575" y="2081424"/>
                  </a:lnTo>
                  <a:lnTo>
                    <a:pt x="25131" y="2125398"/>
                  </a:lnTo>
                  <a:lnTo>
                    <a:pt x="53914" y="2162654"/>
                  </a:lnTo>
                  <a:lnTo>
                    <a:pt x="91170" y="2191438"/>
                  </a:lnTo>
                  <a:lnTo>
                    <a:pt x="135146" y="2209996"/>
                  </a:lnTo>
                  <a:lnTo>
                    <a:pt x="184086" y="2216571"/>
                  </a:lnTo>
                  <a:lnTo>
                    <a:pt x="1569110" y="2216571"/>
                  </a:lnTo>
                  <a:lnTo>
                    <a:pt x="1618046" y="2209996"/>
                  </a:lnTo>
                  <a:lnTo>
                    <a:pt x="1662020" y="2191438"/>
                  </a:lnTo>
                  <a:lnTo>
                    <a:pt x="1699277" y="2162654"/>
                  </a:lnTo>
                  <a:lnTo>
                    <a:pt x="1728062" y="2125398"/>
                  </a:lnTo>
                  <a:lnTo>
                    <a:pt x="1746620" y="2081424"/>
                  </a:lnTo>
                  <a:lnTo>
                    <a:pt x="1753196" y="2032487"/>
                  </a:lnTo>
                  <a:lnTo>
                    <a:pt x="1753196" y="0"/>
                  </a:lnTo>
                  <a:close/>
                </a:path>
              </a:pathLst>
            </a:custGeom>
            <a:solidFill>
              <a:srgbClr val="FFFFFF"/>
            </a:solidFill>
          </p:spPr>
          <p:txBody>
            <a:bodyPr wrap="square" lIns="0" tIns="0" rIns="0" bIns="0" rtlCol="0"/>
            <a:lstStyle/>
            <a:p>
              <a:endParaRPr/>
            </a:p>
          </p:txBody>
        </p:sp>
        <p:sp>
          <p:nvSpPr>
            <p:cNvPr id="17" name="object 17"/>
            <p:cNvSpPr/>
            <p:nvPr/>
          </p:nvSpPr>
          <p:spPr>
            <a:xfrm>
              <a:off x="2782334" y="3653650"/>
              <a:ext cx="1753235" cy="2216785"/>
            </a:xfrm>
            <a:custGeom>
              <a:avLst/>
              <a:gdLst/>
              <a:ahLst/>
              <a:cxnLst/>
              <a:rect l="l" t="t" r="r" b="b"/>
              <a:pathLst>
                <a:path w="1753235" h="2216785">
                  <a:moveTo>
                    <a:pt x="1569106" y="2216571"/>
                  </a:moveTo>
                  <a:lnTo>
                    <a:pt x="184080" y="2216571"/>
                  </a:lnTo>
                  <a:lnTo>
                    <a:pt x="135142" y="2209995"/>
                  </a:lnTo>
                  <a:lnTo>
                    <a:pt x="91168" y="2191438"/>
                  </a:lnTo>
                  <a:lnTo>
                    <a:pt x="53913" y="2162654"/>
                  </a:lnTo>
                  <a:lnTo>
                    <a:pt x="25131" y="2125397"/>
                  </a:lnTo>
                  <a:lnTo>
                    <a:pt x="6575" y="2081423"/>
                  </a:lnTo>
                  <a:lnTo>
                    <a:pt x="0" y="2032487"/>
                  </a:lnTo>
                  <a:lnTo>
                    <a:pt x="0" y="0"/>
                  </a:lnTo>
                  <a:lnTo>
                    <a:pt x="1753190" y="0"/>
                  </a:lnTo>
                  <a:lnTo>
                    <a:pt x="1753190" y="2032487"/>
                  </a:lnTo>
                  <a:lnTo>
                    <a:pt x="1746615" y="2081423"/>
                  </a:lnTo>
                  <a:lnTo>
                    <a:pt x="1728058" y="2125397"/>
                  </a:lnTo>
                  <a:lnTo>
                    <a:pt x="1699273" y="2162654"/>
                  </a:lnTo>
                  <a:lnTo>
                    <a:pt x="1662017" y="2191438"/>
                  </a:lnTo>
                  <a:lnTo>
                    <a:pt x="1618043" y="2209995"/>
                  </a:lnTo>
                  <a:lnTo>
                    <a:pt x="1569106" y="2216571"/>
                  </a:lnTo>
                  <a:close/>
                </a:path>
              </a:pathLst>
            </a:custGeom>
            <a:ln w="12700">
              <a:solidFill>
                <a:srgbClr val="BC8642"/>
              </a:solidFill>
            </a:ln>
          </p:spPr>
          <p:txBody>
            <a:bodyPr wrap="square" lIns="0" tIns="0" rIns="0" bIns="0" rtlCol="0"/>
            <a:lstStyle/>
            <a:p>
              <a:endParaRPr/>
            </a:p>
          </p:txBody>
        </p:sp>
        <p:pic>
          <p:nvPicPr>
            <p:cNvPr id="18" name="object 18"/>
            <p:cNvPicPr/>
            <p:nvPr/>
          </p:nvPicPr>
          <p:blipFill>
            <a:blip r:embed="rId7" cstate="print"/>
            <a:stretch>
              <a:fillRect/>
            </a:stretch>
          </p:blipFill>
          <p:spPr>
            <a:xfrm>
              <a:off x="4710836" y="2081898"/>
              <a:ext cx="351281" cy="1329944"/>
            </a:xfrm>
            <a:prstGeom prst="rect">
              <a:avLst/>
            </a:prstGeom>
          </p:spPr>
        </p:pic>
        <p:sp>
          <p:nvSpPr>
            <p:cNvPr id="19" name="object 19"/>
            <p:cNvSpPr/>
            <p:nvPr/>
          </p:nvSpPr>
          <p:spPr>
            <a:xfrm>
              <a:off x="5062118" y="2081898"/>
              <a:ext cx="1402080" cy="1330325"/>
            </a:xfrm>
            <a:custGeom>
              <a:avLst/>
              <a:gdLst/>
              <a:ahLst/>
              <a:cxnLst/>
              <a:rect l="l" t="t" r="r" b="b"/>
              <a:pathLst>
                <a:path w="1402079" h="1330325">
                  <a:moveTo>
                    <a:pt x="1268920" y="0"/>
                  </a:moveTo>
                  <a:lnTo>
                    <a:pt x="0" y="0"/>
                  </a:lnTo>
                  <a:lnTo>
                    <a:pt x="0" y="1329944"/>
                  </a:lnTo>
                  <a:lnTo>
                    <a:pt x="1268920" y="1329944"/>
                  </a:lnTo>
                  <a:lnTo>
                    <a:pt x="1310954" y="1323163"/>
                  </a:lnTo>
                  <a:lnTo>
                    <a:pt x="1347462" y="1304281"/>
                  </a:lnTo>
                  <a:lnTo>
                    <a:pt x="1376252" y="1275491"/>
                  </a:lnTo>
                  <a:lnTo>
                    <a:pt x="1395134" y="1238983"/>
                  </a:lnTo>
                  <a:lnTo>
                    <a:pt x="1401914" y="1196949"/>
                  </a:lnTo>
                  <a:lnTo>
                    <a:pt x="1401914" y="132994"/>
                  </a:lnTo>
                  <a:lnTo>
                    <a:pt x="1395134" y="90955"/>
                  </a:lnTo>
                  <a:lnTo>
                    <a:pt x="1376252" y="54447"/>
                  </a:lnTo>
                  <a:lnTo>
                    <a:pt x="1347462" y="25658"/>
                  </a:lnTo>
                  <a:lnTo>
                    <a:pt x="1310954" y="6779"/>
                  </a:lnTo>
                  <a:lnTo>
                    <a:pt x="1268920" y="0"/>
                  </a:lnTo>
                  <a:close/>
                </a:path>
              </a:pathLst>
            </a:custGeom>
            <a:solidFill>
              <a:srgbClr val="FEFEFE"/>
            </a:solidFill>
          </p:spPr>
          <p:txBody>
            <a:bodyPr wrap="square" lIns="0" tIns="0" rIns="0" bIns="0" rtlCol="0"/>
            <a:lstStyle/>
            <a:p>
              <a:endParaRPr/>
            </a:p>
          </p:txBody>
        </p:sp>
        <p:sp>
          <p:nvSpPr>
            <p:cNvPr id="20" name="object 20"/>
            <p:cNvSpPr/>
            <p:nvPr/>
          </p:nvSpPr>
          <p:spPr>
            <a:xfrm>
              <a:off x="4710836" y="2081898"/>
              <a:ext cx="1753235" cy="1330325"/>
            </a:xfrm>
            <a:custGeom>
              <a:avLst/>
              <a:gdLst/>
              <a:ahLst/>
              <a:cxnLst/>
              <a:rect l="l" t="t" r="r" b="b"/>
              <a:pathLst>
                <a:path w="1753235" h="1330325">
                  <a:moveTo>
                    <a:pt x="0" y="132995"/>
                  </a:moveTo>
                  <a:lnTo>
                    <a:pt x="6780" y="90958"/>
                  </a:lnTo>
                  <a:lnTo>
                    <a:pt x="25660" y="54449"/>
                  </a:lnTo>
                  <a:lnTo>
                    <a:pt x="54449" y="25660"/>
                  </a:lnTo>
                  <a:lnTo>
                    <a:pt x="90958" y="6780"/>
                  </a:lnTo>
                  <a:lnTo>
                    <a:pt x="132995" y="0"/>
                  </a:lnTo>
                  <a:lnTo>
                    <a:pt x="1620200" y="0"/>
                  </a:lnTo>
                  <a:lnTo>
                    <a:pt x="1662236" y="6780"/>
                  </a:lnTo>
                  <a:lnTo>
                    <a:pt x="1698743" y="25660"/>
                  </a:lnTo>
                  <a:lnTo>
                    <a:pt x="1727532" y="54449"/>
                  </a:lnTo>
                  <a:lnTo>
                    <a:pt x="1746411" y="90958"/>
                  </a:lnTo>
                  <a:lnTo>
                    <a:pt x="1753190" y="132995"/>
                  </a:lnTo>
                  <a:lnTo>
                    <a:pt x="1753190" y="1196950"/>
                  </a:lnTo>
                  <a:lnTo>
                    <a:pt x="1746411" y="1238986"/>
                  </a:lnTo>
                  <a:lnTo>
                    <a:pt x="1727532" y="1275493"/>
                  </a:lnTo>
                  <a:lnTo>
                    <a:pt x="1698743" y="1304281"/>
                  </a:lnTo>
                  <a:lnTo>
                    <a:pt x="1662236" y="1323160"/>
                  </a:lnTo>
                  <a:lnTo>
                    <a:pt x="1620200" y="1329940"/>
                  </a:lnTo>
                  <a:lnTo>
                    <a:pt x="132995" y="1329940"/>
                  </a:lnTo>
                  <a:lnTo>
                    <a:pt x="90958" y="1323160"/>
                  </a:lnTo>
                  <a:lnTo>
                    <a:pt x="54449" y="1304281"/>
                  </a:lnTo>
                  <a:lnTo>
                    <a:pt x="25660" y="1275493"/>
                  </a:lnTo>
                  <a:lnTo>
                    <a:pt x="6780" y="1238986"/>
                  </a:lnTo>
                  <a:lnTo>
                    <a:pt x="0" y="1196950"/>
                  </a:lnTo>
                  <a:lnTo>
                    <a:pt x="0" y="132995"/>
                  </a:lnTo>
                  <a:close/>
                </a:path>
              </a:pathLst>
            </a:custGeom>
            <a:ln w="12700">
              <a:solidFill>
                <a:srgbClr val="BC8642"/>
              </a:solidFill>
            </a:ln>
          </p:spPr>
          <p:txBody>
            <a:bodyPr wrap="square" lIns="0" tIns="0" rIns="0" bIns="0" rtlCol="0"/>
            <a:lstStyle/>
            <a:p>
              <a:endParaRPr/>
            </a:p>
          </p:txBody>
        </p:sp>
        <p:sp>
          <p:nvSpPr>
            <p:cNvPr id="21" name="object 21"/>
            <p:cNvSpPr/>
            <p:nvPr/>
          </p:nvSpPr>
          <p:spPr>
            <a:xfrm>
              <a:off x="4710836" y="3653650"/>
              <a:ext cx="1753235" cy="2216785"/>
            </a:xfrm>
            <a:custGeom>
              <a:avLst/>
              <a:gdLst/>
              <a:ahLst/>
              <a:cxnLst/>
              <a:rect l="l" t="t" r="r" b="b"/>
              <a:pathLst>
                <a:path w="1753235" h="2216785">
                  <a:moveTo>
                    <a:pt x="1753196" y="0"/>
                  </a:moveTo>
                  <a:lnTo>
                    <a:pt x="0" y="0"/>
                  </a:lnTo>
                  <a:lnTo>
                    <a:pt x="0" y="2032487"/>
                  </a:lnTo>
                  <a:lnTo>
                    <a:pt x="6576" y="2081424"/>
                  </a:lnTo>
                  <a:lnTo>
                    <a:pt x="25134" y="2125398"/>
                  </a:lnTo>
                  <a:lnTo>
                    <a:pt x="53919" y="2162654"/>
                  </a:lnTo>
                  <a:lnTo>
                    <a:pt x="91176" y="2191438"/>
                  </a:lnTo>
                  <a:lnTo>
                    <a:pt x="135150" y="2209996"/>
                  </a:lnTo>
                  <a:lnTo>
                    <a:pt x="184086" y="2216571"/>
                  </a:lnTo>
                  <a:lnTo>
                    <a:pt x="1569110" y="2216571"/>
                  </a:lnTo>
                  <a:lnTo>
                    <a:pt x="1618046" y="2209996"/>
                  </a:lnTo>
                  <a:lnTo>
                    <a:pt x="1662020" y="2191438"/>
                  </a:lnTo>
                  <a:lnTo>
                    <a:pt x="1699277" y="2162654"/>
                  </a:lnTo>
                  <a:lnTo>
                    <a:pt x="1728062" y="2125398"/>
                  </a:lnTo>
                  <a:lnTo>
                    <a:pt x="1746620" y="2081424"/>
                  </a:lnTo>
                  <a:lnTo>
                    <a:pt x="1753196" y="2032487"/>
                  </a:lnTo>
                  <a:lnTo>
                    <a:pt x="1753196" y="0"/>
                  </a:lnTo>
                  <a:close/>
                </a:path>
              </a:pathLst>
            </a:custGeom>
            <a:solidFill>
              <a:srgbClr val="FFFFFF"/>
            </a:solidFill>
          </p:spPr>
          <p:txBody>
            <a:bodyPr wrap="square" lIns="0" tIns="0" rIns="0" bIns="0" rtlCol="0"/>
            <a:lstStyle/>
            <a:p>
              <a:endParaRPr/>
            </a:p>
          </p:txBody>
        </p:sp>
        <p:sp>
          <p:nvSpPr>
            <p:cNvPr id="22" name="object 22"/>
            <p:cNvSpPr/>
            <p:nvPr/>
          </p:nvSpPr>
          <p:spPr>
            <a:xfrm>
              <a:off x="4710842" y="3653650"/>
              <a:ext cx="1753235" cy="2216785"/>
            </a:xfrm>
            <a:custGeom>
              <a:avLst/>
              <a:gdLst/>
              <a:ahLst/>
              <a:cxnLst/>
              <a:rect l="l" t="t" r="r" b="b"/>
              <a:pathLst>
                <a:path w="1753235" h="2216785">
                  <a:moveTo>
                    <a:pt x="1569106" y="2216571"/>
                  </a:moveTo>
                  <a:lnTo>
                    <a:pt x="184080" y="2216571"/>
                  </a:lnTo>
                  <a:lnTo>
                    <a:pt x="135142" y="2209995"/>
                  </a:lnTo>
                  <a:lnTo>
                    <a:pt x="91168" y="2191438"/>
                  </a:lnTo>
                  <a:lnTo>
                    <a:pt x="53913" y="2162654"/>
                  </a:lnTo>
                  <a:lnTo>
                    <a:pt x="25131" y="2125397"/>
                  </a:lnTo>
                  <a:lnTo>
                    <a:pt x="6575" y="2081423"/>
                  </a:lnTo>
                  <a:lnTo>
                    <a:pt x="0" y="2032487"/>
                  </a:lnTo>
                  <a:lnTo>
                    <a:pt x="0" y="0"/>
                  </a:lnTo>
                  <a:lnTo>
                    <a:pt x="1753190" y="0"/>
                  </a:lnTo>
                  <a:lnTo>
                    <a:pt x="1753190" y="2032487"/>
                  </a:lnTo>
                  <a:lnTo>
                    <a:pt x="1746615" y="2081423"/>
                  </a:lnTo>
                  <a:lnTo>
                    <a:pt x="1728058" y="2125397"/>
                  </a:lnTo>
                  <a:lnTo>
                    <a:pt x="1699273" y="2162654"/>
                  </a:lnTo>
                  <a:lnTo>
                    <a:pt x="1662017" y="2191438"/>
                  </a:lnTo>
                  <a:lnTo>
                    <a:pt x="1618043" y="2209995"/>
                  </a:lnTo>
                  <a:lnTo>
                    <a:pt x="1569106" y="2216571"/>
                  </a:lnTo>
                  <a:close/>
                </a:path>
              </a:pathLst>
            </a:custGeom>
            <a:ln w="12700">
              <a:solidFill>
                <a:srgbClr val="BC8642"/>
              </a:solidFill>
            </a:ln>
          </p:spPr>
          <p:txBody>
            <a:bodyPr wrap="square" lIns="0" tIns="0" rIns="0" bIns="0" rtlCol="0"/>
            <a:lstStyle/>
            <a:p>
              <a:endParaRPr/>
            </a:p>
          </p:txBody>
        </p:sp>
        <p:pic>
          <p:nvPicPr>
            <p:cNvPr id="23" name="object 23"/>
            <p:cNvPicPr/>
            <p:nvPr/>
          </p:nvPicPr>
          <p:blipFill>
            <a:blip r:embed="rId8" cstate="print"/>
            <a:stretch>
              <a:fillRect/>
            </a:stretch>
          </p:blipFill>
          <p:spPr>
            <a:xfrm>
              <a:off x="6639356" y="2081898"/>
              <a:ext cx="1753184" cy="1329944"/>
            </a:xfrm>
            <a:prstGeom prst="rect">
              <a:avLst/>
            </a:prstGeom>
          </p:spPr>
        </p:pic>
        <p:sp>
          <p:nvSpPr>
            <p:cNvPr id="24" name="object 24"/>
            <p:cNvSpPr/>
            <p:nvPr/>
          </p:nvSpPr>
          <p:spPr>
            <a:xfrm>
              <a:off x="6639356" y="2081898"/>
              <a:ext cx="1753235" cy="1330325"/>
            </a:xfrm>
            <a:custGeom>
              <a:avLst/>
              <a:gdLst/>
              <a:ahLst/>
              <a:cxnLst/>
              <a:rect l="l" t="t" r="r" b="b"/>
              <a:pathLst>
                <a:path w="1753234" h="1330325">
                  <a:moveTo>
                    <a:pt x="0" y="132995"/>
                  </a:moveTo>
                  <a:lnTo>
                    <a:pt x="6780" y="90958"/>
                  </a:lnTo>
                  <a:lnTo>
                    <a:pt x="25660" y="54449"/>
                  </a:lnTo>
                  <a:lnTo>
                    <a:pt x="54449" y="25660"/>
                  </a:lnTo>
                  <a:lnTo>
                    <a:pt x="90958" y="6780"/>
                  </a:lnTo>
                  <a:lnTo>
                    <a:pt x="132995" y="0"/>
                  </a:lnTo>
                  <a:lnTo>
                    <a:pt x="1620200" y="0"/>
                  </a:lnTo>
                  <a:lnTo>
                    <a:pt x="1662236" y="6780"/>
                  </a:lnTo>
                  <a:lnTo>
                    <a:pt x="1698743" y="25660"/>
                  </a:lnTo>
                  <a:lnTo>
                    <a:pt x="1727532" y="54449"/>
                  </a:lnTo>
                  <a:lnTo>
                    <a:pt x="1746411" y="90958"/>
                  </a:lnTo>
                  <a:lnTo>
                    <a:pt x="1753190" y="132995"/>
                  </a:lnTo>
                  <a:lnTo>
                    <a:pt x="1753190" y="1196950"/>
                  </a:lnTo>
                  <a:lnTo>
                    <a:pt x="1746411" y="1238986"/>
                  </a:lnTo>
                  <a:lnTo>
                    <a:pt x="1727532" y="1275493"/>
                  </a:lnTo>
                  <a:lnTo>
                    <a:pt x="1698743" y="1304281"/>
                  </a:lnTo>
                  <a:lnTo>
                    <a:pt x="1662236" y="1323160"/>
                  </a:lnTo>
                  <a:lnTo>
                    <a:pt x="1620200" y="1329940"/>
                  </a:lnTo>
                  <a:lnTo>
                    <a:pt x="132995" y="1329940"/>
                  </a:lnTo>
                  <a:lnTo>
                    <a:pt x="90958" y="1323160"/>
                  </a:lnTo>
                  <a:lnTo>
                    <a:pt x="54449" y="1304281"/>
                  </a:lnTo>
                  <a:lnTo>
                    <a:pt x="25660" y="1275493"/>
                  </a:lnTo>
                  <a:lnTo>
                    <a:pt x="6780" y="1238986"/>
                  </a:lnTo>
                  <a:lnTo>
                    <a:pt x="0" y="1196950"/>
                  </a:lnTo>
                  <a:lnTo>
                    <a:pt x="0" y="132995"/>
                  </a:lnTo>
                  <a:close/>
                </a:path>
              </a:pathLst>
            </a:custGeom>
            <a:ln w="12700">
              <a:solidFill>
                <a:srgbClr val="E7AE00"/>
              </a:solidFill>
            </a:ln>
          </p:spPr>
          <p:txBody>
            <a:bodyPr wrap="square" lIns="0" tIns="0" rIns="0" bIns="0" rtlCol="0"/>
            <a:lstStyle/>
            <a:p>
              <a:endParaRPr/>
            </a:p>
          </p:txBody>
        </p:sp>
        <p:sp>
          <p:nvSpPr>
            <p:cNvPr id="25" name="object 25"/>
            <p:cNvSpPr/>
            <p:nvPr/>
          </p:nvSpPr>
          <p:spPr>
            <a:xfrm>
              <a:off x="6639356" y="3653650"/>
              <a:ext cx="1753235" cy="2216785"/>
            </a:xfrm>
            <a:custGeom>
              <a:avLst/>
              <a:gdLst/>
              <a:ahLst/>
              <a:cxnLst/>
              <a:rect l="l" t="t" r="r" b="b"/>
              <a:pathLst>
                <a:path w="1753234" h="2216785">
                  <a:moveTo>
                    <a:pt x="1753184" y="0"/>
                  </a:moveTo>
                  <a:lnTo>
                    <a:pt x="0" y="0"/>
                  </a:lnTo>
                  <a:lnTo>
                    <a:pt x="0" y="2032487"/>
                  </a:lnTo>
                  <a:lnTo>
                    <a:pt x="6575" y="2081424"/>
                  </a:lnTo>
                  <a:lnTo>
                    <a:pt x="25131" y="2125398"/>
                  </a:lnTo>
                  <a:lnTo>
                    <a:pt x="53914" y="2162654"/>
                  </a:lnTo>
                  <a:lnTo>
                    <a:pt x="91170" y="2191438"/>
                  </a:lnTo>
                  <a:lnTo>
                    <a:pt x="135146" y="2209996"/>
                  </a:lnTo>
                  <a:lnTo>
                    <a:pt x="184086" y="2216571"/>
                  </a:lnTo>
                  <a:lnTo>
                    <a:pt x="1569110" y="2216571"/>
                  </a:lnTo>
                  <a:lnTo>
                    <a:pt x="1618045" y="2209996"/>
                  </a:lnTo>
                  <a:lnTo>
                    <a:pt x="1662017" y="2191438"/>
                  </a:lnTo>
                  <a:lnTo>
                    <a:pt x="1699271" y="2162654"/>
                  </a:lnTo>
                  <a:lnTo>
                    <a:pt x="1728053" y="2125398"/>
                  </a:lnTo>
                  <a:lnTo>
                    <a:pt x="1746609" y="2081424"/>
                  </a:lnTo>
                  <a:lnTo>
                    <a:pt x="1753184" y="2032487"/>
                  </a:lnTo>
                  <a:lnTo>
                    <a:pt x="1753184" y="0"/>
                  </a:lnTo>
                  <a:close/>
                </a:path>
              </a:pathLst>
            </a:custGeom>
            <a:solidFill>
              <a:srgbClr val="FFFFFF"/>
            </a:solidFill>
          </p:spPr>
          <p:txBody>
            <a:bodyPr wrap="square" lIns="0" tIns="0" rIns="0" bIns="0" rtlCol="0"/>
            <a:lstStyle/>
            <a:p>
              <a:endParaRPr/>
            </a:p>
          </p:txBody>
        </p:sp>
        <p:sp>
          <p:nvSpPr>
            <p:cNvPr id="26" name="object 26"/>
            <p:cNvSpPr/>
            <p:nvPr/>
          </p:nvSpPr>
          <p:spPr>
            <a:xfrm>
              <a:off x="6639350" y="3653650"/>
              <a:ext cx="1753235" cy="2216785"/>
            </a:xfrm>
            <a:custGeom>
              <a:avLst/>
              <a:gdLst/>
              <a:ahLst/>
              <a:cxnLst/>
              <a:rect l="l" t="t" r="r" b="b"/>
              <a:pathLst>
                <a:path w="1753234" h="2216785">
                  <a:moveTo>
                    <a:pt x="1569106" y="2216571"/>
                  </a:moveTo>
                  <a:lnTo>
                    <a:pt x="184080" y="2216571"/>
                  </a:lnTo>
                  <a:lnTo>
                    <a:pt x="135142" y="2209995"/>
                  </a:lnTo>
                  <a:lnTo>
                    <a:pt x="91168" y="2191438"/>
                  </a:lnTo>
                  <a:lnTo>
                    <a:pt x="53913" y="2162654"/>
                  </a:lnTo>
                  <a:lnTo>
                    <a:pt x="25131" y="2125397"/>
                  </a:lnTo>
                  <a:lnTo>
                    <a:pt x="6575" y="2081423"/>
                  </a:lnTo>
                  <a:lnTo>
                    <a:pt x="0" y="2032487"/>
                  </a:lnTo>
                  <a:lnTo>
                    <a:pt x="0" y="0"/>
                  </a:lnTo>
                  <a:lnTo>
                    <a:pt x="1753190" y="0"/>
                  </a:lnTo>
                  <a:lnTo>
                    <a:pt x="1753190" y="2032487"/>
                  </a:lnTo>
                  <a:lnTo>
                    <a:pt x="1746615" y="2081423"/>
                  </a:lnTo>
                  <a:lnTo>
                    <a:pt x="1728058" y="2125397"/>
                  </a:lnTo>
                  <a:lnTo>
                    <a:pt x="1699273" y="2162654"/>
                  </a:lnTo>
                  <a:lnTo>
                    <a:pt x="1662017" y="2191438"/>
                  </a:lnTo>
                  <a:lnTo>
                    <a:pt x="1618043" y="2209995"/>
                  </a:lnTo>
                  <a:lnTo>
                    <a:pt x="1569106" y="2216571"/>
                  </a:lnTo>
                  <a:close/>
                </a:path>
              </a:pathLst>
            </a:custGeom>
            <a:ln w="12700">
              <a:solidFill>
                <a:srgbClr val="BC8642"/>
              </a:solidFill>
            </a:ln>
          </p:spPr>
          <p:txBody>
            <a:bodyPr wrap="square" lIns="0" tIns="0" rIns="0" bIns="0" rtlCol="0"/>
            <a:lstStyle/>
            <a:p>
              <a:endParaRPr/>
            </a:p>
          </p:txBody>
        </p:sp>
        <p:sp>
          <p:nvSpPr>
            <p:cNvPr id="27" name="object 27"/>
            <p:cNvSpPr/>
            <p:nvPr/>
          </p:nvSpPr>
          <p:spPr>
            <a:xfrm>
              <a:off x="646596" y="3261068"/>
              <a:ext cx="457200" cy="457200"/>
            </a:xfrm>
            <a:custGeom>
              <a:avLst/>
              <a:gdLst/>
              <a:ahLst/>
              <a:cxnLst/>
              <a:rect l="l" t="t" r="r" b="b"/>
              <a:pathLst>
                <a:path w="457200" h="457200">
                  <a:moveTo>
                    <a:pt x="228601" y="0"/>
                  </a:moveTo>
                  <a:lnTo>
                    <a:pt x="182530"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30" y="452555"/>
                  </a:lnTo>
                  <a:lnTo>
                    <a:pt x="228601" y="457200"/>
                  </a:lnTo>
                  <a:lnTo>
                    <a:pt x="274672" y="452555"/>
                  </a:lnTo>
                  <a:lnTo>
                    <a:pt x="317582" y="439235"/>
                  </a:lnTo>
                  <a:lnTo>
                    <a:pt x="356413" y="418158"/>
                  </a:lnTo>
                  <a:lnTo>
                    <a:pt x="390245" y="390244"/>
                  </a:lnTo>
                  <a:lnTo>
                    <a:pt x="418159" y="356411"/>
                  </a:lnTo>
                  <a:lnTo>
                    <a:pt x="439236" y="317580"/>
                  </a:lnTo>
                  <a:lnTo>
                    <a:pt x="452556" y="274670"/>
                  </a:lnTo>
                  <a:lnTo>
                    <a:pt x="457201" y="228600"/>
                  </a:lnTo>
                  <a:lnTo>
                    <a:pt x="452556" y="182529"/>
                  </a:lnTo>
                  <a:lnTo>
                    <a:pt x="439236" y="139619"/>
                  </a:lnTo>
                  <a:lnTo>
                    <a:pt x="418159" y="100788"/>
                  </a:lnTo>
                  <a:lnTo>
                    <a:pt x="390245" y="66955"/>
                  </a:lnTo>
                  <a:lnTo>
                    <a:pt x="356413" y="39041"/>
                  </a:lnTo>
                  <a:lnTo>
                    <a:pt x="317582" y="17964"/>
                  </a:lnTo>
                  <a:lnTo>
                    <a:pt x="274672" y="4644"/>
                  </a:lnTo>
                  <a:lnTo>
                    <a:pt x="228601" y="0"/>
                  </a:lnTo>
                  <a:close/>
                </a:path>
              </a:pathLst>
            </a:custGeom>
            <a:solidFill>
              <a:srgbClr val="CD9147"/>
            </a:solidFill>
          </p:spPr>
          <p:txBody>
            <a:bodyPr wrap="square" lIns="0" tIns="0" rIns="0" bIns="0" rtlCol="0"/>
            <a:lstStyle/>
            <a:p>
              <a:endParaRPr/>
            </a:p>
          </p:txBody>
        </p:sp>
      </p:grpSp>
      <p:sp>
        <p:nvSpPr>
          <p:cNvPr id="28" name="object 28"/>
          <p:cNvSpPr txBox="1"/>
          <p:nvPr/>
        </p:nvSpPr>
        <p:spPr>
          <a:xfrm>
            <a:off x="735496" y="3219921"/>
            <a:ext cx="1726564" cy="2373630"/>
          </a:xfrm>
          <a:prstGeom prst="rect">
            <a:avLst/>
          </a:prstGeom>
        </p:spPr>
        <p:txBody>
          <a:bodyPr vert="horz" wrap="square" lIns="0" tIns="132715" rIns="0" bIns="0" rtlCol="0">
            <a:spAutoFit/>
          </a:bodyPr>
          <a:lstStyle/>
          <a:p>
            <a:pPr marL="12700">
              <a:lnSpc>
                <a:spcPct val="100000"/>
              </a:lnSpc>
              <a:spcBef>
                <a:spcPts val="1045"/>
              </a:spcBef>
            </a:pPr>
            <a:r>
              <a:rPr sz="1800" b="1" spc="-5" dirty="0">
                <a:solidFill>
                  <a:srgbClr val="FFFFFF"/>
                </a:solidFill>
                <a:latin typeface="Arial"/>
                <a:cs typeface="Arial"/>
              </a:rPr>
              <a:t>20</a:t>
            </a:r>
            <a:endParaRPr sz="1800">
              <a:latin typeface="Arial"/>
              <a:cs typeface="Arial"/>
            </a:endParaRPr>
          </a:p>
          <a:p>
            <a:pPr marL="172085" marR="565150">
              <a:lnSpc>
                <a:spcPts val="1390"/>
              </a:lnSpc>
              <a:spcBef>
                <a:spcPts val="1025"/>
              </a:spcBef>
            </a:pPr>
            <a:r>
              <a:rPr sz="1400" b="1" spc="-5" dirty="0">
                <a:latin typeface="Arial"/>
                <a:cs typeface="Arial"/>
              </a:rPr>
              <a:t>MANUAL</a:t>
            </a:r>
            <a:r>
              <a:rPr sz="1400" b="1" spc="-130" dirty="0">
                <a:latin typeface="Arial"/>
                <a:cs typeface="Arial"/>
              </a:rPr>
              <a:t>L</a:t>
            </a:r>
            <a:r>
              <a:rPr sz="1400" b="1" dirty="0">
                <a:latin typeface="Arial"/>
                <a:cs typeface="Arial"/>
              </a:rPr>
              <a:t>Y  VENTIL</a:t>
            </a:r>
            <a:r>
              <a:rPr sz="1400" b="1" spc="-105" dirty="0">
                <a:latin typeface="Arial"/>
                <a:cs typeface="Arial"/>
              </a:rPr>
              <a:t>A</a:t>
            </a:r>
            <a:r>
              <a:rPr sz="1400" b="1" dirty="0">
                <a:latin typeface="Arial"/>
                <a:cs typeface="Arial"/>
              </a:rPr>
              <a:t>TE</a:t>
            </a:r>
            <a:endParaRPr sz="1400">
              <a:latin typeface="Arial"/>
              <a:cs typeface="Arial"/>
            </a:endParaRPr>
          </a:p>
          <a:p>
            <a:pPr marL="172085">
              <a:lnSpc>
                <a:spcPts val="1310"/>
              </a:lnSpc>
            </a:pPr>
            <a:r>
              <a:rPr sz="1400" spc="-5" dirty="0">
                <a:latin typeface="Arial MT"/>
                <a:cs typeface="Arial MT"/>
              </a:rPr>
              <a:t>casualty</a:t>
            </a:r>
            <a:r>
              <a:rPr sz="1400" spc="-20" dirty="0">
                <a:latin typeface="Arial MT"/>
                <a:cs typeface="Arial MT"/>
              </a:rPr>
              <a:t> </a:t>
            </a:r>
            <a:r>
              <a:rPr sz="1400" spc="-5" dirty="0">
                <a:latin typeface="Arial MT"/>
                <a:cs typeface="Arial MT"/>
              </a:rPr>
              <a:t>every</a:t>
            </a:r>
            <a:r>
              <a:rPr sz="1400" spc="-15" dirty="0">
                <a:latin typeface="Arial MT"/>
                <a:cs typeface="Arial MT"/>
              </a:rPr>
              <a:t> </a:t>
            </a:r>
            <a:r>
              <a:rPr sz="1400" spc="-5" dirty="0">
                <a:latin typeface="Arial MT"/>
                <a:cs typeface="Arial MT"/>
              </a:rPr>
              <a:t>5-6</a:t>
            </a:r>
            <a:endParaRPr sz="1400">
              <a:latin typeface="Arial MT"/>
              <a:cs typeface="Arial MT"/>
            </a:endParaRPr>
          </a:p>
          <a:p>
            <a:pPr marL="172085">
              <a:lnSpc>
                <a:spcPts val="1595"/>
              </a:lnSpc>
            </a:pPr>
            <a:r>
              <a:rPr sz="1400" spc="-5" dirty="0">
                <a:latin typeface="Arial MT"/>
                <a:cs typeface="Arial MT"/>
              </a:rPr>
              <a:t>seconds.</a:t>
            </a:r>
            <a:endParaRPr sz="1400">
              <a:latin typeface="Arial MT"/>
              <a:cs typeface="Arial MT"/>
            </a:endParaRPr>
          </a:p>
          <a:p>
            <a:pPr marL="172085">
              <a:lnSpc>
                <a:spcPts val="1475"/>
              </a:lnSpc>
              <a:spcBef>
                <a:spcPts val="315"/>
              </a:spcBef>
            </a:pPr>
            <a:r>
              <a:rPr sz="1300" b="1" spc="-5" dirty="0">
                <a:solidFill>
                  <a:srgbClr val="95212E"/>
                </a:solidFill>
                <a:latin typeface="Arial"/>
                <a:cs typeface="Arial"/>
              </a:rPr>
              <a:t>CONSIDER</a:t>
            </a:r>
            <a:r>
              <a:rPr sz="1300" spc="-5" dirty="0">
                <a:latin typeface="Arial MT"/>
                <a:cs typeface="Arial MT"/>
              </a:rPr>
              <a:t>:</a:t>
            </a:r>
            <a:r>
              <a:rPr sz="1300" spc="-35" dirty="0">
                <a:latin typeface="Arial MT"/>
                <a:cs typeface="Arial MT"/>
              </a:rPr>
              <a:t> </a:t>
            </a:r>
            <a:r>
              <a:rPr sz="1300" dirty="0">
                <a:latin typeface="Arial MT"/>
                <a:cs typeface="Arial MT"/>
              </a:rPr>
              <a:t>If</a:t>
            </a:r>
            <a:endParaRPr sz="1300">
              <a:latin typeface="Arial MT"/>
              <a:cs typeface="Arial MT"/>
            </a:endParaRPr>
          </a:p>
          <a:p>
            <a:pPr marL="172085" marR="5080">
              <a:lnSpc>
                <a:spcPct val="86500"/>
              </a:lnSpc>
              <a:spcBef>
                <a:spcPts val="125"/>
              </a:spcBef>
            </a:pPr>
            <a:r>
              <a:rPr sz="1300" dirty="0">
                <a:latin typeface="Arial MT"/>
                <a:cs typeface="Arial MT"/>
              </a:rPr>
              <a:t>available </a:t>
            </a:r>
            <a:r>
              <a:rPr sz="1300" spc="-5" dirty="0">
                <a:latin typeface="Arial MT"/>
                <a:cs typeface="Arial MT"/>
              </a:rPr>
              <a:t>attach </a:t>
            </a:r>
            <a:r>
              <a:rPr sz="1300" dirty="0">
                <a:latin typeface="Arial MT"/>
                <a:cs typeface="Arial MT"/>
              </a:rPr>
              <a:t> oxygen reservoir </a:t>
            </a:r>
            <a:r>
              <a:rPr sz="1300" spc="-5" dirty="0">
                <a:latin typeface="Arial MT"/>
                <a:cs typeface="Arial MT"/>
              </a:rPr>
              <a:t>to </a:t>
            </a:r>
            <a:r>
              <a:rPr sz="1300" dirty="0">
                <a:latin typeface="Arial MT"/>
                <a:cs typeface="Arial MT"/>
              </a:rPr>
              <a:t> </a:t>
            </a:r>
            <a:r>
              <a:rPr sz="1300" spc="-5" dirty="0">
                <a:latin typeface="Arial MT"/>
                <a:cs typeface="Arial MT"/>
              </a:rPr>
              <a:t>BVM </a:t>
            </a:r>
            <a:r>
              <a:rPr sz="1300" dirty="0">
                <a:latin typeface="Arial MT"/>
                <a:cs typeface="Arial MT"/>
              </a:rPr>
              <a:t>device </a:t>
            </a:r>
            <a:r>
              <a:rPr sz="1300" spc="-5" dirty="0">
                <a:latin typeface="Arial MT"/>
                <a:cs typeface="Arial MT"/>
              </a:rPr>
              <a:t>and/or </a:t>
            </a:r>
            <a:r>
              <a:rPr sz="1300" dirty="0">
                <a:latin typeface="Arial MT"/>
                <a:cs typeface="Arial MT"/>
              </a:rPr>
              <a:t> connect </a:t>
            </a:r>
            <a:r>
              <a:rPr sz="1300" spc="-5" dirty="0">
                <a:latin typeface="Arial MT"/>
                <a:cs typeface="Arial MT"/>
              </a:rPr>
              <a:t>to </a:t>
            </a:r>
            <a:r>
              <a:rPr sz="1300" dirty="0">
                <a:latin typeface="Arial MT"/>
                <a:cs typeface="Arial MT"/>
              </a:rPr>
              <a:t>high </a:t>
            </a:r>
            <a:r>
              <a:rPr sz="1300" spc="-5" dirty="0">
                <a:latin typeface="Arial MT"/>
                <a:cs typeface="Arial MT"/>
              </a:rPr>
              <a:t>flow </a:t>
            </a:r>
            <a:r>
              <a:rPr sz="1300" dirty="0">
                <a:latin typeface="Arial MT"/>
                <a:cs typeface="Arial MT"/>
              </a:rPr>
              <a:t> regulator</a:t>
            </a:r>
            <a:r>
              <a:rPr sz="1300" spc="-40" dirty="0">
                <a:latin typeface="Arial MT"/>
                <a:cs typeface="Arial MT"/>
              </a:rPr>
              <a:t> </a:t>
            </a:r>
            <a:r>
              <a:rPr sz="1300" spc="-5" dirty="0">
                <a:latin typeface="Arial MT"/>
                <a:cs typeface="Arial MT"/>
              </a:rPr>
              <a:t>(12-15</a:t>
            </a:r>
            <a:r>
              <a:rPr sz="1300" spc="-45" dirty="0">
                <a:latin typeface="Arial MT"/>
                <a:cs typeface="Arial MT"/>
              </a:rPr>
              <a:t> </a:t>
            </a:r>
            <a:r>
              <a:rPr sz="1300" dirty="0">
                <a:latin typeface="Arial MT"/>
                <a:cs typeface="Arial MT"/>
              </a:rPr>
              <a:t>lpm)</a:t>
            </a:r>
            <a:endParaRPr sz="1300">
              <a:latin typeface="Arial MT"/>
              <a:cs typeface="Arial MT"/>
            </a:endParaRPr>
          </a:p>
        </p:txBody>
      </p:sp>
      <p:sp>
        <p:nvSpPr>
          <p:cNvPr id="29" name="object 29"/>
          <p:cNvSpPr/>
          <p:nvPr/>
        </p:nvSpPr>
        <p:spPr>
          <a:xfrm>
            <a:off x="2546032" y="326106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4" y="452555"/>
                </a:lnTo>
                <a:lnTo>
                  <a:pt x="317586" y="439235"/>
                </a:lnTo>
                <a:lnTo>
                  <a:pt x="356417" y="418158"/>
                </a:lnTo>
                <a:lnTo>
                  <a:pt x="390248" y="390244"/>
                </a:lnTo>
                <a:lnTo>
                  <a:pt x="418161" y="356411"/>
                </a:lnTo>
                <a:lnTo>
                  <a:pt x="439237" y="317580"/>
                </a:lnTo>
                <a:lnTo>
                  <a:pt x="452556" y="274670"/>
                </a:lnTo>
                <a:lnTo>
                  <a:pt x="457200" y="228600"/>
                </a:lnTo>
                <a:lnTo>
                  <a:pt x="452556" y="182529"/>
                </a:lnTo>
                <a:lnTo>
                  <a:pt x="439237" y="139619"/>
                </a:lnTo>
                <a:lnTo>
                  <a:pt x="418161" y="100788"/>
                </a:lnTo>
                <a:lnTo>
                  <a:pt x="390248" y="66955"/>
                </a:lnTo>
                <a:lnTo>
                  <a:pt x="356417" y="39041"/>
                </a:lnTo>
                <a:lnTo>
                  <a:pt x="317586" y="17964"/>
                </a:lnTo>
                <a:lnTo>
                  <a:pt x="274674" y="4644"/>
                </a:lnTo>
                <a:lnTo>
                  <a:pt x="228600" y="0"/>
                </a:lnTo>
                <a:close/>
              </a:path>
            </a:pathLst>
          </a:custGeom>
          <a:solidFill>
            <a:srgbClr val="CD9147"/>
          </a:solidFill>
        </p:spPr>
        <p:txBody>
          <a:bodyPr wrap="square" lIns="0" tIns="0" rIns="0" bIns="0" rtlCol="0"/>
          <a:lstStyle/>
          <a:p>
            <a:endParaRPr/>
          </a:p>
        </p:txBody>
      </p:sp>
      <p:sp>
        <p:nvSpPr>
          <p:cNvPr id="30" name="object 30"/>
          <p:cNvSpPr txBox="1"/>
          <p:nvPr/>
        </p:nvSpPr>
        <p:spPr>
          <a:xfrm>
            <a:off x="2609532" y="3219921"/>
            <a:ext cx="1816735" cy="1641475"/>
          </a:xfrm>
          <a:prstGeom prst="rect">
            <a:avLst/>
          </a:prstGeom>
        </p:spPr>
        <p:txBody>
          <a:bodyPr vert="horz" wrap="square" lIns="0" tIns="132715" rIns="0" bIns="0" rtlCol="0">
            <a:spAutoFit/>
          </a:bodyPr>
          <a:lstStyle/>
          <a:p>
            <a:pPr marL="38100">
              <a:lnSpc>
                <a:spcPct val="100000"/>
              </a:lnSpc>
              <a:spcBef>
                <a:spcPts val="1045"/>
              </a:spcBef>
            </a:pPr>
            <a:r>
              <a:rPr sz="1800" b="1" spc="-5" dirty="0">
                <a:solidFill>
                  <a:srgbClr val="FFFFFF"/>
                </a:solidFill>
                <a:latin typeface="Arial"/>
                <a:cs typeface="Arial"/>
              </a:rPr>
              <a:t>21</a:t>
            </a:r>
            <a:endParaRPr sz="1800">
              <a:latin typeface="Arial"/>
              <a:cs typeface="Arial"/>
            </a:endParaRPr>
          </a:p>
          <a:p>
            <a:pPr marL="226695">
              <a:lnSpc>
                <a:spcPts val="1535"/>
              </a:lnSpc>
              <a:spcBef>
                <a:spcPts val="735"/>
              </a:spcBef>
            </a:pPr>
            <a:r>
              <a:rPr sz="1400" b="1" spc="-40" dirty="0">
                <a:latin typeface="Arial"/>
                <a:cs typeface="Arial"/>
              </a:rPr>
              <a:t>ATTACH</a:t>
            </a:r>
            <a:r>
              <a:rPr sz="1400" b="1" spc="-30" dirty="0">
                <a:latin typeface="Arial"/>
                <a:cs typeface="Arial"/>
              </a:rPr>
              <a:t> </a:t>
            </a:r>
            <a:r>
              <a:rPr sz="1400" spc="-5" dirty="0">
                <a:latin typeface="Arial MT"/>
                <a:cs typeface="Arial MT"/>
              </a:rPr>
              <a:t>EtCO</a:t>
            </a:r>
            <a:r>
              <a:rPr sz="1350" spc="-7" baseline="24691" dirty="0">
                <a:latin typeface="Arial MT"/>
                <a:cs typeface="Arial MT"/>
              </a:rPr>
              <a:t>2</a:t>
            </a:r>
            <a:endParaRPr sz="1350" baseline="24691">
              <a:latin typeface="Arial MT"/>
              <a:cs typeface="Arial MT"/>
            </a:endParaRPr>
          </a:p>
          <a:p>
            <a:pPr marL="226695" marR="30480">
              <a:lnSpc>
                <a:spcPct val="86400"/>
              </a:lnSpc>
              <a:spcBef>
                <a:spcPts val="85"/>
              </a:spcBef>
            </a:pPr>
            <a:r>
              <a:rPr sz="1400" spc="-5" dirty="0">
                <a:latin typeface="Arial MT"/>
                <a:cs typeface="Arial MT"/>
              </a:rPr>
              <a:t>device between the </a:t>
            </a:r>
            <a:r>
              <a:rPr sz="1400" spc="-375" dirty="0">
                <a:latin typeface="Arial MT"/>
                <a:cs typeface="Arial MT"/>
              </a:rPr>
              <a:t> </a:t>
            </a:r>
            <a:r>
              <a:rPr sz="1400" dirty="0">
                <a:latin typeface="Arial MT"/>
                <a:cs typeface="Arial MT"/>
              </a:rPr>
              <a:t>ETT </a:t>
            </a:r>
            <a:r>
              <a:rPr sz="1400" spc="-5" dirty="0">
                <a:latin typeface="Arial MT"/>
                <a:cs typeface="Arial MT"/>
              </a:rPr>
              <a:t>and </a:t>
            </a:r>
            <a:r>
              <a:rPr sz="1400" dirty="0">
                <a:latin typeface="Arial MT"/>
                <a:cs typeface="Arial MT"/>
              </a:rPr>
              <a:t>BVM, </a:t>
            </a:r>
            <a:r>
              <a:rPr sz="1400" spc="-5" dirty="0">
                <a:latin typeface="Arial MT"/>
                <a:cs typeface="Arial MT"/>
              </a:rPr>
              <a:t>if </a:t>
            </a:r>
            <a:r>
              <a:rPr sz="1400" dirty="0">
                <a:latin typeface="Arial MT"/>
                <a:cs typeface="Arial MT"/>
              </a:rPr>
              <a:t> </a:t>
            </a:r>
            <a:r>
              <a:rPr sz="1400" spc="-5" dirty="0">
                <a:latin typeface="Arial MT"/>
                <a:cs typeface="Arial MT"/>
              </a:rPr>
              <a:t>available. </a:t>
            </a:r>
            <a:r>
              <a:rPr sz="1400" dirty="0">
                <a:latin typeface="Arial MT"/>
                <a:cs typeface="Arial MT"/>
              </a:rPr>
              <a:t>If </a:t>
            </a:r>
            <a:r>
              <a:rPr sz="1400" spc="-5" dirty="0">
                <a:latin typeface="Arial MT"/>
                <a:cs typeface="Arial MT"/>
              </a:rPr>
              <a:t>not </a:t>
            </a:r>
            <a:r>
              <a:rPr sz="1400" dirty="0">
                <a:latin typeface="Arial MT"/>
                <a:cs typeface="Arial MT"/>
              </a:rPr>
              <a:t> </a:t>
            </a:r>
            <a:r>
              <a:rPr sz="1400" spc="-5" dirty="0">
                <a:latin typeface="Arial MT"/>
                <a:cs typeface="Arial MT"/>
              </a:rPr>
              <a:t>connect</a:t>
            </a:r>
            <a:r>
              <a:rPr sz="1400" spc="-25" dirty="0">
                <a:latin typeface="Arial MT"/>
                <a:cs typeface="Arial MT"/>
              </a:rPr>
              <a:t> </a:t>
            </a:r>
            <a:r>
              <a:rPr sz="1400" spc="-5" dirty="0">
                <a:latin typeface="Arial MT"/>
                <a:cs typeface="Arial MT"/>
              </a:rPr>
              <a:t>the</a:t>
            </a:r>
            <a:r>
              <a:rPr sz="1400" spc="-25" dirty="0">
                <a:latin typeface="Arial MT"/>
                <a:cs typeface="Arial MT"/>
              </a:rPr>
              <a:t> </a:t>
            </a:r>
            <a:r>
              <a:rPr sz="1400" dirty="0">
                <a:latin typeface="Arial MT"/>
                <a:cs typeface="Arial MT"/>
              </a:rPr>
              <a:t>BVM</a:t>
            </a:r>
            <a:r>
              <a:rPr sz="1400" spc="-25" dirty="0">
                <a:latin typeface="Arial MT"/>
                <a:cs typeface="Arial MT"/>
              </a:rPr>
              <a:t> </a:t>
            </a:r>
            <a:r>
              <a:rPr sz="1400" dirty="0">
                <a:latin typeface="Arial MT"/>
                <a:cs typeface="Arial MT"/>
              </a:rPr>
              <a:t>to </a:t>
            </a:r>
            <a:r>
              <a:rPr sz="1400" spc="-375" dirty="0">
                <a:latin typeface="Arial MT"/>
                <a:cs typeface="Arial MT"/>
              </a:rPr>
              <a:t> </a:t>
            </a:r>
            <a:r>
              <a:rPr sz="1400" dirty="0">
                <a:latin typeface="Arial MT"/>
                <a:cs typeface="Arial MT"/>
              </a:rPr>
              <a:t>the</a:t>
            </a:r>
            <a:r>
              <a:rPr sz="1400" spc="-5" dirty="0">
                <a:latin typeface="Arial MT"/>
                <a:cs typeface="Arial MT"/>
              </a:rPr>
              <a:t> </a:t>
            </a:r>
            <a:r>
              <a:rPr sz="1400" spc="-45" dirty="0">
                <a:latin typeface="Arial MT"/>
                <a:cs typeface="Arial MT"/>
              </a:rPr>
              <a:t>ETT.</a:t>
            </a:r>
            <a:endParaRPr sz="1400">
              <a:latin typeface="Arial MT"/>
              <a:cs typeface="Arial MT"/>
            </a:endParaRPr>
          </a:p>
        </p:txBody>
      </p:sp>
      <p:sp>
        <p:nvSpPr>
          <p:cNvPr id="31" name="object 31"/>
          <p:cNvSpPr/>
          <p:nvPr/>
        </p:nvSpPr>
        <p:spPr>
          <a:xfrm>
            <a:off x="4445482" y="3261068"/>
            <a:ext cx="457200" cy="457200"/>
          </a:xfrm>
          <a:custGeom>
            <a:avLst/>
            <a:gdLst/>
            <a:ahLst/>
            <a:cxnLst/>
            <a:rect l="l" t="t" r="r" b="b"/>
            <a:pathLst>
              <a:path w="457200" h="457200">
                <a:moveTo>
                  <a:pt x="228600"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600" y="457200"/>
                </a:lnTo>
                <a:lnTo>
                  <a:pt x="274670" y="452555"/>
                </a:lnTo>
                <a:lnTo>
                  <a:pt x="317580" y="439235"/>
                </a:lnTo>
                <a:lnTo>
                  <a:pt x="356411" y="418158"/>
                </a:lnTo>
                <a:lnTo>
                  <a:pt x="390244" y="390244"/>
                </a:lnTo>
                <a:lnTo>
                  <a:pt x="418158" y="356411"/>
                </a:lnTo>
                <a:lnTo>
                  <a:pt x="439235" y="317580"/>
                </a:lnTo>
                <a:lnTo>
                  <a:pt x="452555" y="274670"/>
                </a:lnTo>
                <a:lnTo>
                  <a:pt x="457200" y="228600"/>
                </a:lnTo>
                <a:lnTo>
                  <a:pt x="452555" y="182529"/>
                </a:lnTo>
                <a:lnTo>
                  <a:pt x="439235" y="139619"/>
                </a:lnTo>
                <a:lnTo>
                  <a:pt x="418158" y="100788"/>
                </a:lnTo>
                <a:lnTo>
                  <a:pt x="390244" y="66955"/>
                </a:lnTo>
                <a:lnTo>
                  <a:pt x="356411" y="39041"/>
                </a:lnTo>
                <a:lnTo>
                  <a:pt x="317580" y="17964"/>
                </a:lnTo>
                <a:lnTo>
                  <a:pt x="274670" y="4644"/>
                </a:lnTo>
                <a:lnTo>
                  <a:pt x="228600" y="0"/>
                </a:lnTo>
                <a:close/>
              </a:path>
            </a:pathLst>
          </a:custGeom>
          <a:solidFill>
            <a:srgbClr val="CD9147"/>
          </a:solidFill>
        </p:spPr>
        <p:txBody>
          <a:bodyPr wrap="square" lIns="0" tIns="0" rIns="0" bIns="0" rtlCol="0"/>
          <a:lstStyle/>
          <a:p>
            <a:endParaRPr/>
          </a:p>
        </p:txBody>
      </p:sp>
      <p:sp>
        <p:nvSpPr>
          <p:cNvPr id="32" name="object 32"/>
          <p:cNvSpPr txBox="1"/>
          <p:nvPr/>
        </p:nvSpPr>
        <p:spPr>
          <a:xfrm>
            <a:off x="4534382" y="3219921"/>
            <a:ext cx="1692275" cy="2186940"/>
          </a:xfrm>
          <a:prstGeom prst="rect">
            <a:avLst/>
          </a:prstGeom>
        </p:spPr>
        <p:txBody>
          <a:bodyPr vert="horz" wrap="square" lIns="0" tIns="132715" rIns="0" bIns="0" rtlCol="0">
            <a:spAutoFit/>
          </a:bodyPr>
          <a:lstStyle/>
          <a:p>
            <a:pPr marL="12700">
              <a:lnSpc>
                <a:spcPct val="100000"/>
              </a:lnSpc>
              <a:spcBef>
                <a:spcPts val="1045"/>
              </a:spcBef>
            </a:pPr>
            <a:r>
              <a:rPr sz="1800" b="1" spc="-5" dirty="0">
                <a:solidFill>
                  <a:srgbClr val="FFFFFF"/>
                </a:solidFill>
                <a:latin typeface="Arial"/>
                <a:cs typeface="Arial"/>
              </a:rPr>
              <a:t>22</a:t>
            </a:r>
            <a:endParaRPr sz="1800">
              <a:latin typeface="Arial"/>
              <a:cs typeface="Arial"/>
            </a:endParaRPr>
          </a:p>
          <a:p>
            <a:pPr marL="229870" marR="5080">
              <a:lnSpc>
                <a:spcPts val="1390"/>
              </a:lnSpc>
              <a:spcBef>
                <a:spcPts val="1025"/>
              </a:spcBef>
            </a:pPr>
            <a:r>
              <a:rPr sz="1400" b="1" spc="-5" dirty="0">
                <a:latin typeface="Arial"/>
                <a:cs typeface="Arial"/>
              </a:rPr>
              <a:t>CONTINUE </a:t>
            </a:r>
            <a:r>
              <a:rPr sz="1400" b="1" dirty="0">
                <a:latin typeface="Arial"/>
                <a:cs typeface="Arial"/>
              </a:rPr>
              <a:t> </a:t>
            </a:r>
            <a:r>
              <a:rPr sz="1400" b="1" spc="-5" dirty="0">
                <a:latin typeface="Arial"/>
                <a:cs typeface="Arial"/>
              </a:rPr>
              <a:t>MONI</a:t>
            </a:r>
            <a:r>
              <a:rPr sz="1400" b="1" spc="-30" dirty="0">
                <a:latin typeface="Arial"/>
                <a:cs typeface="Arial"/>
              </a:rPr>
              <a:t>T</a:t>
            </a:r>
            <a:r>
              <a:rPr sz="1400" b="1" dirty="0">
                <a:latin typeface="Arial"/>
                <a:cs typeface="Arial"/>
              </a:rPr>
              <a:t>ORING</a:t>
            </a:r>
            <a:r>
              <a:rPr sz="1400" b="1" spc="-5" dirty="0">
                <a:latin typeface="Arial"/>
                <a:cs typeface="Arial"/>
              </a:rPr>
              <a:t> </a:t>
            </a:r>
            <a:r>
              <a:rPr sz="1400" dirty="0">
                <a:latin typeface="Arial MT"/>
                <a:cs typeface="Arial MT"/>
              </a:rPr>
              <a:t>the</a:t>
            </a:r>
            <a:endParaRPr sz="1400">
              <a:latin typeface="Arial MT"/>
              <a:cs typeface="Arial MT"/>
            </a:endParaRPr>
          </a:p>
          <a:p>
            <a:pPr marL="229870">
              <a:lnSpc>
                <a:spcPts val="1310"/>
              </a:lnSpc>
            </a:pPr>
            <a:r>
              <a:rPr sz="1400" spc="-5" dirty="0">
                <a:latin typeface="Arial MT"/>
                <a:cs typeface="Arial MT"/>
              </a:rPr>
              <a:t>casualty</a:t>
            </a:r>
            <a:r>
              <a:rPr sz="1400" spc="-30" dirty="0">
                <a:latin typeface="Arial MT"/>
                <a:cs typeface="Arial MT"/>
              </a:rPr>
              <a:t> </a:t>
            </a:r>
            <a:r>
              <a:rPr sz="1400" dirty="0">
                <a:latin typeface="Arial MT"/>
                <a:cs typeface="Arial MT"/>
              </a:rPr>
              <a:t>to</a:t>
            </a:r>
            <a:r>
              <a:rPr sz="1400" spc="-25" dirty="0">
                <a:latin typeface="Arial MT"/>
                <a:cs typeface="Arial MT"/>
              </a:rPr>
              <a:t> </a:t>
            </a:r>
            <a:r>
              <a:rPr sz="1400" spc="-5" dirty="0">
                <a:latin typeface="Arial MT"/>
                <a:cs typeface="Arial MT"/>
              </a:rPr>
              <a:t>ensure</a:t>
            </a:r>
            <a:endParaRPr sz="1400">
              <a:latin typeface="Arial MT"/>
              <a:cs typeface="Arial MT"/>
            </a:endParaRPr>
          </a:p>
          <a:p>
            <a:pPr marL="229870" marR="208279">
              <a:lnSpc>
                <a:spcPct val="85700"/>
              </a:lnSpc>
              <a:spcBef>
                <a:spcPts val="155"/>
              </a:spcBef>
            </a:pPr>
            <a:r>
              <a:rPr sz="1400" spc="-5" dirty="0">
                <a:latin typeface="Arial MT"/>
                <a:cs typeface="Arial MT"/>
              </a:rPr>
              <a:t>correct tube </a:t>
            </a:r>
            <a:r>
              <a:rPr sz="1400" dirty="0">
                <a:latin typeface="Arial MT"/>
                <a:cs typeface="Arial MT"/>
              </a:rPr>
              <a:t> </a:t>
            </a:r>
            <a:r>
              <a:rPr sz="1400" spc="-5" dirty="0">
                <a:latin typeface="Arial MT"/>
                <a:cs typeface="Arial MT"/>
              </a:rPr>
              <a:t>placement is </a:t>
            </a:r>
            <a:r>
              <a:rPr sz="1400" dirty="0">
                <a:latin typeface="Arial MT"/>
                <a:cs typeface="Arial MT"/>
              </a:rPr>
              <a:t> </a:t>
            </a:r>
            <a:r>
              <a:rPr sz="1400" spc="-5" dirty="0">
                <a:latin typeface="Arial MT"/>
                <a:cs typeface="Arial MT"/>
              </a:rPr>
              <a:t>maintained by </a:t>
            </a:r>
            <a:r>
              <a:rPr sz="1400" dirty="0">
                <a:latin typeface="Arial MT"/>
                <a:cs typeface="Arial MT"/>
              </a:rPr>
              <a:t> </a:t>
            </a:r>
            <a:r>
              <a:rPr sz="1400" spc="-5" dirty="0">
                <a:latin typeface="Arial MT"/>
                <a:cs typeface="Arial MT"/>
              </a:rPr>
              <a:t>auscultating</a:t>
            </a:r>
            <a:r>
              <a:rPr sz="1400" spc="-55" dirty="0">
                <a:latin typeface="Arial MT"/>
                <a:cs typeface="Arial MT"/>
              </a:rPr>
              <a:t> </a:t>
            </a:r>
            <a:r>
              <a:rPr sz="1400" spc="-5" dirty="0">
                <a:latin typeface="Arial MT"/>
                <a:cs typeface="Arial MT"/>
              </a:rPr>
              <a:t>the </a:t>
            </a:r>
            <a:r>
              <a:rPr sz="1400" spc="-375" dirty="0">
                <a:latin typeface="Arial MT"/>
                <a:cs typeface="Arial MT"/>
              </a:rPr>
              <a:t> </a:t>
            </a:r>
            <a:r>
              <a:rPr sz="1400" spc="-5" dirty="0">
                <a:latin typeface="Arial MT"/>
                <a:cs typeface="Arial MT"/>
              </a:rPr>
              <a:t>lungs and </a:t>
            </a:r>
            <a:r>
              <a:rPr sz="1400" dirty="0">
                <a:latin typeface="Arial MT"/>
                <a:cs typeface="Arial MT"/>
              </a:rPr>
              <a:t> </a:t>
            </a:r>
            <a:r>
              <a:rPr sz="1400" spc="-5" dirty="0">
                <a:latin typeface="Arial MT"/>
                <a:cs typeface="Arial MT"/>
              </a:rPr>
              <a:t>epigastric</a:t>
            </a:r>
            <a:r>
              <a:rPr sz="1400" spc="-50" dirty="0">
                <a:latin typeface="Arial MT"/>
                <a:cs typeface="Arial MT"/>
              </a:rPr>
              <a:t> </a:t>
            </a:r>
            <a:r>
              <a:rPr sz="1400" spc="-5" dirty="0">
                <a:latin typeface="Arial MT"/>
                <a:cs typeface="Arial MT"/>
              </a:rPr>
              <a:t>area.</a:t>
            </a:r>
            <a:endParaRPr sz="1400">
              <a:latin typeface="Arial MT"/>
              <a:cs typeface="Arial MT"/>
            </a:endParaRPr>
          </a:p>
        </p:txBody>
      </p:sp>
      <p:grpSp>
        <p:nvGrpSpPr>
          <p:cNvPr id="33" name="object 33"/>
          <p:cNvGrpSpPr/>
          <p:nvPr/>
        </p:nvGrpSpPr>
        <p:grpSpPr>
          <a:xfrm>
            <a:off x="8668511" y="1752600"/>
            <a:ext cx="3213100" cy="4422775"/>
            <a:chOff x="8668511" y="1752600"/>
            <a:chExt cx="3213100" cy="4422775"/>
          </a:xfrm>
        </p:grpSpPr>
        <p:pic>
          <p:nvPicPr>
            <p:cNvPr id="34" name="object 34"/>
            <p:cNvPicPr/>
            <p:nvPr/>
          </p:nvPicPr>
          <p:blipFill>
            <a:blip r:embed="rId9" cstate="print"/>
            <a:stretch>
              <a:fillRect/>
            </a:stretch>
          </p:blipFill>
          <p:spPr>
            <a:xfrm>
              <a:off x="8668511" y="1752600"/>
              <a:ext cx="3212592" cy="4422648"/>
            </a:xfrm>
            <a:prstGeom prst="rect">
              <a:avLst/>
            </a:prstGeom>
          </p:spPr>
        </p:pic>
        <p:sp>
          <p:nvSpPr>
            <p:cNvPr id="35" name="object 35"/>
            <p:cNvSpPr/>
            <p:nvPr/>
          </p:nvSpPr>
          <p:spPr>
            <a:xfrm>
              <a:off x="8766467" y="1862137"/>
              <a:ext cx="3017520" cy="4203065"/>
            </a:xfrm>
            <a:custGeom>
              <a:avLst/>
              <a:gdLst/>
              <a:ahLst/>
              <a:cxnLst/>
              <a:rect l="l" t="t" r="r" b="b"/>
              <a:pathLst>
                <a:path w="3017520" h="4203065">
                  <a:moveTo>
                    <a:pt x="2514320" y="0"/>
                  </a:moveTo>
                  <a:lnTo>
                    <a:pt x="502869" y="0"/>
                  </a:lnTo>
                  <a:lnTo>
                    <a:pt x="454440" y="2302"/>
                  </a:lnTo>
                  <a:lnTo>
                    <a:pt x="407313" y="9067"/>
                  </a:lnTo>
                  <a:lnTo>
                    <a:pt x="361699" y="20086"/>
                  </a:lnTo>
                  <a:lnTo>
                    <a:pt x="317809" y="35146"/>
                  </a:lnTo>
                  <a:lnTo>
                    <a:pt x="275854" y="54038"/>
                  </a:lnTo>
                  <a:lnTo>
                    <a:pt x="236044" y="76551"/>
                  </a:lnTo>
                  <a:lnTo>
                    <a:pt x="198590" y="102473"/>
                  </a:lnTo>
                  <a:lnTo>
                    <a:pt x="163703" y="131595"/>
                  </a:lnTo>
                  <a:lnTo>
                    <a:pt x="131593" y="163705"/>
                  </a:lnTo>
                  <a:lnTo>
                    <a:pt x="102472" y="198593"/>
                  </a:lnTo>
                  <a:lnTo>
                    <a:pt x="76550" y="236047"/>
                  </a:lnTo>
                  <a:lnTo>
                    <a:pt x="54038" y="275858"/>
                  </a:lnTo>
                  <a:lnTo>
                    <a:pt x="35146" y="317815"/>
                  </a:lnTo>
                  <a:lnTo>
                    <a:pt x="20085" y="361706"/>
                  </a:lnTo>
                  <a:lnTo>
                    <a:pt x="9067" y="407321"/>
                  </a:lnTo>
                  <a:lnTo>
                    <a:pt x="2302" y="454450"/>
                  </a:lnTo>
                  <a:lnTo>
                    <a:pt x="0" y="502881"/>
                  </a:lnTo>
                  <a:lnTo>
                    <a:pt x="0" y="3699725"/>
                  </a:lnTo>
                  <a:lnTo>
                    <a:pt x="2302" y="3748155"/>
                  </a:lnTo>
                  <a:lnTo>
                    <a:pt x="9067" y="3795283"/>
                  </a:lnTo>
                  <a:lnTo>
                    <a:pt x="20085" y="3840897"/>
                  </a:lnTo>
                  <a:lnTo>
                    <a:pt x="35146" y="3884788"/>
                  </a:lnTo>
                  <a:lnTo>
                    <a:pt x="54038" y="3926744"/>
                  </a:lnTo>
                  <a:lnTo>
                    <a:pt x="76550" y="3966554"/>
                  </a:lnTo>
                  <a:lnTo>
                    <a:pt x="102472" y="4004008"/>
                  </a:lnTo>
                  <a:lnTo>
                    <a:pt x="131593" y="4038896"/>
                  </a:lnTo>
                  <a:lnTo>
                    <a:pt x="163703" y="4071005"/>
                  </a:lnTo>
                  <a:lnTo>
                    <a:pt x="198590" y="4100127"/>
                  </a:lnTo>
                  <a:lnTo>
                    <a:pt x="236044" y="4126049"/>
                  </a:lnTo>
                  <a:lnTo>
                    <a:pt x="275854" y="4148561"/>
                  </a:lnTo>
                  <a:lnTo>
                    <a:pt x="317809" y="4167453"/>
                  </a:lnTo>
                  <a:lnTo>
                    <a:pt x="361699" y="4182514"/>
                  </a:lnTo>
                  <a:lnTo>
                    <a:pt x="407313" y="4193532"/>
                  </a:lnTo>
                  <a:lnTo>
                    <a:pt x="454440" y="4200298"/>
                  </a:lnTo>
                  <a:lnTo>
                    <a:pt x="502869" y="4202600"/>
                  </a:lnTo>
                  <a:lnTo>
                    <a:pt x="2514320" y="4202600"/>
                  </a:lnTo>
                  <a:lnTo>
                    <a:pt x="2562751" y="4200298"/>
                  </a:lnTo>
                  <a:lnTo>
                    <a:pt x="2609880" y="4193532"/>
                  </a:lnTo>
                  <a:lnTo>
                    <a:pt x="2655495" y="4182514"/>
                  </a:lnTo>
                  <a:lnTo>
                    <a:pt x="2699387" y="4167453"/>
                  </a:lnTo>
                  <a:lnTo>
                    <a:pt x="2741343" y="4148561"/>
                  </a:lnTo>
                  <a:lnTo>
                    <a:pt x="2781154" y="4126049"/>
                  </a:lnTo>
                  <a:lnTo>
                    <a:pt x="2818609" y="4100127"/>
                  </a:lnTo>
                  <a:lnTo>
                    <a:pt x="2853497" y="4071005"/>
                  </a:lnTo>
                  <a:lnTo>
                    <a:pt x="2885607" y="4038896"/>
                  </a:lnTo>
                  <a:lnTo>
                    <a:pt x="2914728" y="4004008"/>
                  </a:lnTo>
                  <a:lnTo>
                    <a:pt x="2940651" y="3966554"/>
                  </a:lnTo>
                  <a:lnTo>
                    <a:pt x="2963163" y="3926744"/>
                  </a:lnTo>
                  <a:lnTo>
                    <a:pt x="2982055" y="3884788"/>
                  </a:lnTo>
                  <a:lnTo>
                    <a:pt x="2997116" y="3840897"/>
                  </a:lnTo>
                  <a:lnTo>
                    <a:pt x="3008134" y="3795283"/>
                  </a:lnTo>
                  <a:lnTo>
                    <a:pt x="3014900" y="3748155"/>
                  </a:lnTo>
                  <a:lnTo>
                    <a:pt x="3017202" y="3699725"/>
                  </a:lnTo>
                  <a:lnTo>
                    <a:pt x="3017202" y="502881"/>
                  </a:lnTo>
                  <a:lnTo>
                    <a:pt x="3014900" y="454450"/>
                  </a:lnTo>
                  <a:lnTo>
                    <a:pt x="3008134" y="407321"/>
                  </a:lnTo>
                  <a:lnTo>
                    <a:pt x="2997116" y="361706"/>
                  </a:lnTo>
                  <a:lnTo>
                    <a:pt x="2982055" y="317815"/>
                  </a:lnTo>
                  <a:lnTo>
                    <a:pt x="2963163" y="275858"/>
                  </a:lnTo>
                  <a:lnTo>
                    <a:pt x="2940651" y="236047"/>
                  </a:lnTo>
                  <a:lnTo>
                    <a:pt x="2914728" y="198593"/>
                  </a:lnTo>
                  <a:lnTo>
                    <a:pt x="2885607" y="163705"/>
                  </a:lnTo>
                  <a:lnTo>
                    <a:pt x="2853497" y="131595"/>
                  </a:lnTo>
                  <a:lnTo>
                    <a:pt x="2818609" y="102473"/>
                  </a:lnTo>
                  <a:lnTo>
                    <a:pt x="2781154" y="76551"/>
                  </a:lnTo>
                  <a:lnTo>
                    <a:pt x="2741343" y="54038"/>
                  </a:lnTo>
                  <a:lnTo>
                    <a:pt x="2699387" y="35146"/>
                  </a:lnTo>
                  <a:lnTo>
                    <a:pt x="2655495" y="20086"/>
                  </a:lnTo>
                  <a:lnTo>
                    <a:pt x="2609880" y="9067"/>
                  </a:lnTo>
                  <a:lnTo>
                    <a:pt x="2562751" y="2302"/>
                  </a:lnTo>
                  <a:lnTo>
                    <a:pt x="2514320" y="0"/>
                  </a:lnTo>
                  <a:close/>
                </a:path>
              </a:pathLst>
            </a:custGeom>
            <a:solidFill>
              <a:srgbClr val="FFD78F"/>
            </a:solidFill>
          </p:spPr>
          <p:txBody>
            <a:bodyPr wrap="square" lIns="0" tIns="0" rIns="0" bIns="0" rtlCol="0"/>
            <a:lstStyle/>
            <a:p>
              <a:endParaRPr/>
            </a:p>
          </p:txBody>
        </p:sp>
        <p:sp>
          <p:nvSpPr>
            <p:cNvPr id="36" name="object 36"/>
            <p:cNvSpPr/>
            <p:nvPr/>
          </p:nvSpPr>
          <p:spPr>
            <a:xfrm>
              <a:off x="8766467" y="1862137"/>
              <a:ext cx="3017520" cy="4203065"/>
            </a:xfrm>
            <a:custGeom>
              <a:avLst/>
              <a:gdLst/>
              <a:ahLst/>
              <a:cxnLst/>
              <a:rect l="l" t="t" r="r" b="b"/>
              <a:pathLst>
                <a:path w="3017520" h="4203065">
                  <a:moveTo>
                    <a:pt x="0" y="502878"/>
                  </a:moveTo>
                  <a:lnTo>
                    <a:pt x="2302" y="454447"/>
                  </a:lnTo>
                  <a:lnTo>
                    <a:pt x="9067" y="407319"/>
                  </a:lnTo>
                  <a:lnTo>
                    <a:pt x="20086" y="361704"/>
                  </a:lnTo>
                  <a:lnTo>
                    <a:pt x="35146" y="317813"/>
                  </a:lnTo>
                  <a:lnTo>
                    <a:pt x="54038" y="275857"/>
                  </a:lnTo>
                  <a:lnTo>
                    <a:pt x="76551" y="236047"/>
                  </a:lnTo>
                  <a:lnTo>
                    <a:pt x="102473" y="198592"/>
                  </a:lnTo>
                  <a:lnTo>
                    <a:pt x="131595" y="163704"/>
                  </a:lnTo>
                  <a:lnTo>
                    <a:pt x="163705" y="131594"/>
                  </a:lnTo>
                  <a:lnTo>
                    <a:pt x="198593" y="102473"/>
                  </a:lnTo>
                  <a:lnTo>
                    <a:pt x="236047" y="76551"/>
                  </a:lnTo>
                  <a:lnTo>
                    <a:pt x="275858" y="54038"/>
                  </a:lnTo>
                  <a:lnTo>
                    <a:pt x="317814" y="35146"/>
                  </a:lnTo>
                  <a:lnTo>
                    <a:pt x="361705" y="20086"/>
                  </a:lnTo>
                  <a:lnTo>
                    <a:pt x="407320" y="9067"/>
                  </a:lnTo>
                  <a:lnTo>
                    <a:pt x="454448" y="2302"/>
                  </a:lnTo>
                  <a:lnTo>
                    <a:pt x="502879" y="0"/>
                  </a:lnTo>
                  <a:lnTo>
                    <a:pt x="2514331" y="0"/>
                  </a:lnTo>
                  <a:lnTo>
                    <a:pt x="2562761" y="2302"/>
                  </a:lnTo>
                  <a:lnTo>
                    <a:pt x="2609889" y="9067"/>
                  </a:lnTo>
                  <a:lnTo>
                    <a:pt x="2655504" y="20086"/>
                  </a:lnTo>
                  <a:lnTo>
                    <a:pt x="2699395" y="35146"/>
                  </a:lnTo>
                  <a:lnTo>
                    <a:pt x="2741351" y="54038"/>
                  </a:lnTo>
                  <a:lnTo>
                    <a:pt x="2781162" y="76551"/>
                  </a:lnTo>
                  <a:lnTo>
                    <a:pt x="2818617" y="102473"/>
                  </a:lnTo>
                  <a:lnTo>
                    <a:pt x="2853504" y="131594"/>
                  </a:lnTo>
                  <a:lnTo>
                    <a:pt x="2885615" y="163704"/>
                  </a:lnTo>
                  <a:lnTo>
                    <a:pt x="2914736" y="198592"/>
                  </a:lnTo>
                  <a:lnTo>
                    <a:pt x="2940659" y="236047"/>
                  </a:lnTo>
                  <a:lnTo>
                    <a:pt x="2963172" y="275857"/>
                  </a:lnTo>
                  <a:lnTo>
                    <a:pt x="2982064" y="317813"/>
                  </a:lnTo>
                  <a:lnTo>
                    <a:pt x="2997125" y="361704"/>
                  </a:lnTo>
                  <a:lnTo>
                    <a:pt x="3008143" y="407319"/>
                  </a:lnTo>
                  <a:lnTo>
                    <a:pt x="3014909" y="454447"/>
                  </a:lnTo>
                  <a:lnTo>
                    <a:pt x="3017211" y="502878"/>
                  </a:lnTo>
                  <a:lnTo>
                    <a:pt x="3017211" y="3699722"/>
                  </a:lnTo>
                  <a:lnTo>
                    <a:pt x="3014909" y="3748153"/>
                  </a:lnTo>
                  <a:lnTo>
                    <a:pt x="3008143" y="3795283"/>
                  </a:lnTo>
                  <a:lnTo>
                    <a:pt x="2997125" y="3840898"/>
                  </a:lnTo>
                  <a:lnTo>
                    <a:pt x="2982064" y="3884790"/>
                  </a:lnTo>
                  <a:lnTo>
                    <a:pt x="2963172" y="3926746"/>
                  </a:lnTo>
                  <a:lnTo>
                    <a:pt x="2940659" y="3966557"/>
                  </a:lnTo>
                  <a:lnTo>
                    <a:pt x="2914736" y="4004012"/>
                  </a:lnTo>
                  <a:lnTo>
                    <a:pt x="2885615" y="4038899"/>
                  </a:lnTo>
                  <a:lnTo>
                    <a:pt x="2853504" y="4071009"/>
                  </a:lnTo>
                  <a:lnTo>
                    <a:pt x="2818617" y="4100130"/>
                  </a:lnTo>
                  <a:lnTo>
                    <a:pt x="2781162" y="4126052"/>
                  </a:lnTo>
                  <a:lnTo>
                    <a:pt x="2741351" y="4148564"/>
                  </a:lnTo>
                  <a:lnTo>
                    <a:pt x="2699395" y="4167456"/>
                  </a:lnTo>
                  <a:lnTo>
                    <a:pt x="2655504" y="4182516"/>
                  </a:lnTo>
                  <a:lnTo>
                    <a:pt x="2609889" y="4193534"/>
                  </a:lnTo>
                  <a:lnTo>
                    <a:pt x="2562761" y="4200300"/>
                  </a:lnTo>
                  <a:lnTo>
                    <a:pt x="2514331" y="4202602"/>
                  </a:lnTo>
                  <a:lnTo>
                    <a:pt x="502879" y="4202602"/>
                  </a:lnTo>
                  <a:lnTo>
                    <a:pt x="454448" y="4200300"/>
                  </a:lnTo>
                  <a:lnTo>
                    <a:pt x="407320" y="4193534"/>
                  </a:lnTo>
                  <a:lnTo>
                    <a:pt x="361705" y="4182516"/>
                  </a:lnTo>
                  <a:lnTo>
                    <a:pt x="317814" y="4167456"/>
                  </a:lnTo>
                  <a:lnTo>
                    <a:pt x="275858" y="4148564"/>
                  </a:lnTo>
                  <a:lnTo>
                    <a:pt x="236047" y="4126052"/>
                  </a:lnTo>
                  <a:lnTo>
                    <a:pt x="198593" y="4100130"/>
                  </a:lnTo>
                  <a:lnTo>
                    <a:pt x="163705" y="4071009"/>
                  </a:lnTo>
                  <a:lnTo>
                    <a:pt x="131595" y="4038899"/>
                  </a:lnTo>
                  <a:lnTo>
                    <a:pt x="102473" y="4004012"/>
                  </a:lnTo>
                  <a:lnTo>
                    <a:pt x="76551" y="3966557"/>
                  </a:lnTo>
                  <a:lnTo>
                    <a:pt x="54038" y="3926746"/>
                  </a:lnTo>
                  <a:lnTo>
                    <a:pt x="35146" y="3884790"/>
                  </a:lnTo>
                  <a:lnTo>
                    <a:pt x="20086" y="3840898"/>
                  </a:lnTo>
                  <a:lnTo>
                    <a:pt x="9067" y="3795283"/>
                  </a:lnTo>
                  <a:lnTo>
                    <a:pt x="2302" y="3748153"/>
                  </a:lnTo>
                  <a:lnTo>
                    <a:pt x="0" y="3699722"/>
                  </a:lnTo>
                  <a:lnTo>
                    <a:pt x="0" y="502878"/>
                  </a:lnTo>
                  <a:close/>
                </a:path>
              </a:pathLst>
            </a:custGeom>
            <a:ln w="6350">
              <a:solidFill>
                <a:srgbClr val="FFC000"/>
              </a:solidFill>
            </a:ln>
          </p:spPr>
          <p:txBody>
            <a:bodyPr wrap="square" lIns="0" tIns="0" rIns="0" bIns="0" rtlCol="0"/>
            <a:lstStyle/>
            <a:p>
              <a:endParaRPr/>
            </a:p>
          </p:txBody>
        </p:sp>
      </p:grpSp>
      <p:sp>
        <p:nvSpPr>
          <p:cNvPr id="37" name="object 37"/>
          <p:cNvSpPr txBox="1"/>
          <p:nvPr/>
        </p:nvSpPr>
        <p:spPr>
          <a:xfrm>
            <a:off x="8988297" y="2045715"/>
            <a:ext cx="2632710" cy="1232535"/>
          </a:xfrm>
          <a:prstGeom prst="rect">
            <a:avLst/>
          </a:prstGeom>
        </p:spPr>
        <p:txBody>
          <a:bodyPr vert="horz" wrap="square" lIns="0" tIns="22860" rIns="0" bIns="0" rtlCol="0">
            <a:spAutoFit/>
          </a:bodyPr>
          <a:lstStyle/>
          <a:p>
            <a:pPr marL="12700" marR="5080">
              <a:lnSpc>
                <a:spcPts val="1900"/>
              </a:lnSpc>
              <a:spcBef>
                <a:spcPts val="180"/>
              </a:spcBef>
            </a:pPr>
            <a:r>
              <a:rPr sz="1600" b="1" spc="-5" dirty="0">
                <a:latin typeface="Arial"/>
                <a:cs typeface="Arial"/>
              </a:rPr>
              <a:t>NOTE:</a:t>
            </a:r>
            <a:r>
              <a:rPr sz="1600" b="1" dirty="0">
                <a:latin typeface="Arial"/>
                <a:cs typeface="Arial"/>
              </a:rPr>
              <a:t> </a:t>
            </a:r>
            <a:r>
              <a:rPr sz="1600" dirty="0">
                <a:latin typeface="Arial MT"/>
                <a:cs typeface="Arial MT"/>
              </a:rPr>
              <a:t>If </a:t>
            </a:r>
            <a:r>
              <a:rPr sz="1600" spc="-5" dirty="0">
                <a:latin typeface="Arial MT"/>
                <a:cs typeface="Arial MT"/>
              </a:rPr>
              <a:t>colorimetric was </a:t>
            </a:r>
            <a:r>
              <a:rPr sz="1600" dirty="0">
                <a:latin typeface="Arial MT"/>
                <a:cs typeface="Arial MT"/>
              </a:rPr>
              <a:t> </a:t>
            </a:r>
            <a:r>
              <a:rPr sz="1600" spc="-5" dirty="0">
                <a:latin typeface="Arial MT"/>
                <a:cs typeface="Arial MT"/>
              </a:rPr>
              <a:t>previously utilized during </a:t>
            </a:r>
            <a:r>
              <a:rPr sz="1600" dirty="0">
                <a:latin typeface="Arial MT"/>
                <a:cs typeface="Arial MT"/>
              </a:rPr>
              <a:t> </a:t>
            </a:r>
            <a:r>
              <a:rPr sz="1600" spc="-5" dirty="0">
                <a:latin typeface="Arial MT"/>
                <a:cs typeface="Arial MT"/>
              </a:rPr>
              <a:t>bag-valve-mask ventilation, </a:t>
            </a:r>
            <a:r>
              <a:rPr sz="1600" dirty="0">
                <a:latin typeface="Arial MT"/>
                <a:cs typeface="Arial MT"/>
              </a:rPr>
              <a:t> </a:t>
            </a:r>
            <a:r>
              <a:rPr sz="1600" spc="-5" dirty="0">
                <a:latin typeface="Arial MT"/>
                <a:cs typeface="Arial MT"/>
              </a:rPr>
              <a:t>replace with new colorimetric </a:t>
            </a:r>
            <a:r>
              <a:rPr sz="1600" spc="-430" dirty="0">
                <a:latin typeface="Arial MT"/>
                <a:cs typeface="Arial MT"/>
              </a:rPr>
              <a:t> </a:t>
            </a:r>
            <a:r>
              <a:rPr sz="1600" spc="-5" dirty="0">
                <a:latin typeface="Arial MT"/>
                <a:cs typeface="Arial MT"/>
              </a:rPr>
              <a:t>or transition</a:t>
            </a:r>
            <a:r>
              <a:rPr sz="1600" spc="-10" dirty="0">
                <a:latin typeface="Arial MT"/>
                <a:cs typeface="Arial MT"/>
              </a:rPr>
              <a:t> </a:t>
            </a:r>
            <a:r>
              <a:rPr sz="1600" dirty="0">
                <a:latin typeface="Arial MT"/>
                <a:cs typeface="Arial MT"/>
              </a:rPr>
              <a:t>to</a:t>
            </a:r>
            <a:r>
              <a:rPr sz="1600" spc="-10" dirty="0">
                <a:latin typeface="Arial MT"/>
                <a:cs typeface="Arial MT"/>
              </a:rPr>
              <a:t> </a:t>
            </a:r>
            <a:r>
              <a:rPr sz="1600" spc="-15" dirty="0">
                <a:latin typeface="Arial MT"/>
                <a:cs typeface="Arial MT"/>
              </a:rPr>
              <a:t>capnography,</a:t>
            </a:r>
            <a:endParaRPr sz="1600">
              <a:latin typeface="Arial MT"/>
              <a:cs typeface="Arial MT"/>
            </a:endParaRPr>
          </a:p>
        </p:txBody>
      </p:sp>
      <p:sp>
        <p:nvSpPr>
          <p:cNvPr id="38" name="object 38"/>
          <p:cNvSpPr txBox="1"/>
          <p:nvPr/>
        </p:nvSpPr>
        <p:spPr>
          <a:xfrm>
            <a:off x="8988297" y="3264915"/>
            <a:ext cx="1039494" cy="269240"/>
          </a:xfrm>
          <a:prstGeom prst="rect">
            <a:avLst/>
          </a:prstGeom>
        </p:spPr>
        <p:txBody>
          <a:bodyPr vert="horz" wrap="square" lIns="0" tIns="12700" rIns="0" bIns="0" rtlCol="0">
            <a:spAutoFit/>
          </a:bodyPr>
          <a:lstStyle/>
          <a:p>
            <a:pPr marL="12700">
              <a:lnSpc>
                <a:spcPct val="100000"/>
              </a:lnSpc>
              <a:spcBef>
                <a:spcPts val="100"/>
              </a:spcBef>
            </a:pPr>
            <a:r>
              <a:rPr sz="1600" spc="-5" dirty="0">
                <a:latin typeface="Arial MT"/>
                <a:cs typeface="Arial MT"/>
              </a:rPr>
              <a:t>if</a:t>
            </a:r>
            <a:r>
              <a:rPr sz="1600" spc="-35" dirty="0">
                <a:latin typeface="Arial MT"/>
                <a:cs typeface="Arial MT"/>
              </a:rPr>
              <a:t> </a:t>
            </a:r>
            <a:r>
              <a:rPr sz="1600" spc="-10" dirty="0">
                <a:latin typeface="Arial MT"/>
                <a:cs typeface="Arial MT"/>
              </a:rPr>
              <a:t>available.</a:t>
            </a:r>
            <a:endParaRPr sz="1600">
              <a:latin typeface="Arial MT"/>
              <a:cs typeface="Arial MT"/>
            </a:endParaRPr>
          </a:p>
        </p:txBody>
      </p:sp>
      <p:sp>
        <p:nvSpPr>
          <p:cNvPr id="39" name="object 39"/>
          <p:cNvSpPr txBox="1"/>
          <p:nvPr/>
        </p:nvSpPr>
        <p:spPr>
          <a:xfrm>
            <a:off x="9000438" y="4459732"/>
            <a:ext cx="2574290" cy="1488440"/>
          </a:xfrm>
          <a:prstGeom prst="rect">
            <a:avLst/>
          </a:prstGeom>
        </p:spPr>
        <p:txBody>
          <a:bodyPr vert="horz" wrap="square" lIns="0" tIns="12700" rIns="0" bIns="0" rtlCol="0">
            <a:spAutoFit/>
          </a:bodyPr>
          <a:lstStyle/>
          <a:p>
            <a:pPr marL="12700" marR="5080">
              <a:lnSpc>
                <a:spcPct val="100000"/>
              </a:lnSpc>
              <a:spcBef>
                <a:spcPts val="100"/>
              </a:spcBef>
            </a:pPr>
            <a:r>
              <a:rPr sz="1600" b="1" spc="-5" dirty="0">
                <a:latin typeface="Arial"/>
                <a:cs typeface="Arial"/>
              </a:rPr>
              <a:t>NOTE: </a:t>
            </a:r>
            <a:r>
              <a:rPr sz="1600" spc="-5" dirty="0">
                <a:latin typeface="Arial MT"/>
                <a:cs typeface="Arial MT"/>
              </a:rPr>
              <a:t>Colorimetric can be </a:t>
            </a:r>
            <a:r>
              <a:rPr sz="1600" dirty="0">
                <a:latin typeface="Arial MT"/>
                <a:cs typeface="Arial MT"/>
              </a:rPr>
              <a:t> </a:t>
            </a:r>
            <a:r>
              <a:rPr sz="1600" spc="-5" dirty="0">
                <a:latin typeface="Arial MT"/>
                <a:cs typeface="Arial MT"/>
              </a:rPr>
              <a:t>used in both </a:t>
            </a:r>
            <a:r>
              <a:rPr sz="1600" dirty="0">
                <a:latin typeface="Arial MT"/>
                <a:cs typeface="Arial MT"/>
              </a:rPr>
              <a:t>the </a:t>
            </a:r>
            <a:r>
              <a:rPr sz="1600" spc="-5" dirty="0">
                <a:latin typeface="Arial MT"/>
                <a:cs typeface="Arial MT"/>
              </a:rPr>
              <a:t>TFC and </a:t>
            </a:r>
            <a:r>
              <a:rPr sz="1600" dirty="0">
                <a:latin typeface="Arial MT"/>
                <a:cs typeface="Arial MT"/>
              </a:rPr>
              <a:t> </a:t>
            </a:r>
            <a:r>
              <a:rPr sz="1600" spc="-5" dirty="0">
                <a:latin typeface="Arial MT"/>
                <a:cs typeface="Arial MT"/>
              </a:rPr>
              <a:t>PCC environments but if </a:t>
            </a:r>
            <a:r>
              <a:rPr sz="1600" dirty="0">
                <a:latin typeface="Arial MT"/>
                <a:cs typeface="Arial MT"/>
              </a:rPr>
              <a:t>the </a:t>
            </a:r>
            <a:r>
              <a:rPr sz="1600" spc="-430" dirty="0">
                <a:latin typeface="Arial MT"/>
                <a:cs typeface="Arial MT"/>
              </a:rPr>
              <a:t> </a:t>
            </a:r>
            <a:r>
              <a:rPr sz="1600" spc="-5" dirty="0">
                <a:latin typeface="Arial MT"/>
                <a:cs typeface="Arial MT"/>
              </a:rPr>
              <a:t>equipment</a:t>
            </a:r>
            <a:r>
              <a:rPr sz="1600" spc="5" dirty="0">
                <a:latin typeface="Arial MT"/>
                <a:cs typeface="Arial MT"/>
              </a:rPr>
              <a:t> </a:t>
            </a:r>
            <a:r>
              <a:rPr sz="1600" spc="-5" dirty="0">
                <a:latin typeface="Arial MT"/>
                <a:cs typeface="Arial MT"/>
              </a:rPr>
              <a:t>is</a:t>
            </a:r>
            <a:r>
              <a:rPr sz="1600" dirty="0">
                <a:latin typeface="Arial MT"/>
                <a:cs typeface="Arial MT"/>
              </a:rPr>
              <a:t> </a:t>
            </a:r>
            <a:r>
              <a:rPr sz="1600" spc="-10" dirty="0">
                <a:latin typeface="Arial MT"/>
                <a:cs typeface="Arial MT"/>
              </a:rPr>
              <a:t>available </a:t>
            </a:r>
            <a:r>
              <a:rPr sz="1600" spc="-5" dirty="0">
                <a:latin typeface="Arial MT"/>
                <a:cs typeface="Arial MT"/>
              </a:rPr>
              <a:t> Capnography is </a:t>
            </a:r>
            <a:r>
              <a:rPr sz="1600" dirty="0">
                <a:latin typeface="Arial MT"/>
                <a:cs typeface="Arial MT"/>
              </a:rPr>
              <a:t>the </a:t>
            </a:r>
            <a:r>
              <a:rPr sz="1600" spc="-5" dirty="0">
                <a:latin typeface="Arial MT"/>
                <a:cs typeface="Arial MT"/>
              </a:rPr>
              <a:t>gold </a:t>
            </a:r>
            <a:r>
              <a:rPr sz="1600" dirty="0">
                <a:latin typeface="Arial MT"/>
                <a:cs typeface="Arial MT"/>
              </a:rPr>
              <a:t> </a:t>
            </a:r>
            <a:r>
              <a:rPr sz="1600" spc="-5" dirty="0">
                <a:latin typeface="Arial MT"/>
                <a:cs typeface="Arial MT"/>
              </a:rPr>
              <a:t>standard</a:t>
            </a:r>
            <a:r>
              <a:rPr sz="1600" spc="-15" dirty="0">
                <a:latin typeface="Arial MT"/>
                <a:cs typeface="Arial MT"/>
              </a:rPr>
              <a:t> </a:t>
            </a:r>
            <a:r>
              <a:rPr sz="1600" spc="-5" dirty="0">
                <a:latin typeface="Arial MT"/>
                <a:cs typeface="Arial MT"/>
              </a:rPr>
              <a:t>and</a:t>
            </a:r>
            <a:r>
              <a:rPr sz="1600" spc="-10" dirty="0">
                <a:latin typeface="Arial MT"/>
                <a:cs typeface="Arial MT"/>
              </a:rPr>
              <a:t> will</a:t>
            </a:r>
            <a:r>
              <a:rPr sz="1600" spc="-15" dirty="0">
                <a:latin typeface="Arial MT"/>
                <a:cs typeface="Arial MT"/>
              </a:rPr>
              <a:t> </a:t>
            </a:r>
            <a:r>
              <a:rPr sz="1600" spc="-5" dirty="0">
                <a:latin typeface="Arial MT"/>
                <a:cs typeface="Arial MT"/>
              </a:rPr>
              <a:t>be</a:t>
            </a:r>
            <a:r>
              <a:rPr sz="1600" spc="-10" dirty="0">
                <a:latin typeface="Arial MT"/>
                <a:cs typeface="Arial MT"/>
              </a:rPr>
              <a:t> </a:t>
            </a:r>
            <a:r>
              <a:rPr sz="1600" spc="-5" dirty="0">
                <a:latin typeface="Arial MT"/>
                <a:cs typeface="Arial MT"/>
              </a:rPr>
              <a:t>utilized.</a:t>
            </a:r>
            <a:endParaRPr sz="1600">
              <a:latin typeface="Arial MT"/>
              <a:cs typeface="Arial MT"/>
            </a:endParaRPr>
          </a:p>
        </p:txBody>
      </p:sp>
      <p:grpSp>
        <p:nvGrpSpPr>
          <p:cNvPr id="40" name="object 40"/>
          <p:cNvGrpSpPr/>
          <p:nvPr/>
        </p:nvGrpSpPr>
        <p:grpSpPr>
          <a:xfrm>
            <a:off x="6400266" y="3268573"/>
            <a:ext cx="4327525" cy="935990"/>
            <a:chOff x="6400266" y="3268573"/>
            <a:chExt cx="4327525" cy="935990"/>
          </a:xfrm>
        </p:grpSpPr>
        <p:pic>
          <p:nvPicPr>
            <p:cNvPr id="41" name="object 41"/>
            <p:cNvPicPr/>
            <p:nvPr/>
          </p:nvPicPr>
          <p:blipFill>
            <a:blip r:embed="rId10" cstate="print"/>
            <a:stretch>
              <a:fillRect/>
            </a:stretch>
          </p:blipFill>
          <p:spPr>
            <a:xfrm>
              <a:off x="9953434" y="3566096"/>
              <a:ext cx="774217" cy="638416"/>
            </a:xfrm>
            <a:prstGeom prst="rect">
              <a:avLst/>
            </a:prstGeom>
          </p:spPr>
        </p:pic>
        <p:sp>
          <p:nvSpPr>
            <p:cNvPr id="42" name="object 42"/>
            <p:cNvSpPr/>
            <p:nvPr/>
          </p:nvSpPr>
          <p:spPr>
            <a:xfrm>
              <a:off x="6400266" y="3268573"/>
              <a:ext cx="457200" cy="457200"/>
            </a:xfrm>
            <a:custGeom>
              <a:avLst/>
              <a:gdLst/>
              <a:ahLst/>
              <a:cxnLst/>
              <a:rect l="l" t="t" r="r" b="b"/>
              <a:pathLst>
                <a:path w="457200" h="457200">
                  <a:moveTo>
                    <a:pt x="228599" y="0"/>
                  </a:moveTo>
                  <a:lnTo>
                    <a:pt x="182529" y="4644"/>
                  </a:lnTo>
                  <a:lnTo>
                    <a:pt x="139619" y="17964"/>
                  </a:lnTo>
                  <a:lnTo>
                    <a:pt x="100788" y="39041"/>
                  </a:lnTo>
                  <a:lnTo>
                    <a:pt x="66955" y="66955"/>
                  </a:lnTo>
                  <a:lnTo>
                    <a:pt x="39041" y="100788"/>
                  </a:lnTo>
                  <a:lnTo>
                    <a:pt x="17964" y="139619"/>
                  </a:lnTo>
                  <a:lnTo>
                    <a:pt x="4644" y="182529"/>
                  </a:lnTo>
                  <a:lnTo>
                    <a:pt x="0" y="228600"/>
                  </a:lnTo>
                  <a:lnTo>
                    <a:pt x="4644" y="274670"/>
                  </a:lnTo>
                  <a:lnTo>
                    <a:pt x="17964" y="317580"/>
                  </a:lnTo>
                  <a:lnTo>
                    <a:pt x="39041" y="356411"/>
                  </a:lnTo>
                  <a:lnTo>
                    <a:pt x="66955" y="390244"/>
                  </a:lnTo>
                  <a:lnTo>
                    <a:pt x="100788" y="418158"/>
                  </a:lnTo>
                  <a:lnTo>
                    <a:pt x="139619" y="439235"/>
                  </a:lnTo>
                  <a:lnTo>
                    <a:pt x="182529" y="452555"/>
                  </a:lnTo>
                  <a:lnTo>
                    <a:pt x="228599" y="457200"/>
                  </a:lnTo>
                  <a:lnTo>
                    <a:pt x="274670" y="452555"/>
                  </a:lnTo>
                  <a:lnTo>
                    <a:pt x="317580" y="439235"/>
                  </a:lnTo>
                  <a:lnTo>
                    <a:pt x="356411" y="418158"/>
                  </a:lnTo>
                  <a:lnTo>
                    <a:pt x="390244" y="390244"/>
                  </a:lnTo>
                  <a:lnTo>
                    <a:pt x="418158" y="356411"/>
                  </a:lnTo>
                  <a:lnTo>
                    <a:pt x="439235" y="317580"/>
                  </a:lnTo>
                  <a:lnTo>
                    <a:pt x="452555" y="274670"/>
                  </a:lnTo>
                  <a:lnTo>
                    <a:pt x="457199" y="228600"/>
                  </a:lnTo>
                  <a:lnTo>
                    <a:pt x="452555" y="182529"/>
                  </a:lnTo>
                  <a:lnTo>
                    <a:pt x="439235" y="139619"/>
                  </a:lnTo>
                  <a:lnTo>
                    <a:pt x="418158" y="100788"/>
                  </a:lnTo>
                  <a:lnTo>
                    <a:pt x="390244" y="66955"/>
                  </a:lnTo>
                  <a:lnTo>
                    <a:pt x="356411" y="39041"/>
                  </a:lnTo>
                  <a:lnTo>
                    <a:pt x="317580" y="17964"/>
                  </a:lnTo>
                  <a:lnTo>
                    <a:pt x="274670" y="4644"/>
                  </a:lnTo>
                  <a:lnTo>
                    <a:pt x="228599" y="0"/>
                  </a:lnTo>
                  <a:close/>
                </a:path>
              </a:pathLst>
            </a:custGeom>
            <a:solidFill>
              <a:srgbClr val="CD9147"/>
            </a:solidFill>
          </p:spPr>
          <p:txBody>
            <a:bodyPr wrap="square" lIns="0" tIns="0" rIns="0" bIns="0" rtlCol="0"/>
            <a:lstStyle/>
            <a:p>
              <a:endParaRPr/>
            </a:p>
          </p:txBody>
        </p:sp>
      </p:grpSp>
      <p:sp>
        <p:nvSpPr>
          <p:cNvPr id="43" name="object 43"/>
          <p:cNvSpPr txBox="1"/>
          <p:nvPr/>
        </p:nvSpPr>
        <p:spPr>
          <a:xfrm>
            <a:off x="6489166" y="3233855"/>
            <a:ext cx="1758950" cy="1804035"/>
          </a:xfrm>
          <a:prstGeom prst="rect">
            <a:avLst/>
          </a:prstGeom>
        </p:spPr>
        <p:txBody>
          <a:bodyPr vert="horz" wrap="square" lIns="0" tIns="125095" rIns="0" bIns="0" rtlCol="0">
            <a:spAutoFit/>
          </a:bodyPr>
          <a:lstStyle/>
          <a:p>
            <a:pPr marL="12700">
              <a:lnSpc>
                <a:spcPct val="100000"/>
              </a:lnSpc>
              <a:spcBef>
                <a:spcPts val="985"/>
              </a:spcBef>
            </a:pPr>
            <a:r>
              <a:rPr sz="1800" b="1" spc="-5" dirty="0">
                <a:solidFill>
                  <a:srgbClr val="FFFFFF"/>
                </a:solidFill>
                <a:latin typeface="Arial"/>
                <a:cs typeface="Arial"/>
              </a:rPr>
              <a:t>23</a:t>
            </a:r>
            <a:endParaRPr sz="1800">
              <a:latin typeface="Arial"/>
              <a:cs typeface="Arial"/>
            </a:endParaRPr>
          </a:p>
          <a:p>
            <a:pPr marL="203835">
              <a:lnSpc>
                <a:spcPts val="1535"/>
              </a:lnSpc>
              <a:spcBef>
                <a:spcPts val="685"/>
              </a:spcBef>
            </a:pPr>
            <a:r>
              <a:rPr sz="1400" b="1" spc="-5" dirty="0">
                <a:latin typeface="Arial"/>
                <a:cs typeface="Arial"/>
              </a:rPr>
              <a:t>DOCUMENT</a:t>
            </a:r>
            <a:r>
              <a:rPr sz="1400" b="1" spc="-45" dirty="0">
                <a:latin typeface="Arial"/>
                <a:cs typeface="Arial"/>
              </a:rPr>
              <a:t> </a:t>
            </a:r>
            <a:r>
              <a:rPr sz="1400" spc="-5" dirty="0">
                <a:latin typeface="Arial MT"/>
                <a:cs typeface="Arial MT"/>
              </a:rPr>
              <a:t>all</a:t>
            </a:r>
            <a:endParaRPr sz="1400">
              <a:latin typeface="Arial MT"/>
              <a:cs typeface="Arial MT"/>
            </a:endParaRPr>
          </a:p>
          <a:p>
            <a:pPr marL="203835" marR="5080">
              <a:lnSpc>
                <a:spcPct val="86400"/>
              </a:lnSpc>
              <a:spcBef>
                <a:spcPts val="85"/>
              </a:spcBef>
            </a:pPr>
            <a:r>
              <a:rPr sz="1400" spc="-5" dirty="0">
                <a:latin typeface="Arial MT"/>
                <a:cs typeface="Arial MT"/>
              </a:rPr>
              <a:t>findings and </a:t>
            </a:r>
            <a:r>
              <a:rPr sz="1400" dirty="0">
                <a:latin typeface="Arial MT"/>
                <a:cs typeface="Arial MT"/>
              </a:rPr>
              <a:t> </a:t>
            </a:r>
            <a:r>
              <a:rPr sz="1400" spc="-5" dirty="0">
                <a:latin typeface="Arial MT"/>
                <a:cs typeface="Arial MT"/>
              </a:rPr>
              <a:t>treatments</a:t>
            </a:r>
            <a:r>
              <a:rPr sz="1400" spc="-25" dirty="0">
                <a:latin typeface="Arial MT"/>
                <a:cs typeface="Arial MT"/>
              </a:rPr>
              <a:t> </a:t>
            </a:r>
            <a:r>
              <a:rPr sz="1400" spc="-5" dirty="0">
                <a:latin typeface="Arial MT"/>
                <a:cs typeface="Arial MT"/>
              </a:rPr>
              <a:t>on</a:t>
            </a:r>
            <a:r>
              <a:rPr sz="1400" spc="-20" dirty="0">
                <a:latin typeface="Arial MT"/>
                <a:cs typeface="Arial MT"/>
              </a:rPr>
              <a:t> </a:t>
            </a:r>
            <a:r>
              <a:rPr sz="1400" dirty="0">
                <a:latin typeface="Arial MT"/>
                <a:cs typeface="Arial MT"/>
              </a:rPr>
              <a:t>a</a:t>
            </a:r>
            <a:r>
              <a:rPr sz="1400" spc="-25" dirty="0">
                <a:latin typeface="Arial MT"/>
                <a:cs typeface="Arial MT"/>
              </a:rPr>
              <a:t> </a:t>
            </a:r>
            <a:r>
              <a:rPr sz="1400" spc="-5" dirty="0">
                <a:latin typeface="Arial MT"/>
                <a:cs typeface="Arial MT"/>
              </a:rPr>
              <a:t>DD </a:t>
            </a:r>
            <a:r>
              <a:rPr sz="1400" spc="-375" dirty="0">
                <a:latin typeface="Arial MT"/>
                <a:cs typeface="Arial MT"/>
              </a:rPr>
              <a:t> </a:t>
            </a:r>
            <a:r>
              <a:rPr sz="1400" dirty="0">
                <a:latin typeface="Arial MT"/>
                <a:cs typeface="Arial MT"/>
              </a:rPr>
              <a:t>Form</a:t>
            </a:r>
            <a:r>
              <a:rPr sz="1400" spc="-25" dirty="0">
                <a:latin typeface="Arial MT"/>
                <a:cs typeface="Arial MT"/>
              </a:rPr>
              <a:t> </a:t>
            </a:r>
            <a:r>
              <a:rPr sz="1400" spc="-5" dirty="0">
                <a:latin typeface="Arial MT"/>
                <a:cs typeface="Arial MT"/>
              </a:rPr>
              <a:t>1380</a:t>
            </a:r>
            <a:r>
              <a:rPr sz="1400" spc="-50" dirty="0">
                <a:latin typeface="Arial MT"/>
                <a:cs typeface="Arial MT"/>
              </a:rPr>
              <a:t> </a:t>
            </a:r>
            <a:r>
              <a:rPr sz="1400" dirty="0">
                <a:latin typeface="Arial MT"/>
                <a:cs typeface="Arial MT"/>
              </a:rPr>
              <a:t>TCCC</a:t>
            </a:r>
            <a:endParaRPr sz="1400">
              <a:latin typeface="Arial MT"/>
              <a:cs typeface="Arial MT"/>
            </a:endParaRPr>
          </a:p>
          <a:p>
            <a:pPr marL="203835">
              <a:lnSpc>
                <a:spcPts val="1310"/>
              </a:lnSpc>
            </a:pPr>
            <a:r>
              <a:rPr sz="1400" spc="-5" dirty="0">
                <a:latin typeface="Arial MT"/>
                <a:cs typeface="Arial MT"/>
              </a:rPr>
              <a:t>Casualty</a:t>
            </a:r>
            <a:r>
              <a:rPr sz="1400" spc="-25" dirty="0">
                <a:latin typeface="Arial MT"/>
                <a:cs typeface="Arial MT"/>
              </a:rPr>
              <a:t> </a:t>
            </a:r>
            <a:r>
              <a:rPr sz="1400" spc="-5" dirty="0">
                <a:latin typeface="Arial MT"/>
                <a:cs typeface="Arial MT"/>
              </a:rPr>
              <a:t>Card</a:t>
            </a:r>
            <a:r>
              <a:rPr sz="1400" spc="-20" dirty="0">
                <a:latin typeface="Arial MT"/>
                <a:cs typeface="Arial MT"/>
              </a:rPr>
              <a:t> </a:t>
            </a:r>
            <a:r>
              <a:rPr sz="1400" spc="-5" dirty="0">
                <a:latin typeface="Arial MT"/>
                <a:cs typeface="Arial MT"/>
              </a:rPr>
              <a:t>and</a:t>
            </a:r>
            <a:endParaRPr sz="1400">
              <a:latin typeface="Arial MT"/>
              <a:cs typeface="Arial MT"/>
            </a:endParaRPr>
          </a:p>
          <a:p>
            <a:pPr marL="203835" marR="429259">
              <a:lnSpc>
                <a:spcPts val="1390"/>
              </a:lnSpc>
              <a:spcBef>
                <a:spcPts val="204"/>
              </a:spcBef>
            </a:pPr>
            <a:r>
              <a:rPr sz="1400" spc="-5" dirty="0">
                <a:latin typeface="Arial MT"/>
                <a:cs typeface="Arial MT"/>
              </a:rPr>
              <a:t>attach</a:t>
            </a:r>
            <a:r>
              <a:rPr sz="1400" spc="-25" dirty="0">
                <a:latin typeface="Arial MT"/>
                <a:cs typeface="Arial MT"/>
              </a:rPr>
              <a:t> </a:t>
            </a:r>
            <a:r>
              <a:rPr sz="1400" spc="-5" dirty="0">
                <a:latin typeface="Arial MT"/>
                <a:cs typeface="Arial MT"/>
              </a:rPr>
              <a:t>it</a:t>
            </a:r>
            <a:r>
              <a:rPr sz="1400" spc="-20" dirty="0">
                <a:latin typeface="Arial MT"/>
                <a:cs typeface="Arial MT"/>
              </a:rPr>
              <a:t> </a:t>
            </a:r>
            <a:r>
              <a:rPr sz="1400" dirty="0">
                <a:latin typeface="Arial MT"/>
                <a:cs typeface="Arial MT"/>
              </a:rPr>
              <a:t>to</a:t>
            </a:r>
            <a:r>
              <a:rPr sz="1400" spc="-20" dirty="0">
                <a:latin typeface="Arial MT"/>
                <a:cs typeface="Arial MT"/>
              </a:rPr>
              <a:t> </a:t>
            </a:r>
            <a:r>
              <a:rPr sz="1400" spc="-5" dirty="0">
                <a:latin typeface="Arial MT"/>
                <a:cs typeface="Arial MT"/>
              </a:rPr>
              <a:t>the </a:t>
            </a:r>
            <a:r>
              <a:rPr sz="1400" spc="-375" dirty="0">
                <a:latin typeface="Arial MT"/>
                <a:cs typeface="Arial MT"/>
              </a:rPr>
              <a:t> </a:t>
            </a:r>
            <a:r>
              <a:rPr sz="1400" spc="-15" dirty="0">
                <a:latin typeface="Arial MT"/>
                <a:cs typeface="Arial MT"/>
              </a:rPr>
              <a:t>casualty.</a:t>
            </a:r>
            <a:endParaRPr sz="1400">
              <a:latin typeface="Arial MT"/>
              <a:cs typeface="Arial MT"/>
            </a:endParaRPr>
          </a:p>
        </p:txBody>
      </p:sp>
      <p:grpSp>
        <p:nvGrpSpPr>
          <p:cNvPr id="44" name="object 44"/>
          <p:cNvGrpSpPr/>
          <p:nvPr/>
        </p:nvGrpSpPr>
        <p:grpSpPr>
          <a:xfrm>
            <a:off x="4395508" y="6223881"/>
            <a:ext cx="3401060" cy="381000"/>
            <a:chOff x="4395508" y="6223881"/>
            <a:chExt cx="3401060" cy="381000"/>
          </a:xfrm>
        </p:grpSpPr>
        <p:pic>
          <p:nvPicPr>
            <p:cNvPr id="45" name="object 45"/>
            <p:cNvPicPr/>
            <p:nvPr/>
          </p:nvPicPr>
          <p:blipFill>
            <a:blip r:embed="rId11" cstate="print"/>
            <a:stretch>
              <a:fillRect/>
            </a:stretch>
          </p:blipFill>
          <p:spPr>
            <a:xfrm>
              <a:off x="4403445" y="6231818"/>
              <a:ext cx="3385108" cy="365124"/>
            </a:xfrm>
            <a:prstGeom prst="rect">
              <a:avLst/>
            </a:prstGeom>
          </p:spPr>
        </p:pic>
        <p:sp>
          <p:nvSpPr>
            <p:cNvPr id="46" name="object 46"/>
            <p:cNvSpPr/>
            <p:nvPr/>
          </p:nvSpPr>
          <p:spPr>
            <a:xfrm>
              <a:off x="4403445" y="6231818"/>
              <a:ext cx="3385185" cy="365125"/>
            </a:xfrm>
            <a:custGeom>
              <a:avLst/>
              <a:gdLst/>
              <a:ahLst/>
              <a:cxnLst/>
              <a:rect l="l" t="t" r="r" b="b"/>
              <a:pathLst>
                <a:path w="3385184" h="365125">
                  <a:moveTo>
                    <a:pt x="0" y="60854"/>
                  </a:moveTo>
                  <a:lnTo>
                    <a:pt x="4782" y="37166"/>
                  </a:lnTo>
                  <a:lnTo>
                    <a:pt x="17823" y="17823"/>
                  </a:lnTo>
                  <a:lnTo>
                    <a:pt x="37166" y="4782"/>
                  </a:lnTo>
                  <a:lnTo>
                    <a:pt x="60853" y="0"/>
                  </a:lnTo>
                  <a:lnTo>
                    <a:pt x="3324261" y="0"/>
                  </a:lnTo>
                  <a:lnTo>
                    <a:pt x="3347950" y="4782"/>
                  </a:lnTo>
                  <a:lnTo>
                    <a:pt x="3367295" y="17823"/>
                  </a:lnTo>
                  <a:lnTo>
                    <a:pt x="3380338" y="37166"/>
                  </a:lnTo>
                  <a:lnTo>
                    <a:pt x="3385121" y="60854"/>
                  </a:lnTo>
                  <a:lnTo>
                    <a:pt x="3385121" y="304271"/>
                  </a:lnTo>
                  <a:lnTo>
                    <a:pt x="3380338" y="327958"/>
                  </a:lnTo>
                  <a:lnTo>
                    <a:pt x="3367295" y="347301"/>
                  </a:lnTo>
                  <a:lnTo>
                    <a:pt x="3347950" y="360343"/>
                  </a:lnTo>
                  <a:lnTo>
                    <a:pt x="3324261" y="365125"/>
                  </a:lnTo>
                  <a:lnTo>
                    <a:pt x="60853" y="365125"/>
                  </a:lnTo>
                  <a:lnTo>
                    <a:pt x="37166" y="360343"/>
                  </a:lnTo>
                  <a:lnTo>
                    <a:pt x="17823" y="347301"/>
                  </a:lnTo>
                  <a:lnTo>
                    <a:pt x="4782" y="327958"/>
                  </a:lnTo>
                  <a:lnTo>
                    <a:pt x="0" y="304271"/>
                  </a:lnTo>
                  <a:lnTo>
                    <a:pt x="0" y="60854"/>
                  </a:lnTo>
                  <a:close/>
                </a:path>
              </a:pathLst>
            </a:custGeom>
            <a:ln w="15875">
              <a:solidFill>
                <a:srgbClr val="BC8642"/>
              </a:solidFill>
            </a:ln>
          </p:spPr>
          <p:txBody>
            <a:bodyPr wrap="square" lIns="0" tIns="0" rIns="0" bIns="0" rtlCol="0"/>
            <a:lstStyle/>
            <a:p>
              <a:endParaRPr/>
            </a:p>
          </p:txBody>
        </p:sp>
      </p:grpSp>
      <p:sp>
        <p:nvSpPr>
          <p:cNvPr id="47" name="object 47"/>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48" name="object 48"/>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fld id="{81D60167-4931-47E6-BA6A-407CBD079E47}" type="slidenum">
              <a:rPr dirty="0"/>
              <a:t>46</a:t>
            </a:fld>
            <a:endParaRPr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E3334"/>
          </a:solidFill>
        </p:spPr>
        <p:txBody>
          <a:bodyPr wrap="square" lIns="0" tIns="0" rIns="0" bIns="0" rtlCol="0"/>
          <a:lstStyle/>
          <a:p>
            <a:endParaRPr/>
          </a:p>
        </p:txBody>
      </p:sp>
      <p:sp>
        <p:nvSpPr>
          <p:cNvPr id="3" name="object 3"/>
          <p:cNvSpPr txBox="1"/>
          <p:nvPr/>
        </p:nvSpPr>
        <p:spPr>
          <a:xfrm>
            <a:off x="9437141" y="6544056"/>
            <a:ext cx="1990725" cy="193040"/>
          </a:xfrm>
          <a:prstGeom prst="rect">
            <a:avLst/>
          </a:prstGeom>
        </p:spPr>
        <p:txBody>
          <a:bodyPr vert="horz" wrap="square" lIns="0" tIns="12700" rIns="0" bIns="0" rtlCol="0">
            <a:spAutoFit/>
          </a:bodyPr>
          <a:lstStyle/>
          <a:p>
            <a:pPr marL="12700">
              <a:lnSpc>
                <a:spcPct val="100000"/>
              </a:lnSpc>
              <a:spcBef>
                <a:spcPts val="100"/>
              </a:spcBef>
            </a:pPr>
            <a:r>
              <a:rPr sz="1100" spc="-25" dirty="0">
                <a:solidFill>
                  <a:srgbClr val="807F7F"/>
                </a:solidFill>
                <a:latin typeface="Arial MT"/>
                <a:cs typeface="Arial MT"/>
              </a:rPr>
              <a:t>#</a:t>
            </a:r>
            <a:r>
              <a:rPr sz="1100" spc="-40" dirty="0">
                <a:solidFill>
                  <a:srgbClr val="807F7F"/>
                </a:solidFill>
                <a:latin typeface="Arial MT"/>
                <a:cs typeface="Arial MT"/>
              </a:rPr>
              <a:t>T</a:t>
            </a:r>
            <a:r>
              <a:rPr sz="1100" spc="-35" dirty="0">
                <a:solidFill>
                  <a:srgbClr val="807F7F"/>
                </a:solidFill>
                <a:latin typeface="Arial MT"/>
                <a:cs typeface="Arial MT"/>
              </a:rPr>
              <a:t>CCC</a:t>
            </a:r>
            <a:r>
              <a:rPr sz="1100" spc="-20" dirty="0">
                <a:solidFill>
                  <a:srgbClr val="807F7F"/>
                </a:solidFill>
                <a:latin typeface="Arial MT"/>
                <a:cs typeface="Arial MT"/>
              </a:rPr>
              <a:t>-</a:t>
            </a:r>
            <a:r>
              <a:rPr sz="1100" spc="-35" dirty="0">
                <a:solidFill>
                  <a:srgbClr val="807F7F"/>
                </a:solidFill>
                <a:latin typeface="Arial MT"/>
                <a:cs typeface="Arial MT"/>
              </a:rPr>
              <a:t>CPP</a:t>
            </a:r>
            <a:r>
              <a:rPr sz="1100" spc="-20" dirty="0">
                <a:solidFill>
                  <a:srgbClr val="807F7F"/>
                </a:solidFill>
                <a:latin typeface="Arial MT"/>
                <a:cs typeface="Arial MT"/>
              </a:rPr>
              <a:t>-</a:t>
            </a:r>
            <a:r>
              <a:rPr sz="1100" spc="-35" dirty="0">
                <a:solidFill>
                  <a:srgbClr val="807F7F"/>
                </a:solidFill>
                <a:latin typeface="Arial MT"/>
                <a:cs typeface="Arial MT"/>
              </a:rPr>
              <a:t>PPT</a:t>
            </a:r>
            <a:r>
              <a:rPr sz="1100" spc="-20" dirty="0">
                <a:solidFill>
                  <a:srgbClr val="807F7F"/>
                </a:solidFill>
                <a:latin typeface="Arial MT"/>
                <a:cs typeface="Arial MT"/>
              </a:rPr>
              <a:t>-</a:t>
            </a:r>
            <a:r>
              <a:rPr sz="1100" spc="-25" dirty="0">
                <a:solidFill>
                  <a:srgbClr val="807F7F"/>
                </a:solidFill>
                <a:latin typeface="Arial MT"/>
                <a:cs typeface="Arial MT"/>
              </a:rPr>
              <a:t>0</a:t>
            </a:r>
            <a:r>
              <a:rPr sz="1100" dirty="0">
                <a:solidFill>
                  <a:srgbClr val="807F7F"/>
                </a:solidFill>
                <a:latin typeface="Arial MT"/>
                <a:cs typeface="Arial MT"/>
              </a:rPr>
              <a:t>5 </a:t>
            </a:r>
            <a:r>
              <a:rPr sz="1100" spc="-65" dirty="0">
                <a:solidFill>
                  <a:srgbClr val="807F7F"/>
                </a:solidFill>
                <a:latin typeface="Arial MT"/>
                <a:cs typeface="Arial MT"/>
              </a:rPr>
              <a:t> </a:t>
            </a:r>
            <a:r>
              <a:rPr sz="1100" spc="-25" dirty="0">
                <a:solidFill>
                  <a:srgbClr val="807F7F"/>
                </a:solidFill>
                <a:latin typeface="Arial MT"/>
                <a:cs typeface="Arial MT"/>
              </a:rPr>
              <a:t>2</a:t>
            </a:r>
            <a:r>
              <a:rPr sz="1100" dirty="0">
                <a:solidFill>
                  <a:srgbClr val="807F7F"/>
                </a:solidFill>
                <a:latin typeface="Arial MT"/>
                <a:cs typeface="Arial MT"/>
              </a:rPr>
              <a:t>7</a:t>
            </a:r>
            <a:r>
              <a:rPr sz="1100" spc="-45" dirty="0">
                <a:solidFill>
                  <a:srgbClr val="807F7F"/>
                </a:solidFill>
                <a:latin typeface="Arial MT"/>
                <a:cs typeface="Arial MT"/>
              </a:rPr>
              <a:t> </a:t>
            </a:r>
            <a:r>
              <a:rPr sz="1100" spc="-35" dirty="0">
                <a:solidFill>
                  <a:srgbClr val="807F7F"/>
                </a:solidFill>
                <a:latin typeface="Arial MT"/>
                <a:cs typeface="Arial MT"/>
              </a:rPr>
              <a:t>FE</a:t>
            </a:r>
            <a:r>
              <a:rPr sz="1100" dirty="0">
                <a:solidFill>
                  <a:srgbClr val="807F7F"/>
                </a:solidFill>
                <a:latin typeface="Arial MT"/>
                <a:cs typeface="Arial MT"/>
              </a:rPr>
              <a:t>B</a:t>
            </a:r>
            <a:r>
              <a:rPr sz="1100" spc="-55" dirty="0">
                <a:solidFill>
                  <a:srgbClr val="807F7F"/>
                </a:solidFill>
                <a:latin typeface="Arial MT"/>
                <a:cs typeface="Arial MT"/>
              </a:rPr>
              <a:t> </a:t>
            </a:r>
            <a:r>
              <a:rPr sz="1100" spc="-25" dirty="0">
                <a:solidFill>
                  <a:srgbClr val="807F7F"/>
                </a:solidFill>
                <a:latin typeface="Arial MT"/>
                <a:cs typeface="Arial MT"/>
              </a:rPr>
              <a:t>22</a:t>
            </a:r>
            <a:endParaRPr sz="1100">
              <a:latin typeface="Arial MT"/>
              <a:cs typeface="Arial MT"/>
            </a:endParaRPr>
          </a:p>
        </p:txBody>
      </p:sp>
      <p:sp>
        <p:nvSpPr>
          <p:cNvPr id="4" name="object 4"/>
          <p:cNvSpPr txBox="1"/>
          <p:nvPr/>
        </p:nvSpPr>
        <p:spPr>
          <a:xfrm>
            <a:off x="3727958" y="284988"/>
            <a:ext cx="47364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807F7F"/>
                </a:solidFill>
                <a:latin typeface="Arial"/>
                <a:cs typeface="Arial"/>
              </a:rPr>
              <a:t>Module</a:t>
            </a:r>
            <a:r>
              <a:rPr sz="2000" b="1" spc="-25" dirty="0">
                <a:solidFill>
                  <a:srgbClr val="807F7F"/>
                </a:solidFill>
                <a:latin typeface="Arial"/>
                <a:cs typeface="Arial"/>
              </a:rPr>
              <a:t> </a:t>
            </a:r>
            <a:r>
              <a:rPr sz="2000" b="1" dirty="0">
                <a:solidFill>
                  <a:srgbClr val="807F7F"/>
                </a:solidFill>
                <a:latin typeface="Arial"/>
                <a:cs typeface="Arial"/>
              </a:rPr>
              <a:t>5:</a:t>
            </a:r>
            <a:r>
              <a:rPr sz="2000" b="1" spc="-20" dirty="0">
                <a:solidFill>
                  <a:srgbClr val="807F7F"/>
                </a:solidFill>
                <a:latin typeface="Arial"/>
                <a:cs typeface="Arial"/>
              </a:rPr>
              <a:t> </a:t>
            </a:r>
            <a:r>
              <a:rPr sz="2000" b="1" spc="-25" dirty="0">
                <a:solidFill>
                  <a:srgbClr val="807F7F"/>
                </a:solidFill>
                <a:latin typeface="Arial"/>
                <a:cs typeface="Arial"/>
              </a:rPr>
              <a:t>Tactical</a:t>
            </a:r>
            <a:r>
              <a:rPr sz="2000" b="1" spc="-30" dirty="0">
                <a:solidFill>
                  <a:srgbClr val="807F7F"/>
                </a:solidFill>
                <a:latin typeface="Arial"/>
                <a:cs typeface="Arial"/>
              </a:rPr>
              <a:t> </a:t>
            </a:r>
            <a:r>
              <a:rPr sz="2000" b="1" spc="-20" dirty="0">
                <a:solidFill>
                  <a:srgbClr val="807F7F"/>
                </a:solidFill>
                <a:latin typeface="Arial"/>
                <a:cs typeface="Arial"/>
              </a:rPr>
              <a:t>Trauma</a:t>
            </a:r>
            <a:r>
              <a:rPr sz="2000" b="1" spc="-90" dirty="0">
                <a:solidFill>
                  <a:srgbClr val="807F7F"/>
                </a:solidFill>
                <a:latin typeface="Arial"/>
                <a:cs typeface="Arial"/>
              </a:rPr>
              <a:t> </a:t>
            </a:r>
            <a:r>
              <a:rPr sz="2000" b="1" dirty="0">
                <a:solidFill>
                  <a:srgbClr val="807F7F"/>
                </a:solidFill>
                <a:latin typeface="Arial"/>
                <a:cs typeface="Arial"/>
              </a:rPr>
              <a:t>Assessment</a:t>
            </a:r>
            <a:endParaRPr sz="2000">
              <a:latin typeface="Arial"/>
              <a:cs typeface="Arial"/>
            </a:endParaRPr>
          </a:p>
        </p:txBody>
      </p:sp>
      <p:pic>
        <p:nvPicPr>
          <p:cNvPr id="5" name="object 5"/>
          <p:cNvPicPr/>
          <p:nvPr/>
        </p:nvPicPr>
        <p:blipFill>
          <a:blip r:embed="rId2" cstate="print"/>
          <a:stretch>
            <a:fillRect/>
          </a:stretch>
        </p:blipFill>
        <p:spPr>
          <a:xfrm>
            <a:off x="307847" y="252984"/>
            <a:ext cx="1176528" cy="661416"/>
          </a:xfrm>
          <a:prstGeom prst="rect">
            <a:avLst/>
          </a:prstGeom>
        </p:spPr>
      </p:pic>
      <p:sp>
        <p:nvSpPr>
          <p:cNvPr id="6" name="object 6"/>
          <p:cNvSpPr txBox="1"/>
          <p:nvPr/>
        </p:nvSpPr>
        <p:spPr>
          <a:xfrm>
            <a:off x="11640934" y="6552692"/>
            <a:ext cx="193675" cy="208279"/>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767171"/>
                </a:solidFill>
                <a:latin typeface="Arial MT"/>
                <a:cs typeface="Arial MT"/>
              </a:rPr>
              <a:t>47</a:t>
            </a:r>
            <a:endParaRPr sz="1200">
              <a:latin typeface="Arial MT"/>
              <a:cs typeface="Arial MT"/>
            </a:endParaRPr>
          </a:p>
        </p:txBody>
      </p:sp>
      <p:sp>
        <p:nvSpPr>
          <p:cNvPr id="7" name="object 7"/>
          <p:cNvSpPr txBox="1">
            <a:spLocks noGrp="1"/>
          </p:cNvSpPr>
          <p:nvPr>
            <p:ph type="title"/>
          </p:nvPr>
        </p:nvSpPr>
        <p:spPr>
          <a:xfrm>
            <a:off x="2027682" y="913891"/>
            <a:ext cx="8138795" cy="1068070"/>
          </a:xfrm>
          <a:prstGeom prst="rect">
            <a:avLst/>
          </a:prstGeom>
        </p:spPr>
        <p:txBody>
          <a:bodyPr vert="horz" wrap="square" lIns="0" tIns="74295" rIns="0" bIns="0" rtlCol="0">
            <a:spAutoFit/>
          </a:bodyPr>
          <a:lstStyle/>
          <a:p>
            <a:pPr marL="3407410" marR="5080" indent="-3395345">
              <a:lnSpc>
                <a:spcPts val="3890"/>
              </a:lnSpc>
              <a:spcBef>
                <a:spcPts val="585"/>
              </a:spcBef>
            </a:pPr>
            <a:r>
              <a:rPr spc="-5" dirty="0">
                <a:solidFill>
                  <a:srgbClr val="FFFFFF"/>
                </a:solidFill>
              </a:rPr>
              <a:t>ENDOTRACHEAL</a:t>
            </a:r>
            <a:r>
              <a:rPr spc="-95" dirty="0">
                <a:solidFill>
                  <a:srgbClr val="FFFFFF"/>
                </a:solidFill>
              </a:rPr>
              <a:t> </a:t>
            </a:r>
            <a:r>
              <a:rPr spc="-5" dirty="0">
                <a:solidFill>
                  <a:srgbClr val="FFFFFF"/>
                </a:solidFill>
              </a:rPr>
              <a:t>TUBE</a:t>
            </a:r>
            <a:r>
              <a:rPr spc="-25" dirty="0">
                <a:solidFill>
                  <a:srgbClr val="FFFFFF"/>
                </a:solidFill>
              </a:rPr>
              <a:t> </a:t>
            </a:r>
            <a:r>
              <a:rPr spc="-30" dirty="0">
                <a:solidFill>
                  <a:srgbClr val="FFFFFF"/>
                </a:solidFill>
              </a:rPr>
              <a:t>INTUBATION </a:t>
            </a:r>
            <a:r>
              <a:rPr spc="-985" dirty="0">
                <a:solidFill>
                  <a:srgbClr val="FFFFFF"/>
                </a:solidFill>
              </a:rPr>
              <a:t> </a:t>
            </a:r>
            <a:r>
              <a:rPr spc="-5" dirty="0">
                <a:solidFill>
                  <a:srgbClr val="FFFFFF"/>
                </a:solidFill>
              </a:rPr>
              <a:t>SKILL</a:t>
            </a:r>
          </a:p>
        </p:txBody>
      </p:sp>
      <p:sp>
        <p:nvSpPr>
          <p:cNvPr id="8" name="object 8"/>
          <p:cNvSpPr txBox="1"/>
          <p:nvPr/>
        </p:nvSpPr>
        <p:spPr>
          <a:xfrm>
            <a:off x="3596094" y="2240787"/>
            <a:ext cx="6385560" cy="1560830"/>
          </a:xfrm>
          <a:prstGeom prst="rect">
            <a:avLst/>
          </a:prstGeom>
        </p:spPr>
        <p:txBody>
          <a:bodyPr vert="horz" wrap="square" lIns="0" tIns="8890" rIns="0" bIns="0" rtlCol="0">
            <a:spAutoFit/>
          </a:bodyPr>
          <a:lstStyle/>
          <a:p>
            <a:pPr marL="12700" marR="5080">
              <a:lnSpc>
                <a:spcPct val="100800"/>
              </a:lnSpc>
              <a:spcBef>
                <a:spcPts val="70"/>
              </a:spcBef>
            </a:pPr>
            <a:r>
              <a:rPr sz="2800" b="1" spc="-5" dirty="0">
                <a:solidFill>
                  <a:srgbClr val="FFFFFF"/>
                </a:solidFill>
                <a:latin typeface="Arial"/>
                <a:cs typeface="Arial"/>
              </a:rPr>
              <a:t>INSTRUCTOR-LED Demonstration </a:t>
            </a:r>
            <a:r>
              <a:rPr sz="2800" b="1" dirty="0">
                <a:solidFill>
                  <a:srgbClr val="FFFFFF"/>
                </a:solidFill>
                <a:latin typeface="Arial"/>
                <a:cs typeface="Arial"/>
              </a:rPr>
              <a:t> </a:t>
            </a:r>
            <a:r>
              <a:rPr sz="2400" i="1" spc="-20" dirty="0">
                <a:solidFill>
                  <a:srgbClr val="FFFFFF"/>
                </a:solidFill>
                <a:latin typeface="Arial"/>
                <a:cs typeface="Arial"/>
              </a:rPr>
              <a:t>(Trainer-led </a:t>
            </a:r>
            <a:r>
              <a:rPr sz="2400" i="1" spc="-5" dirty="0">
                <a:solidFill>
                  <a:srgbClr val="FFFFFF"/>
                </a:solidFill>
                <a:latin typeface="Arial"/>
                <a:cs typeface="Arial"/>
              </a:rPr>
              <a:t>demonstration </a:t>
            </a:r>
            <a:r>
              <a:rPr sz="2400" i="1" dirty="0">
                <a:solidFill>
                  <a:srgbClr val="FFFFFF"/>
                </a:solidFill>
                <a:latin typeface="Arial"/>
                <a:cs typeface="Arial"/>
              </a:rPr>
              <a:t>review of </a:t>
            </a:r>
            <a:r>
              <a:rPr sz="2400" i="1" spc="-5" dirty="0">
                <a:solidFill>
                  <a:srgbClr val="FFFFFF"/>
                </a:solidFill>
                <a:latin typeface="Arial"/>
                <a:cs typeface="Arial"/>
              </a:rPr>
              <a:t>the ETT </a:t>
            </a:r>
            <a:r>
              <a:rPr sz="2400" i="1" dirty="0">
                <a:solidFill>
                  <a:srgbClr val="FFFFFF"/>
                </a:solidFill>
                <a:latin typeface="Arial"/>
                <a:cs typeface="Arial"/>
              </a:rPr>
              <a:t> </a:t>
            </a:r>
            <a:r>
              <a:rPr sz="2400" i="1" spc="-5" dirty="0">
                <a:solidFill>
                  <a:srgbClr val="FFFFFF"/>
                </a:solidFill>
                <a:latin typeface="Arial"/>
                <a:cs typeface="Arial"/>
              </a:rPr>
              <a:t>Intubation </a:t>
            </a:r>
            <a:r>
              <a:rPr sz="2400" i="1" dirty="0">
                <a:solidFill>
                  <a:srgbClr val="FFFFFF"/>
                </a:solidFill>
                <a:latin typeface="Arial"/>
                <a:cs typeface="Arial"/>
              </a:rPr>
              <a:t>(Bougie-Aided) </a:t>
            </a:r>
            <a:r>
              <a:rPr sz="2400" i="1" spc="-5" dirty="0">
                <a:solidFill>
                  <a:srgbClr val="FFFFFF"/>
                </a:solidFill>
                <a:latin typeface="Arial"/>
                <a:cs typeface="Arial"/>
              </a:rPr>
              <a:t>Skill </a:t>
            </a:r>
            <a:r>
              <a:rPr sz="2400" i="1" dirty="0">
                <a:solidFill>
                  <a:srgbClr val="FFFFFF"/>
                </a:solidFill>
                <a:latin typeface="Arial"/>
                <a:cs typeface="Arial"/>
              </a:rPr>
              <a:t>sequence &amp; key </a:t>
            </a:r>
            <a:r>
              <a:rPr sz="2400" i="1" spc="-655" dirty="0">
                <a:solidFill>
                  <a:srgbClr val="FFFFFF"/>
                </a:solidFill>
                <a:latin typeface="Arial"/>
                <a:cs typeface="Arial"/>
              </a:rPr>
              <a:t> </a:t>
            </a:r>
            <a:r>
              <a:rPr sz="2400" i="1" spc="-5" dirty="0">
                <a:solidFill>
                  <a:srgbClr val="FFFFFF"/>
                </a:solidFill>
                <a:latin typeface="Arial"/>
                <a:cs typeface="Arial"/>
              </a:rPr>
              <a:t>steps)</a:t>
            </a:r>
            <a:endParaRPr sz="2400">
              <a:latin typeface="Arial"/>
              <a:cs typeface="Arial"/>
            </a:endParaRPr>
          </a:p>
        </p:txBody>
      </p:sp>
      <p:pic>
        <p:nvPicPr>
          <p:cNvPr id="9" name="object 9"/>
          <p:cNvPicPr/>
          <p:nvPr/>
        </p:nvPicPr>
        <p:blipFill>
          <a:blip r:embed="rId3" cstate="print"/>
          <a:stretch>
            <a:fillRect/>
          </a:stretch>
        </p:blipFill>
        <p:spPr>
          <a:xfrm>
            <a:off x="2648711" y="2307335"/>
            <a:ext cx="667512" cy="676656"/>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E3334"/>
          </a:solidFill>
        </p:spPr>
        <p:txBody>
          <a:bodyPr wrap="square" lIns="0" tIns="0" rIns="0" bIns="0" rtlCol="0"/>
          <a:lstStyle/>
          <a:p>
            <a:endParaRPr/>
          </a:p>
        </p:txBody>
      </p:sp>
      <p:sp>
        <p:nvSpPr>
          <p:cNvPr id="3" name="object 3"/>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4" name="object 4"/>
          <p:cNvPicPr/>
          <p:nvPr/>
        </p:nvPicPr>
        <p:blipFill>
          <a:blip r:embed="rId2" cstate="print"/>
          <a:stretch>
            <a:fillRect/>
          </a:stretch>
        </p:blipFill>
        <p:spPr>
          <a:xfrm>
            <a:off x="309069" y="255193"/>
            <a:ext cx="1173007" cy="656424"/>
          </a:xfrm>
          <a:prstGeom prst="rect">
            <a:avLst/>
          </a:prstGeom>
        </p:spPr>
      </p:pic>
      <p:sp>
        <p:nvSpPr>
          <p:cNvPr id="5" name="object 5"/>
          <p:cNvSpPr txBox="1">
            <a:spLocks noGrp="1"/>
          </p:cNvSpPr>
          <p:nvPr>
            <p:ph type="title"/>
          </p:nvPr>
        </p:nvSpPr>
        <p:spPr>
          <a:xfrm>
            <a:off x="3107677" y="708370"/>
            <a:ext cx="6202045" cy="1149985"/>
          </a:xfrm>
          <a:prstGeom prst="rect">
            <a:avLst/>
          </a:prstGeom>
        </p:spPr>
        <p:txBody>
          <a:bodyPr vert="horz" wrap="square" lIns="0" tIns="95885" rIns="0" bIns="0" rtlCol="0">
            <a:spAutoFit/>
          </a:bodyPr>
          <a:lstStyle/>
          <a:p>
            <a:pPr marR="138430" algn="ctr">
              <a:lnSpc>
                <a:spcPct val="100000"/>
              </a:lnSpc>
              <a:spcBef>
                <a:spcPts val="755"/>
              </a:spcBef>
            </a:pPr>
            <a:r>
              <a:rPr spc="-5" dirty="0">
                <a:solidFill>
                  <a:srgbClr val="FFFFFF"/>
                </a:solidFill>
              </a:rPr>
              <a:t>SKILL</a:t>
            </a:r>
            <a:r>
              <a:rPr spc="-100" dirty="0">
                <a:solidFill>
                  <a:srgbClr val="FFFFFF"/>
                </a:solidFill>
              </a:rPr>
              <a:t> </a:t>
            </a:r>
            <a:r>
              <a:rPr spc="-85" dirty="0">
                <a:solidFill>
                  <a:srgbClr val="FFFFFF"/>
                </a:solidFill>
              </a:rPr>
              <a:t>STATION</a:t>
            </a:r>
          </a:p>
          <a:p>
            <a:pPr marL="12700">
              <a:lnSpc>
                <a:spcPct val="100000"/>
              </a:lnSpc>
              <a:spcBef>
                <a:spcPts val="515"/>
              </a:spcBef>
            </a:pPr>
            <a:r>
              <a:rPr sz="2800" spc="-30" dirty="0">
                <a:solidFill>
                  <a:srgbClr val="FFFFFF"/>
                </a:solidFill>
              </a:rPr>
              <a:t>ADVANCED</a:t>
            </a:r>
            <a:r>
              <a:rPr sz="2800" spc="-125" dirty="0">
                <a:solidFill>
                  <a:srgbClr val="FFFFFF"/>
                </a:solidFill>
              </a:rPr>
              <a:t> </a:t>
            </a:r>
            <a:r>
              <a:rPr sz="2800" spc="-80" dirty="0">
                <a:solidFill>
                  <a:srgbClr val="FFFFFF"/>
                </a:solidFill>
              </a:rPr>
              <a:t>AIRWAY</a:t>
            </a:r>
            <a:r>
              <a:rPr sz="2800" spc="-70" dirty="0">
                <a:solidFill>
                  <a:srgbClr val="FFFFFF"/>
                </a:solidFill>
              </a:rPr>
              <a:t> </a:t>
            </a:r>
            <a:r>
              <a:rPr sz="2800" spc="-5" dirty="0">
                <a:solidFill>
                  <a:srgbClr val="FFFFFF"/>
                </a:solidFill>
              </a:rPr>
              <a:t>SKILL</a:t>
            </a:r>
            <a:r>
              <a:rPr sz="2800" spc="-65" dirty="0">
                <a:solidFill>
                  <a:srgbClr val="FFFFFF"/>
                </a:solidFill>
              </a:rPr>
              <a:t> STATION</a:t>
            </a:r>
            <a:endParaRPr sz="2800"/>
          </a:p>
        </p:txBody>
      </p:sp>
      <p:sp>
        <p:nvSpPr>
          <p:cNvPr id="6" name="object 6"/>
          <p:cNvSpPr txBox="1"/>
          <p:nvPr/>
        </p:nvSpPr>
        <p:spPr>
          <a:xfrm>
            <a:off x="4287799" y="2295651"/>
            <a:ext cx="5720080" cy="3589020"/>
          </a:xfrm>
          <a:prstGeom prst="rect">
            <a:avLst/>
          </a:prstGeom>
        </p:spPr>
        <p:txBody>
          <a:bodyPr vert="horz" wrap="square" lIns="0" tIns="12700" rIns="0" bIns="0" rtlCol="0">
            <a:spAutoFit/>
          </a:bodyPr>
          <a:lstStyle/>
          <a:p>
            <a:pPr marL="12700">
              <a:lnSpc>
                <a:spcPct val="100000"/>
              </a:lnSpc>
              <a:spcBef>
                <a:spcPts val="100"/>
              </a:spcBef>
            </a:pPr>
            <a:r>
              <a:rPr sz="2800" b="1" dirty="0">
                <a:solidFill>
                  <a:srgbClr val="FFFFFF"/>
                </a:solidFill>
                <a:latin typeface="Arial"/>
                <a:cs typeface="Arial"/>
              </a:rPr>
              <a:t>Extraglottic</a:t>
            </a:r>
            <a:r>
              <a:rPr sz="2800" b="1" spc="-145" dirty="0">
                <a:solidFill>
                  <a:srgbClr val="FFFFFF"/>
                </a:solidFill>
                <a:latin typeface="Arial"/>
                <a:cs typeface="Arial"/>
              </a:rPr>
              <a:t> </a:t>
            </a:r>
            <a:r>
              <a:rPr sz="2800" b="1" spc="-5" dirty="0">
                <a:solidFill>
                  <a:srgbClr val="FFFFFF"/>
                </a:solidFill>
                <a:latin typeface="Arial"/>
                <a:cs typeface="Arial"/>
              </a:rPr>
              <a:t>Airway</a:t>
            </a:r>
            <a:endParaRPr sz="2800">
              <a:latin typeface="Arial"/>
              <a:cs typeface="Arial"/>
            </a:endParaRPr>
          </a:p>
          <a:p>
            <a:pPr marL="12700" marR="5080">
              <a:lnSpc>
                <a:spcPct val="183300"/>
              </a:lnSpc>
              <a:spcBef>
                <a:spcPts val="55"/>
              </a:spcBef>
            </a:pPr>
            <a:r>
              <a:rPr sz="2800" b="1" dirty="0">
                <a:solidFill>
                  <a:srgbClr val="FFFFFF"/>
                </a:solidFill>
                <a:latin typeface="Arial"/>
                <a:cs typeface="Arial"/>
              </a:rPr>
              <a:t>Cric-Key </a:t>
            </a:r>
            <a:r>
              <a:rPr sz="2800" b="1" spc="-5" dirty="0">
                <a:solidFill>
                  <a:srgbClr val="FFFFFF"/>
                </a:solidFill>
                <a:latin typeface="Arial"/>
                <a:cs typeface="Arial"/>
              </a:rPr>
              <a:t>Cricothyroidotomy </a:t>
            </a:r>
            <a:r>
              <a:rPr sz="2800" b="1" dirty="0">
                <a:solidFill>
                  <a:srgbClr val="FFFFFF"/>
                </a:solidFill>
                <a:latin typeface="Arial"/>
                <a:cs typeface="Arial"/>
              </a:rPr>
              <a:t> Bougie-Aided </a:t>
            </a:r>
            <a:r>
              <a:rPr sz="2800" b="1" spc="-5" dirty="0">
                <a:solidFill>
                  <a:srgbClr val="FFFFFF"/>
                </a:solidFill>
                <a:latin typeface="Arial"/>
                <a:cs typeface="Arial"/>
              </a:rPr>
              <a:t>Cricothyroidotomy </a:t>
            </a:r>
            <a:r>
              <a:rPr sz="2800" b="1" dirty="0">
                <a:solidFill>
                  <a:srgbClr val="FFFFFF"/>
                </a:solidFill>
                <a:latin typeface="Arial"/>
                <a:cs typeface="Arial"/>
              </a:rPr>
              <a:t> </a:t>
            </a:r>
            <a:r>
              <a:rPr sz="2800" b="1" spc="-5" dirty="0">
                <a:solidFill>
                  <a:srgbClr val="FFFFFF"/>
                </a:solidFill>
                <a:latin typeface="Arial"/>
                <a:cs typeface="Arial"/>
              </a:rPr>
              <a:t>Open</a:t>
            </a:r>
            <a:r>
              <a:rPr sz="2800" b="1" dirty="0">
                <a:solidFill>
                  <a:srgbClr val="FFFFFF"/>
                </a:solidFill>
                <a:latin typeface="Arial"/>
                <a:cs typeface="Arial"/>
              </a:rPr>
              <a:t> </a:t>
            </a:r>
            <a:r>
              <a:rPr sz="2800" b="1" spc="-5" dirty="0">
                <a:solidFill>
                  <a:srgbClr val="FFFFFF"/>
                </a:solidFill>
                <a:latin typeface="Arial"/>
                <a:cs typeface="Arial"/>
              </a:rPr>
              <a:t>Surgical Cricothyroidotomy </a:t>
            </a:r>
            <a:r>
              <a:rPr sz="2800" b="1" spc="-760" dirty="0">
                <a:solidFill>
                  <a:srgbClr val="FFFFFF"/>
                </a:solidFill>
                <a:latin typeface="Arial"/>
                <a:cs typeface="Arial"/>
              </a:rPr>
              <a:t> </a:t>
            </a:r>
            <a:r>
              <a:rPr sz="2800" b="1" dirty="0">
                <a:solidFill>
                  <a:srgbClr val="FFFFFF"/>
                </a:solidFill>
                <a:latin typeface="Arial"/>
                <a:cs typeface="Arial"/>
              </a:rPr>
              <a:t>Endotracheal</a:t>
            </a:r>
            <a:r>
              <a:rPr sz="2800" b="1" spc="-10" dirty="0">
                <a:solidFill>
                  <a:srgbClr val="FFFFFF"/>
                </a:solidFill>
                <a:latin typeface="Arial"/>
                <a:cs typeface="Arial"/>
              </a:rPr>
              <a:t> </a:t>
            </a:r>
            <a:r>
              <a:rPr sz="2800" b="1" dirty="0">
                <a:solidFill>
                  <a:srgbClr val="FFFFFF"/>
                </a:solidFill>
                <a:latin typeface="Arial"/>
                <a:cs typeface="Arial"/>
              </a:rPr>
              <a:t>Intubation</a:t>
            </a:r>
            <a:endParaRPr sz="2800">
              <a:latin typeface="Arial"/>
              <a:cs typeface="Arial"/>
            </a:endParaRPr>
          </a:p>
        </p:txBody>
      </p:sp>
      <p:pic>
        <p:nvPicPr>
          <p:cNvPr id="7" name="object 7"/>
          <p:cNvPicPr/>
          <p:nvPr/>
        </p:nvPicPr>
        <p:blipFill>
          <a:blip r:embed="rId3" cstate="print"/>
          <a:stretch>
            <a:fillRect/>
          </a:stretch>
        </p:blipFill>
        <p:spPr>
          <a:xfrm>
            <a:off x="3474720" y="2188464"/>
            <a:ext cx="630936" cy="640079"/>
          </a:xfrm>
          <a:prstGeom prst="rect">
            <a:avLst/>
          </a:prstGeom>
        </p:spPr>
      </p:pic>
      <p:pic>
        <p:nvPicPr>
          <p:cNvPr id="8" name="object 8"/>
          <p:cNvPicPr/>
          <p:nvPr/>
        </p:nvPicPr>
        <p:blipFill>
          <a:blip r:embed="rId4" cstate="print"/>
          <a:stretch>
            <a:fillRect/>
          </a:stretch>
        </p:blipFill>
        <p:spPr>
          <a:xfrm>
            <a:off x="3474720" y="2983992"/>
            <a:ext cx="630936" cy="637031"/>
          </a:xfrm>
          <a:prstGeom prst="rect">
            <a:avLst/>
          </a:prstGeom>
        </p:spPr>
      </p:pic>
      <p:pic>
        <p:nvPicPr>
          <p:cNvPr id="9" name="object 9"/>
          <p:cNvPicPr/>
          <p:nvPr/>
        </p:nvPicPr>
        <p:blipFill>
          <a:blip r:embed="rId5" cstate="print"/>
          <a:stretch>
            <a:fillRect/>
          </a:stretch>
        </p:blipFill>
        <p:spPr>
          <a:xfrm>
            <a:off x="3474720" y="3776471"/>
            <a:ext cx="630936" cy="640080"/>
          </a:xfrm>
          <a:prstGeom prst="rect">
            <a:avLst/>
          </a:prstGeom>
        </p:spPr>
      </p:pic>
      <p:pic>
        <p:nvPicPr>
          <p:cNvPr id="10" name="object 10"/>
          <p:cNvPicPr/>
          <p:nvPr/>
        </p:nvPicPr>
        <p:blipFill>
          <a:blip r:embed="rId6" cstate="print"/>
          <a:stretch>
            <a:fillRect/>
          </a:stretch>
        </p:blipFill>
        <p:spPr>
          <a:xfrm>
            <a:off x="3474720" y="4568952"/>
            <a:ext cx="630936" cy="640080"/>
          </a:xfrm>
          <a:prstGeom prst="rect">
            <a:avLst/>
          </a:prstGeom>
        </p:spPr>
      </p:pic>
      <p:pic>
        <p:nvPicPr>
          <p:cNvPr id="11" name="object 11"/>
          <p:cNvPicPr/>
          <p:nvPr/>
        </p:nvPicPr>
        <p:blipFill>
          <a:blip r:embed="rId7" cstate="print"/>
          <a:stretch>
            <a:fillRect/>
          </a:stretch>
        </p:blipFill>
        <p:spPr>
          <a:xfrm>
            <a:off x="3474720" y="5364479"/>
            <a:ext cx="630936" cy="640079"/>
          </a:xfrm>
          <a:prstGeom prst="rect">
            <a:avLst/>
          </a:prstGeom>
        </p:spPr>
      </p:pic>
      <p:sp>
        <p:nvSpPr>
          <p:cNvPr id="12" name="object 12"/>
          <p:cNvSpPr txBox="1"/>
          <p:nvPr/>
        </p:nvSpPr>
        <p:spPr>
          <a:xfrm>
            <a:off x="11640946" y="6567128"/>
            <a:ext cx="193675" cy="196215"/>
          </a:xfrm>
          <a:prstGeom prst="rect">
            <a:avLst/>
          </a:prstGeom>
        </p:spPr>
        <p:txBody>
          <a:bodyPr vert="horz" wrap="square" lIns="0" tIns="0" rIns="0" bIns="0" rtlCol="0">
            <a:spAutoFit/>
          </a:bodyPr>
          <a:lstStyle/>
          <a:p>
            <a:pPr marL="12700">
              <a:lnSpc>
                <a:spcPts val="1425"/>
              </a:lnSpc>
            </a:pPr>
            <a:r>
              <a:rPr sz="1200" spc="-5" dirty="0">
                <a:solidFill>
                  <a:srgbClr val="767171"/>
                </a:solidFill>
                <a:latin typeface="Arial MT"/>
                <a:cs typeface="Arial MT"/>
              </a:rPr>
              <a:t>48</a:t>
            </a:r>
            <a:endParaRPr sz="1200">
              <a:latin typeface="Arial MT"/>
              <a:cs typeface="Arial MT"/>
            </a:endParaRPr>
          </a:p>
        </p:txBody>
      </p:sp>
      <p:sp>
        <p:nvSpPr>
          <p:cNvPr id="13" name="object 13"/>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solidFill>
                  <a:srgbClr val="767171"/>
                </a:solidFill>
              </a:rPr>
              <a:t>#</a:t>
            </a:r>
            <a:r>
              <a:rPr spc="-40" dirty="0">
                <a:solidFill>
                  <a:srgbClr val="767171"/>
                </a:solidFill>
              </a:rPr>
              <a:t>T</a:t>
            </a:r>
            <a:r>
              <a:rPr spc="-35" dirty="0">
                <a:solidFill>
                  <a:srgbClr val="767171"/>
                </a:solidFill>
              </a:rPr>
              <a:t>CCC</a:t>
            </a:r>
            <a:r>
              <a:rPr spc="-20" dirty="0">
                <a:solidFill>
                  <a:srgbClr val="767171"/>
                </a:solidFill>
              </a:rPr>
              <a:t>-</a:t>
            </a:r>
            <a:r>
              <a:rPr spc="-35" dirty="0">
                <a:solidFill>
                  <a:srgbClr val="767171"/>
                </a:solidFill>
              </a:rPr>
              <a:t>CPP</a:t>
            </a:r>
            <a:r>
              <a:rPr spc="-20" dirty="0">
                <a:solidFill>
                  <a:srgbClr val="767171"/>
                </a:solidFill>
              </a:rPr>
              <a:t>-</a:t>
            </a:r>
            <a:r>
              <a:rPr spc="-35" dirty="0">
                <a:solidFill>
                  <a:srgbClr val="767171"/>
                </a:solidFill>
              </a:rPr>
              <a:t>PPT</a:t>
            </a:r>
            <a:r>
              <a:rPr spc="-20" dirty="0">
                <a:solidFill>
                  <a:srgbClr val="767171"/>
                </a:solidFill>
              </a:rPr>
              <a:t>-</a:t>
            </a:r>
            <a:r>
              <a:rPr spc="-25" dirty="0">
                <a:solidFill>
                  <a:srgbClr val="767171"/>
                </a:solidFill>
              </a:rPr>
              <a:t>0</a:t>
            </a:r>
            <a:r>
              <a:rPr dirty="0">
                <a:solidFill>
                  <a:srgbClr val="767171"/>
                </a:solidFill>
              </a:rPr>
              <a:t>7 </a:t>
            </a:r>
            <a:r>
              <a:rPr spc="-65" dirty="0">
                <a:solidFill>
                  <a:srgbClr val="767171"/>
                </a:solidFill>
              </a:rPr>
              <a:t> </a:t>
            </a:r>
            <a:r>
              <a:rPr spc="-25" dirty="0">
                <a:solidFill>
                  <a:srgbClr val="767171"/>
                </a:solidFill>
              </a:rPr>
              <a:t>0</a:t>
            </a:r>
            <a:r>
              <a:rPr dirty="0">
                <a:solidFill>
                  <a:srgbClr val="767171"/>
                </a:solidFill>
              </a:rPr>
              <a:t>2</a:t>
            </a:r>
            <a:r>
              <a:rPr spc="-45" dirty="0">
                <a:solidFill>
                  <a:srgbClr val="767171"/>
                </a:solidFill>
              </a:rPr>
              <a:t> </a:t>
            </a:r>
            <a:r>
              <a:rPr spc="-30" dirty="0">
                <a:solidFill>
                  <a:srgbClr val="767171"/>
                </a:solidFill>
              </a:rPr>
              <a:t>J</a:t>
            </a:r>
            <a:r>
              <a:rPr spc="-35" dirty="0">
                <a:solidFill>
                  <a:srgbClr val="767171"/>
                </a:solidFill>
              </a:rPr>
              <a:t>A</a:t>
            </a:r>
            <a:r>
              <a:rPr dirty="0">
                <a:solidFill>
                  <a:srgbClr val="767171"/>
                </a:solidFill>
              </a:rPr>
              <a:t>N</a:t>
            </a:r>
            <a:r>
              <a:rPr spc="-55" dirty="0">
                <a:solidFill>
                  <a:srgbClr val="767171"/>
                </a:solidFill>
              </a:rPr>
              <a:t> </a:t>
            </a:r>
            <a:r>
              <a:rPr spc="-25" dirty="0">
                <a:solidFill>
                  <a:srgbClr val="767171"/>
                </a:solidFill>
              </a:rPr>
              <a:t>22</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2" cstate="print"/>
          <a:stretch>
            <a:fillRect/>
          </a:stretch>
        </p:blipFill>
        <p:spPr>
          <a:xfrm>
            <a:off x="309069" y="255193"/>
            <a:ext cx="1173007" cy="656424"/>
          </a:xfrm>
          <a:prstGeom prst="rect">
            <a:avLst/>
          </a:prstGeom>
        </p:spPr>
      </p:pic>
      <p:sp>
        <p:nvSpPr>
          <p:cNvPr id="4" name="object 4"/>
          <p:cNvSpPr txBox="1">
            <a:spLocks noGrp="1"/>
          </p:cNvSpPr>
          <p:nvPr>
            <p:ph type="title"/>
          </p:nvPr>
        </p:nvSpPr>
        <p:spPr>
          <a:prstGeom prst="rect">
            <a:avLst/>
          </a:prstGeom>
        </p:spPr>
        <p:txBody>
          <a:bodyPr vert="horz" wrap="square" lIns="0" tIns="526640" rIns="0" bIns="0" rtlCol="0">
            <a:spAutoFit/>
          </a:bodyPr>
          <a:lstStyle/>
          <a:p>
            <a:pPr marL="713740" marR="5080" indent="-127000">
              <a:lnSpc>
                <a:spcPts val="3890"/>
              </a:lnSpc>
              <a:spcBef>
                <a:spcPts val="585"/>
              </a:spcBef>
            </a:pPr>
            <a:r>
              <a:rPr spc="-30" dirty="0"/>
              <a:t>INDICATIONS</a:t>
            </a:r>
            <a:r>
              <a:rPr spc="-140" dirty="0"/>
              <a:t> </a:t>
            </a:r>
            <a:r>
              <a:rPr spc="-5" dirty="0"/>
              <a:t>AND</a:t>
            </a:r>
            <a:r>
              <a:rPr spc="-10" dirty="0"/>
              <a:t> </a:t>
            </a:r>
            <a:r>
              <a:rPr spc="-55" dirty="0"/>
              <a:t>LIMITATIONS </a:t>
            </a:r>
            <a:r>
              <a:rPr spc="-985" dirty="0"/>
              <a:t> </a:t>
            </a:r>
            <a:r>
              <a:rPr dirty="0"/>
              <a:t>OF</a:t>
            </a:r>
            <a:r>
              <a:rPr spc="-145" dirty="0"/>
              <a:t> </a:t>
            </a:r>
            <a:r>
              <a:rPr spc="-40" dirty="0">
                <a:solidFill>
                  <a:srgbClr val="BC8642"/>
                </a:solidFill>
              </a:rPr>
              <a:t>AUTOMATED</a:t>
            </a:r>
            <a:r>
              <a:rPr spc="-10" dirty="0">
                <a:solidFill>
                  <a:srgbClr val="BC8642"/>
                </a:solidFill>
              </a:rPr>
              <a:t> </a:t>
            </a:r>
            <a:r>
              <a:rPr spc="-30" dirty="0">
                <a:solidFill>
                  <a:srgbClr val="BC8642"/>
                </a:solidFill>
              </a:rPr>
              <a:t>VENTILATION</a:t>
            </a:r>
          </a:p>
        </p:txBody>
      </p:sp>
      <p:sp>
        <p:nvSpPr>
          <p:cNvPr id="5" name="object 5"/>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6" name="object 6"/>
          <p:cNvSpPr txBox="1"/>
          <p:nvPr/>
        </p:nvSpPr>
        <p:spPr>
          <a:xfrm>
            <a:off x="4978996" y="6039613"/>
            <a:ext cx="2494280" cy="513080"/>
          </a:xfrm>
          <a:prstGeom prst="rect">
            <a:avLst/>
          </a:prstGeom>
        </p:spPr>
        <p:txBody>
          <a:bodyPr vert="horz" wrap="square" lIns="0" tIns="12700" rIns="0" bIns="0" rtlCol="0">
            <a:spAutoFit/>
          </a:bodyPr>
          <a:lstStyle/>
          <a:p>
            <a:pPr marL="12700">
              <a:lnSpc>
                <a:spcPct val="100000"/>
              </a:lnSpc>
              <a:spcBef>
                <a:spcPts val="100"/>
              </a:spcBef>
              <a:tabLst>
                <a:tab pos="659765" algn="l"/>
                <a:tab pos="1267460" algn="l"/>
              </a:tabLst>
            </a:pPr>
            <a:r>
              <a:rPr sz="4800" baseline="-1736" dirty="0">
                <a:solidFill>
                  <a:srgbClr val="2E3334"/>
                </a:solidFill>
                <a:latin typeface="Arial Black"/>
                <a:cs typeface="Arial Black"/>
              </a:rPr>
              <a:t>M	</a:t>
            </a:r>
            <a:r>
              <a:rPr sz="3200" dirty="0">
                <a:solidFill>
                  <a:srgbClr val="FFFFFF"/>
                </a:solidFill>
                <a:latin typeface="Arial Black"/>
                <a:cs typeface="Arial Black"/>
              </a:rPr>
              <a:t>A	</a:t>
            </a: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7" name="object 7"/>
          <p:cNvSpPr/>
          <p:nvPr/>
        </p:nvSpPr>
        <p:spPr>
          <a:xfrm>
            <a:off x="252031" y="6140598"/>
            <a:ext cx="3815079" cy="621030"/>
          </a:xfrm>
          <a:custGeom>
            <a:avLst/>
            <a:gdLst/>
            <a:ahLst/>
            <a:cxnLst/>
            <a:rect l="l" t="t" r="r" b="b"/>
            <a:pathLst>
              <a:path w="3815079" h="621029">
                <a:moveTo>
                  <a:pt x="3743566" y="0"/>
                </a:moveTo>
                <a:lnTo>
                  <a:pt x="71240" y="0"/>
                </a:lnTo>
                <a:lnTo>
                  <a:pt x="43510" y="5598"/>
                </a:lnTo>
                <a:lnTo>
                  <a:pt x="20866" y="20866"/>
                </a:lnTo>
                <a:lnTo>
                  <a:pt x="5598" y="43510"/>
                </a:lnTo>
                <a:lnTo>
                  <a:pt x="0" y="71240"/>
                </a:lnTo>
                <a:lnTo>
                  <a:pt x="0" y="549268"/>
                </a:lnTo>
                <a:lnTo>
                  <a:pt x="5598" y="576998"/>
                </a:lnTo>
                <a:lnTo>
                  <a:pt x="20866" y="599642"/>
                </a:lnTo>
                <a:lnTo>
                  <a:pt x="43510" y="614909"/>
                </a:lnTo>
                <a:lnTo>
                  <a:pt x="71240" y="620508"/>
                </a:lnTo>
                <a:lnTo>
                  <a:pt x="3743566" y="620508"/>
                </a:lnTo>
                <a:lnTo>
                  <a:pt x="3771295" y="614909"/>
                </a:lnTo>
                <a:lnTo>
                  <a:pt x="3793937" y="599642"/>
                </a:lnTo>
                <a:lnTo>
                  <a:pt x="3809203" y="576998"/>
                </a:lnTo>
                <a:lnTo>
                  <a:pt x="3814800" y="549268"/>
                </a:lnTo>
                <a:lnTo>
                  <a:pt x="3814800" y="71240"/>
                </a:lnTo>
                <a:lnTo>
                  <a:pt x="3809203" y="43510"/>
                </a:lnTo>
                <a:lnTo>
                  <a:pt x="3793937" y="20866"/>
                </a:lnTo>
                <a:lnTo>
                  <a:pt x="3771295" y="5598"/>
                </a:lnTo>
                <a:lnTo>
                  <a:pt x="3743566" y="0"/>
                </a:lnTo>
                <a:close/>
              </a:path>
            </a:pathLst>
          </a:custGeom>
          <a:solidFill>
            <a:srgbClr val="DEEBF7">
              <a:alpha val="74899"/>
            </a:srgbClr>
          </a:solidFill>
        </p:spPr>
        <p:txBody>
          <a:bodyPr wrap="square" lIns="0" tIns="0" rIns="0" bIns="0" rtlCol="0"/>
          <a:lstStyle/>
          <a:p>
            <a:endParaRPr/>
          </a:p>
        </p:txBody>
      </p:sp>
      <p:sp>
        <p:nvSpPr>
          <p:cNvPr id="8" name="object 8"/>
          <p:cNvSpPr txBox="1"/>
          <p:nvPr/>
        </p:nvSpPr>
        <p:spPr>
          <a:xfrm>
            <a:off x="987606" y="6306820"/>
            <a:ext cx="1684020" cy="269240"/>
          </a:xfrm>
          <a:prstGeom prst="rect">
            <a:avLst/>
          </a:prstGeom>
        </p:spPr>
        <p:txBody>
          <a:bodyPr vert="horz" wrap="square" lIns="0" tIns="12700" rIns="0" bIns="0" rtlCol="0">
            <a:spAutoFit/>
          </a:bodyPr>
          <a:lstStyle/>
          <a:p>
            <a:pPr marL="12700">
              <a:lnSpc>
                <a:spcPct val="100000"/>
              </a:lnSpc>
              <a:spcBef>
                <a:spcPts val="100"/>
              </a:spcBef>
            </a:pPr>
            <a:r>
              <a:rPr sz="1600" spc="-5" dirty="0">
                <a:latin typeface="Arial MT"/>
                <a:cs typeface="Arial MT"/>
              </a:rPr>
              <a:t>Level</a:t>
            </a:r>
            <a:r>
              <a:rPr sz="1600" spc="-35" dirty="0">
                <a:latin typeface="Arial MT"/>
                <a:cs typeface="Arial MT"/>
              </a:rPr>
              <a:t> </a:t>
            </a:r>
            <a:r>
              <a:rPr sz="1600" spc="-5" dirty="0">
                <a:latin typeface="Arial MT"/>
                <a:cs typeface="Arial MT"/>
              </a:rPr>
              <a:t>of</a:t>
            </a:r>
            <a:r>
              <a:rPr sz="1600" spc="-25" dirty="0">
                <a:latin typeface="Arial MT"/>
                <a:cs typeface="Arial MT"/>
              </a:rPr>
              <a:t> </a:t>
            </a:r>
            <a:r>
              <a:rPr sz="1600" spc="-5" dirty="0">
                <a:latin typeface="Arial MT"/>
                <a:cs typeface="Arial MT"/>
              </a:rPr>
              <a:t>Evidence:</a:t>
            </a:r>
            <a:endParaRPr sz="1600">
              <a:latin typeface="Arial MT"/>
              <a:cs typeface="Arial MT"/>
            </a:endParaRPr>
          </a:p>
        </p:txBody>
      </p:sp>
      <p:pic>
        <p:nvPicPr>
          <p:cNvPr id="9" name="object 9"/>
          <p:cNvPicPr/>
          <p:nvPr/>
        </p:nvPicPr>
        <p:blipFill>
          <a:blip r:embed="rId3" cstate="print"/>
          <a:stretch>
            <a:fillRect/>
          </a:stretch>
        </p:blipFill>
        <p:spPr>
          <a:xfrm>
            <a:off x="454151" y="6288023"/>
            <a:ext cx="380999" cy="396239"/>
          </a:xfrm>
          <a:prstGeom prst="rect">
            <a:avLst/>
          </a:prstGeom>
        </p:spPr>
      </p:pic>
      <p:sp>
        <p:nvSpPr>
          <p:cNvPr id="10" name="object 10"/>
          <p:cNvSpPr txBox="1"/>
          <p:nvPr/>
        </p:nvSpPr>
        <p:spPr>
          <a:xfrm>
            <a:off x="1087738" y="2337308"/>
            <a:ext cx="3549015" cy="3362960"/>
          </a:xfrm>
          <a:prstGeom prst="rect">
            <a:avLst/>
          </a:prstGeom>
        </p:spPr>
        <p:txBody>
          <a:bodyPr vert="horz" wrap="square" lIns="0" tIns="155575" rIns="0" bIns="0" rtlCol="0">
            <a:spAutoFit/>
          </a:bodyPr>
          <a:lstStyle/>
          <a:p>
            <a:pPr marL="12700">
              <a:lnSpc>
                <a:spcPct val="100000"/>
              </a:lnSpc>
              <a:spcBef>
                <a:spcPts val="1225"/>
              </a:spcBef>
            </a:pPr>
            <a:r>
              <a:rPr sz="1800" spc="-5" dirty="0">
                <a:latin typeface="Arial MT"/>
                <a:cs typeface="Arial MT"/>
              </a:rPr>
              <a:t>Same</a:t>
            </a:r>
            <a:r>
              <a:rPr sz="1800" spc="-30" dirty="0">
                <a:latin typeface="Arial MT"/>
                <a:cs typeface="Arial MT"/>
              </a:rPr>
              <a:t> </a:t>
            </a:r>
            <a:r>
              <a:rPr sz="1800" spc="-5" dirty="0">
                <a:latin typeface="Arial MT"/>
                <a:cs typeface="Arial MT"/>
              </a:rPr>
              <a:t>as</a:t>
            </a:r>
            <a:r>
              <a:rPr sz="1800" spc="-30" dirty="0">
                <a:latin typeface="Arial MT"/>
                <a:cs typeface="Arial MT"/>
              </a:rPr>
              <a:t> </a:t>
            </a:r>
            <a:r>
              <a:rPr sz="1800" spc="-5" dirty="0">
                <a:latin typeface="Arial MT"/>
                <a:cs typeface="Arial MT"/>
              </a:rPr>
              <a:t>BVM:</a:t>
            </a:r>
            <a:endParaRPr sz="1800">
              <a:latin typeface="Arial MT"/>
              <a:cs typeface="Arial MT"/>
            </a:endParaRPr>
          </a:p>
          <a:p>
            <a:pPr marL="246379" indent="-233679">
              <a:lnSpc>
                <a:spcPct val="100000"/>
              </a:lnSpc>
              <a:spcBef>
                <a:spcPts val="1130"/>
              </a:spcBef>
              <a:buClr>
                <a:srgbClr val="CD9147"/>
              </a:buClr>
              <a:buFont typeface="Wingdings"/>
              <a:buChar char=""/>
              <a:tabLst>
                <a:tab pos="245745" algn="l"/>
                <a:tab pos="246379" algn="l"/>
              </a:tabLst>
            </a:pPr>
            <a:r>
              <a:rPr sz="1800" dirty="0">
                <a:latin typeface="Arial MT"/>
                <a:cs typeface="Arial MT"/>
              </a:rPr>
              <a:t>NOT</a:t>
            </a:r>
            <a:r>
              <a:rPr sz="1800" spc="-45" dirty="0">
                <a:latin typeface="Arial MT"/>
                <a:cs typeface="Arial MT"/>
              </a:rPr>
              <a:t> </a:t>
            </a:r>
            <a:r>
              <a:rPr sz="1800" spc="-5" dirty="0">
                <a:latin typeface="Arial MT"/>
                <a:cs typeface="Arial MT"/>
              </a:rPr>
              <a:t>breathing</a:t>
            </a:r>
            <a:r>
              <a:rPr sz="1800" spc="-20" dirty="0">
                <a:latin typeface="Arial MT"/>
                <a:cs typeface="Arial MT"/>
              </a:rPr>
              <a:t> </a:t>
            </a:r>
            <a:r>
              <a:rPr sz="1800" spc="-5" dirty="0">
                <a:latin typeface="Arial MT"/>
                <a:cs typeface="Arial MT"/>
              </a:rPr>
              <a:t>on</a:t>
            </a:r>
            <a:r>
              <a:rPr sz="1800" spc="-15" dirty="0">
                <a:latin typeface="Arial MT"/>
                <a:cs typeface="Arial MT"/>
              </a:rPr>
              <a:t> </a:t>
            </a:r>
            <a:r>
              <a:rPr sz="1800" spc="-5" dirty="0">
                <a:latin typeface="Arial MT"/>
                <a:cs typeface="Arial MT"/>
              </a:rPr>
              <a:t>their</a:t>
            </a:r>
            <a:r>
              <a:rPr sz="1800" spc="-10" dirty="0">
                <a:latin typeface="Arial MT"/>
                <a:cs typeface="Arial MT"/>
              </a:rPr>
              <a:t> </a:t>
            </a:r>
            <a:r>
              <a:rPr sz="1800" spc="-5" dirty="0">
                <a:latin typeface="Arial MT"/>
                <a:cs typeface="Arial MT"/>
              </a:rPr>
              <a:t>own</a:t>
            </a:r>
            <a:endParaRPr sz="1800">
              <a:latin typeface="Arial MT"/>
              <a:cs typeface="Arial MT"/>
            </a:endParaRPr>
          </a:p>
          <a:p>
            <a:pPr marL="246379" indent="-233679">
              <a:lnSpc>
                <a:spcPts val="2125"/>
              </a:lnSpc>
              <a:spcBef>
                <a:spcPts val="45"/>
              </a:spcBef>
              <a:buClr>
                <a:srgbClr val="CD9147"/>
              </a:buClr>
              <a:buFont typeface="Wingdings"/>
              <a:buChar char=""/>
              <a:tabLst>
                <a:tab pos="245745" algn="l"/>
                <a:tab pos="246379" algn="l"/>
              </a:tabLst>
            </a:pPr>
            <a:r>
              <a:rPr sz="1800" spc="-5" dirty="0">
                <a:latin typeface="Arial MT"/>
                <a:cs typeface="Arial MT"/>
              </a:rPr>
              <a:t>Hypoxic</a:t>
            </a:r>
            <a:r>
              <a:rPr sz="1800" spc="-10" dirty="0">
                <a:latin typeface="Arial MT"/>
                <a:cs typeface="Arial MT"/>
              </a:rPr>
              <a:t> </a:t>
            </a:r>
            <a:r>
              <a:rPr sz="1800" spc="-5" dirty="0">
                <a:latin typeface="Arial MT"/>
                <a:cs typeface="Arial MT"/>
              </a:rPr>
              <a:t>or hypercapnic</a:t>
            </a:r>
            <a:r>
              <a:rPr sz="1800" spc="-10" dirty="0">
                <a:latin typeface="Arial MT"/>
                <a:cs typeface="Arial MT"/>
              </a:rPr>
              <a:t> </a:t>
            </a:r>
            <a:r>
              <a:rPr sz="1800" spc="-5" dirty="0">
                <a:latin typeface="Arial MT"/>
                <a:cs typeface="Arial MT"/>
              </a:rPr>
              <a:t>distress</a:t>
            </a:r>
            <a:endParaRPr sz="1800">
              <a:latin typeface="Arial MT"/>
              <a:cs typeface="Arial MT"/>
            </a:endParaRPr>
          </a:p>
          <a:p>
            <a:pPr marL="246379" indent="-233679">
              <a:lnSpc>
                <a:spcPts val="2125"/>
              </a:lnSpc>
              <a:buClr>
                <a:srgbClr val="CD9147"/>
              </a:buClr>
              <a:buFont typeface="Wingdings"/>
              <a:buChar char=""/>
              <a:tabLst>
                <a:tab pos="245745" algn="l"/>
                <a:tab pos="246379" algn="l"/>
              </a:tabLst>
            </a:pPr>
            <a:r>
              <a:rPr sz="1800" spc="-5" dirty="0">
                <a:latin typeface="Arial MT"/>
                <a:cs typeface="Arial MT"/>
              </a:rPr>
              <a:t>Mental</a:t>
            </a:r>
            <a:r>
              <a:rPr sz="1800" spc="-15" dirty="0">
                <a:latin typeface="Arial MT"/>
                <a:cs typeface="Arial MT"/>
              </a:rPr>
              <a:t> </a:t>
            </a:r>
            <a:r>
              <a:rPr sz="1800" spc="-5" dirty="0">
                <a:latin typeface="Arial MT"/>
                <a:cs typeface="Arial MT"/>
              </a:rPr>
              <a:t>status</a:t>
            </a:r>
            <a:r>
              <a:rPr sz="1800" spc="-20" dirty="0">
                <a:latin typeface="Arial MT"/>
                <a:cs typeface="Arial MT"/>
              </a:rPr>
              <a:t> </a:t>
            </a:r>
            <a:r>
              <a:rPr sz="1800" spc="-5" dirty="0">
                <a:latin typeface="Arial MT"/>
                <a:cs typeface="Arial MT"/>
              </a:rPr>
              <a:t>changes</a:t>
            </a:r>
            <a:r>
              <a:rPr sz="1800" spc="-15" dirty="0">
                <a:latin typeface="Arial MT"/>
                <a:cs typeface="Arial MT"/>
              </a:rPr>
              <a:t> </a:t>
            </a:r>
            <a:r>
              <a:rPr sz="1800" spc="-5" dirty="0">
                <a:latin typeface="Arial MT"/>
                <a:cs typeface="Arial MT"/>
              </a:rPr>
              <a:t>unable</a:t>
            </a:r>
            <a:r>
              <a:rPr sz="1800" spc="-20" dirty="0">
                <a:latin typeface="Arial MT"/>
                <a:cs typeface="Arial MT"/>
              </a:rPr>
              <a:t> </a:t>
            </a:r>
            <a:r>
              <a:rPr sz="1800" spc="-5" dirty="0">
                <a:latin typeface="Arial MT"/>
                <a:cs typeface="Arial MT"/>
              </a:rPr>
              <a:t>to</a:t>
            </a:r>
            <a:endParaRPr sz="1800">
              <a:latin typeface="Arial MT"/>
              <a:cs typeface="Arial MT"/>
            </a:endParaRPr>
          </a:p>
          <a:p>
            <a:pPr marL="246379">
              <a:lnSpc>
                <a:spcPct val="100000"/>
              </a:lnSpc>
              <a:spcBef>
                <a:spcPts val="50"/>
              </a:spcBef>
            </a:pPr>
            <a:r>
              <a:rPr sz="1800" spc="-5" dirty="0">
                <a:latin typeface="Arial MT"/>
                <a:cs typeface="Arial MT"/>
              </a:rPr>
              <a:t>maintain</a:t>
            </a:r>
            <a:r>
              <a:rPr sz="1800" spc="-35" dirty="0">
                <a:latin typeface="Arial MT"/>
                <a:cs typeface="Arial MT"/>
              </a:rPr>
              <a:t> </a:t>
            </a:r>
            <a:r>
              <a:rPr sz="1800" spc="-5" dirty="0">
                <a:latin typeface="Arial MT"/>
                <a:cs typeface="Arial MT"/>
              </a:rPr>
              <a:t>airway</a:t>
            </a:r>
            <a:endParaRPr sz="1800">
              <a:latin typeface="Arial MT"/>
              <a:cs typeface="Arial MT"/>
            </a:endParaRPr>
          </a:p>
          <a:p>
            <a:pPr marL="12700">
              <a:lnSpc>
                <a:spcPct val="100000"/>
              </a:lnSpc>
              <a:spcBef>
                <a:spcPts val="1250"/>
              </a:spcBef>
            </a:pPr>
            <a:r>
              <a:rPr sz="1800" spc="-5" dirty="0">
                <a:latin typeface="Arial MT"/>
                <a:cs typeface="Arial MT"/>
              </a:rPr>
              <a:t>Plus:</a:t>
            </a:r>
            <a:endParaRPr sz="1800">
              <a:latin typeface="Arial MT"/>
              <a:cs typeface="Arial MT"/>
            </a:endParaRPr>
          </a:p>
          <a:p>
            <a:pPr marL="246379" marR="309880" indent="-233679">
              <a:lnSpc>
                <a:spcPct val="102200"/>
              </a:lnSpc>
              <a:spcBef>
                <a:spcPts val="1080"/>
              </a:spcBef>
              <a:buClr>
                <a:srgbClr val="CD9147"/>
              </a:buClr>
              <a:buFont typeface="Wingdings"/>
              <a:buChar char=""/>
              <a:tabLst>
                <a:tab pos="245745" algn="l"/>
                <a:tab pos="246379" algn="l"/>
              </a:tabLst>
            </a:pPr>
            <a:r>
              <a:rPr sz="1800" spc="-5" dirty="0">
                <a:latin typeface="Arial MT"/>
                <a:cs typeface="Arial MT"/>
              </a:rPr>
              <a:t>Limited resources to maintain </a:t>
            </a:r>
            <a:r>
              <a:rPr sz="1800" spc="-490" dirty="0">
                <a:latin typeface="Arial MT"/>
                <a:cs typeface="Arial MT"/>
              </a:rPr>
              <a:t> </a:t>
            </a:r>
            <a:r>
              <a:rPr sz="1800" spc="-5" dirty="0">
                <a:latin typeface="Arial MT"/>
                <a:cs typeface="Arial MT"/>
              </a:rPr>
              <a:t>manual ventilations</a:t>
            </a:r>
            <a:endParaRPr sz="1800">
              <a:latin typeface="Arial MT"/>
              <a:cs typeface="Arial MT"/>
            </a:endParaRPr>
          </a:p>
          <a:p>
            <a:pPr marL="246379" indent="-233679">
              <a:lnSpc>
                <a:spcPts val="2090"/>
              </a:lnSpc>
              <a:buClr>
                <a:srgbClr val="CD9147"/>
              </a:buClr>
              <a:buFont typeface="Wingdings"/>
              <a:buChar char=""/>
              <a:tabLst>
                <a:tab pos="245745" algn="l"/>
                <a:tab pos="246379" algn="l"/>
              </a:tabLst>
            </a:pPr>
            <a:r>
              <a:rPr sz="1800" spc="-5" dirty="0">
                <a:latin typeface="Arial MT"/>
                <a:cs typeface="Arial MT"/>
              </a:rPr>
              <a:t>Prolonged</a:t>
            </a:r>
            <a:r>
              <a:rPr sz="1800" spc="-25" dirty="0">
                <a:latin typeface="Arial MT"/>
                <a:cs typeface="Arial MT"/>
              </a:rPr>
              <a:t> </a:t>
            </a:r>
            <a:r>
              <a:rPr sz="1800" spc="-5" dirty="0">
                <a:latin typeface="Arial MT"/>
                <a:cs typeface="Arial MT"/>
              </a:rPr>
              <a:t>field</a:t>
            </a:r>
            <a:r>
              <a:rPr sz="1800" spc="-20" dirty="0">
                <a:latin typeface="Arial MT"/>
                <a:cs typeface="Arial MT"/>
              </a:rPr>
              <a:t> </a:t>
            </a:r>
            <a:r>
              <a:rPr sz="1800" spc="-5" dirty="0">
                <a:latin typeface="Arial MT"/>
                <a:cs typeface="Arial MT"/>
              </a:rPr>
              <a:t>care</a:t>
            </a:r>
            <a:endParaRPr sz="1800">
              <a:latin typeface="Arial MT"/>
              <a:cs typeface="Arial MT"/>
            </a:endParaRPr>
          </a:p>
          <a:p>
            <a:pPr marL="246379" indent="-233679">
              <a:lnSpc>
                <a:spcPct val="100000"/>
              </a:lnSpc>
              <a:spcBef>
                <a:spcPts val="45"/>
              </a:spcBef>
              <a:buClr>
                <a:srgbClr val="CD9147"/>
              </a:buClr>
              <a:buFont typeface="Wingdings"/>
              <a:buChar char=""/>
              <a:tabLst>
                <a:tab pos="245745" algn="l"/>
                <a:tab pos="246379" algn="l"/>
              </a:tabLst>
            </a:pPr>
            <a:r>
              <a:rPr sz="1800" spc="-10" dirty="0">
                <a:latin typeface="Arial MT"/>
                <a:cs typeface="Arial MT"/>
              </a:rPr>
              <a:t>Transport</a:t>
            </a:r>
            <a:r>
              <a:rPr sz="1800" spc="-40" dirty="0">
                <a:latin typeface="Arial MT"/>
                <a:cs typeface="Arial MT"/>
              </a:rPr>
              <a:t> </a:t>
            </a:r>
            <a:r>
              <a:rPr sz="1800" spc="-5" dirty="0">
                <a:latin typeface="Arial MT"/>
                <a:cs typeface="Arial MT"/>
              </a:rPr>
              <a:t>considerations</a:t>
            </a:r>
            <a:endParaRPr sz="1800">
              <a:latin typeface="Arial MT"/>
              <a:cs typeface="Arial MT"/>
            </a:endParaRPr>
          </a:p>
        </p:txBody>
      </p:sp>
      <p:sp>
        <p:nvSpPr>
          <p:cNvPr id="11" name="object 11"/>
          <p:cNvSpPr/>
          <p:nvPr/>
        </p:nvSpPr>
        <p:spPr>
          <a:xfrm>
            <a:off x="962451" y="2446261"/>
            <a:ext cx="0" cy="361315"/>
          </a:xfrm>
          <a:custGeom>
            <a:avLst/>
            <a:gdLst/>
            <a:ahLst/>
            <a:cxnLst/>
            <a:rect l="l" t="t" r="r" b="b"/>
            <a:pathLst>
              <a:path h="361314">
                <a:moveTo>
                  <a:pt x="0" y="0"/>
                </a:moveTo>
                <a:lnTo>
                  <a:pt x="1" y="360717"/>
                </a:lnTo>
              </a:path>
            </a:pathLst>
          </a:custGeom>
          <a:ln w="101600">
            <a:solidFill>
              <a:srgbClr val="CD9147"/>
            </a:solidFill>
          </a:ln>
        </p:spPr>
        <p:txBody>
          <a:bodyPr wrap="square" lIns="0" tIns="0" rIns="0" bIns="0" rtlCol="0"/>
          <a:lstStyle/>
          <a:p>
            <a:endParaRPr/>
          </a:p>
        </p:txBody>
      </p:sp>
      <p:sp>
        <p:nvSpPr>
          <p:cNvPr id="12" name="object 12"/>
          <p:cNvSpPr/>
          <p:nvPr/>
        </p:nvSpPr>
        <p:spPr>
          <a:xfrm>
            <a:off x="962451" y="4094962"/>
            <a:ext cx="0" cy="361315"/>
          </a:xfrm>
          <a:custGeom>
            <a:avLst/>
            <a:gdLst/>
            <a:ahLst/>
            <a:cxnLst/>
            <a:rect l="l" t="t" r="r" b="b"/>
            <a:pathLst>
              <a:path h="361314">
                <a:moveTo>
                  <a:pt x="0" y="0"/>
                </a:moveTo>
                <a:lnTo>
                  <a:pt x="1" y="360717"/>
                </a:lnTo>
              </a:path>
            </a:pathLst>
          </a:custGeom>
          <a:ln w="101600">
            <a:solidFill>
              <a:srgbClr val="CD9147"/>
            </a:solidFill>
          </a:ln>
        </p:spPr>
        <p:txBody>
          <a:bodyPr wrap="square" lIns="0" tIns="0" rIns="0" bIns="0" rtlCol="0"/>
          <a:lstStyle/>
          <a:p>
            <a:endParaRPr/>
          </a:p>
        </p:txBody>
      </p:sp>
      <p:pic>
        <p:nvPicPr>
          <p:cNvPr id="13" name="object 13"/>
          <p:cNvPicPr/>
          <p:nvPr/>
        </p:nvPicPr>
        <p:blipFill>
          <a:blip r:embed="rId4" cstate="print"/>
          <a:stretch>
            <a:fillRect/>
          </a:stretch>
        </p:blipFill>
        <p:spPr>
          <a:xfrm>
            <a:off x="4823536" y="1927834"/>
            <a:ext cx="2519108" cy="3493706"/>
          </a:xfrm>
          <a:prstGeom prst="rect">
            <a:avLst/>
          </a:prstGeom>
        </p:spPr>
      </p:pic>
      <p:sp>
        <p:nvSpPr>
          <p:cNvPr id="14" name="object 14"/>
          <p:cNvSpPr txBox="1"/>
          <p:nvPr/>
        </p:nvSpPr>
        <p:spPr>
          <a:xfrm>
            <a:off x="886080" y="1934971"/>
            <a:ext cx="9158605" cy="391160"/>
          </a:xfrm>
          <a:prstGeom prst="rect">
            <a:avLst/>
          </a:prstGeom>
        </p:spPr>
        <p:txBody>
          <a:bodyPr vert="horz" wrap="square" lIns="0" tIns="12700" rIns="0" bIns="0" rtlCol="0">
            <a:spAutoFit/>
          </a:bodyPr>
          <a:lstStyle/>
          <a:p>
            <a:pPr marL="12700">
              <a:lnSpc>
                <a:spcPct val="100000"/>
              </a:lnSpc>
              <a:spcBef>
                <a:spcPts val="100"/>
              </a:spcBef>
              <a:tabLst>
                <a:tab pos="7143750" algn="l"/>
              </a:tabLst>
            </a:pPr>
            <a:r>
              <a:rPr sz="2400" b="1" spc="-20" dirty="0">
                <a:latin typeface="Arial"/>
                <a:cs typeface="Arial"/>
              </a:rPr>
              <a:t>INDICATIONS:	</a:t>
            </a:r>
            <a:r>
              <a:rPr sz="2400" b="1" spc="-35" dirty="0">
                <a:latin typeface="Arial"/>
                <a:cs typeface="Arial"/>
              </a:rPr>
              <a:t>LIMITATIONS:</a:t>
            </a:r>
            <a:endParaRPr sz="2400">
              <a:latin typeface="Arial"/>
              <a:cs typeface="Arial"/>
            </a:endParaRPr>
          </a:p>
        </p:txBody>
      </p:sp>
      <p:sp>
        <p:nvSpPr>
          <p:cNvPr id="15" name="object 15"/>
          <p:cNvSpPr txBox="1"/>
          <p:nvPr/>
        </p:nvSpPr>
        <p:spPr>
          <a:xfrm>
            <a:off x="8217560" y="2367788"/>
            <a:ext cx="2709545" cy="2576830"/>
          </a:xfrm>
          <a:prstGeom prst="rect">
            <a:avLst/>
          </a:prstGeom>
        </p:spPr>
        <p:txBody>
          <a:bodyPr vert="horz" wrap="square" lIns="0" tIns="5080" rIns="0" bIns="0" rtlCol="0">
            <a:spAutoFit/>
          </a:bodyPr>
          <a:lstStyle/>
          <a:p>
            <a:pPr marL="12700" marR="618490">
              <a:lnSpc>
                <a:spcPct val="155000"/>
              </a:lnSpc>
              <a:spcBef>
                <a:spcPts val="40"/>
              </a:spcBef>
            </a:pPr>
            <a:r>
              <a:rPr sz="1800" spc="-15" dirty="0">
                <a:latin typeface="Arial MT"/>
                <a:cs typeface="Arial MT"/>
              </a:rPr>
              <a:t>Ventilator </a:t>
            </a:r>
            <a:r>
              <a:rPr sz="1800" spc="-5" dirty="0">
                <a:latin typeface="Arial MT"/>
                <a:cs typeface="Arial MT"/>
              </a:rPr>
              <a:t>availability </a:t>
            </a:r>
            <a:r>
              <a:rPr sz="1800" spc="-490" dirty="0">
                <a:latin typeface="Arial MT"/>
                <a:cs typeface="Arial MT"/>
              </a:rPr>
              <a:t> </a:t>
            </a:r>
            <a:r>
              <a:rPr sz="1800" spc="-5" dirty="0">
                <a:latin typeface="Arial MT"/>
                <a:cs typeface="Arial MT"/>
              </a:rPr>
              <a:t>Oxygen availability </a:t>
            </a:r>
            <a:r>
              <a:rPr sz="1800" dirty="0">
                <a:latin typeface="Arial MT"/>
                <a:cs typeface="Arial MT"/>
              </a:rPr>
              <a:t> </a:t>
            </a:r>
            <a:r>
              <a:rPr sz="1800" spc="-5" dirty="0">
                <a:latin typeface="Arial MT"/>
                <a:cs typeface="Arial MT"/>
              </a:rPr>
              <a:t>Battery</a:t>
            </a:r>
            <a:r>
              <a:rPr sz="1800" spc="-10" dirty="0">
                <a:latin typeface="Arial MT"/>
                <a:cs typeface="Arial MT"/>
              </a:rPr>
              <a:t> </a:t>
            </a:r>
            <a:r>
              <a:rPr sz="1800" spc="-5" dirty="0">
                <a:latin typeface="Arial MT"/>
                <a:cs typeface="Arial MT"/>
              </a:rPr>
              <a:t>life</a:t>
            </a:r>
            <a:endParaRPr sz="1800">
              <a:latin typeface="Arial MT"/>
              <a:cs typeface="Arial MT"/>
            </a:endParaRPr>
          </a:p>
          <a:p>
            <a:pPr marL="12700">
              <a:lnSpc>
                <a:spcPct val="100000"/>
              </a:lnSpc>
              <a:spcBef>
                <a:spcPts val="1125"/>
              </a:spcBef>
            </a:pPr>
            <a:r>
              <a:rPr sz="1800" spc="-5" dirty="0">
                <a:latin typeface="Arial MT"/>
                <a:cs typeface="Arial MT"/>
              </a:rPr>
              <a:t>Mask</a:t>
            </a:r>
            <a:r>
              <a:rPr sz="1800" spc="-40" dirty="0">
                <a:latin typeface="Arial MT"/>
                <a:cs typeface="Arial MT"/>
              </a:rPr>
              <a:t> </a:t>
            </a:r>
            <a:r>
              <a:rPr sz="1800" spc="-5" dirty="0">
                <a:latin typeface="Arial MT"/>
                <a:cs typeface="Arial MT"/>
              </a:rPr>
              <a:t>seals</a:t>
            </a:r>
            <a:endParaRPr sz="1800">
              <a:latin typeface="Arial MT"/>
              <a:cs typeface="Arial MT"/>
            </a:endParaRPr>
          </a:p>
          <a:p>
            <a:pPr marL="12700" marR="5080">
              <a:lnSpc>
                <a:spcPct val="157800"/>
              </a:lnSpc>
            </a:pPr>
            <a:r>
              <a:rPr sz="1800" spc="-15" dirty="0">
                <a:latin typeface="Arial MT"/>
                <a:cs typeface="Arial MT"/>
              </a:rPr>
              <a:t>Trained </a:t>
            </a:r>
            <a:r>
              <a:rPr sz="1800" spc="-5" dirty="0">
                <a:latin typeface="Arial MT"/>
                <a:cs typeface="Arial MT"/>
              </a:rPr>
              <a:t>medical personnel </a:t>
            </a:r>
            <a:r>
              <a:rPr sz="1800" spc="-490" dirty="0">
                <a:latin typeface="Arial MT"/>
                <a:cs typeface="Arial MT"/>
              </a:rPr>
              <a:t> </a:t>
            </a:r>
            <a:r>
              <a:rPr sz="1800" spc="-5" dirty="0">
                <a:latin typeface="Arial MT"/>
                <a:cs typeface="Arial MT"/>
              </a:rPr>
              <a:t>Alarms</a:t>
            </a:r>
            <a:endParaRPr sz="1800">
              <a:latin typeface="Arial MT"/>
              <a:cs typeface="Arial MT"/>
            </a:endParaRPr>
          </a:p>
        </p:txBody>
      </p:sp>
      <p:sp>
        <p:nvSpPr>
          <p:cNvPr id="16" name="object 16"/>
          <p:cNvSpPr/>
          <p:nvPr/>
        </p:nvSpPr>
        <p:spPr>
          <a:xfrm>
            <a:off x="8069541" y="2476588"/>
            <a:ext cx="0" cy="324485"/>
          </a:xfrm>
          <a:custGeom>
            <a:avLst/>
            <a:gdLst/>
            <a:ahLst/>
            <a:cxnLst/>
            <a:rect l="l" t="t" r="r" b="b"/>
            <a:pathLst>
              <a:path h="324485">
                <a:moveTo>
                  <a:pt x="0" y="0"/>
                </a:moveTo>
                <a:lnTo>
                  <a:pt x="1" y="324000"/>
                </a:lnTo>
              </a:path>
            </a:pathLst>
          </a:custGeom>
          <a:ln w="101600">
            <a:solidFill>
              <a:srgbClr val="CD9147"/>
            </a:solidFill>
          </a:ln>
        </p:spPr>
        <p:txBody>
          <a:bodyPr wrap="square" lIns="0" tIns="0" rIns="0" bIns="0" rtlCol="0"/>
          <a:lstStyle/>
          <a:p>
            <a:endParaRPr/>
          </a:p>
        </p:txBody>
      </p:sp>
      <p:sp>
        <p:nvSpPr>
          <p:cNvPr id="17" name="object 17"/>
          <p:cNvSpPr/>
          <p:nvPr/>
        </p:nvSpPr>
        <p:spPr>
          <a:xfrm>
            <a:off x="8069541" y="2905455"/>
            <a:ext cx="0" cy="324485"/>
          </a:xfrm>
          <a:custGeom>
            <a:avLst/>
            <a:gdLst/>
            <a:ahLst/>
            <a:cxnLst/>
            <a:rect l="l" t="t" r="r" b="b"/>
            <a:pathLst>
              <a:path h="324485">
                <a:moveTo>
                  <a:pt x="0" y="0"/>
                </a:moveTo>
                <a:lnTo>
                  <a:pt x="1" y="324000"/>
                </a:lnTo>
              </a:path>
            </a:pathLst>
          </a:custGeom>
          <a:ln w="101600">
            <a:solidFill>
              <a:srgbClr val="CD9147"/>
            </a:solidFill>
          </a:ln>
        </p:spPr>
        <p:txBody>
          <a:bodyPr wrap="square" lIns="0" tIns="0" rIns="0" bIns="0" rtlCol="0"/>
          <a:lstStyle/>
          <a:p>
            <a:endParaRPr/>
          </a:p>
        </p:txBody>
      </p:sp>
      <p:sp>
        <p:nvSpPr>
          <p:cNvPr id="18" name="object 18"/>
          <p:cNvSpPr/>
          <p:nvPr/>
        </p:nvSpPr>
        <p:spPr>
          <a:xfrm>
            <a:off x="8069541" y="3334321"/>
            <a:ext cx="0" cy="324485"/>
          </a:xfrm>
          <a:custGeom>
            <a:avLst/>
            <a:gdLst/>
            <a:ahLst/>
            <a:cxnLst/>
            <a:rect l="l" t="t" r="r" b="b"/>
            <a:pathLst>
              <a:path h="324485">
                <a:moveTo>
                  <a:pt x="0" y="0"/>
                </a:moveTo>
                <a:lnTo>
                  <a:pt x="1" y="324000"/>
                </a:lnTo>
              </a:path>
            </a:pathLst>
          </a:custGeom>
          <a:ln w="101600">
            <a:solidFill>
              <a:srgbClr val="CD9147"/>
            </a:solidFill>
          </a:ln>
        </p:spPr>
        <p:txBody>
          <a:bodyPr wrap="square" lIns="0" tIns="0" rIns="0" bIns="0" rtlCol="0"/>
          <a:lstStyle/>
          <a:p>
            <a:endParaRPr/>
          </a:p>
        </p:txBody>
      </p:sp>
      <p:sp>
        <p:nvSpPr>
          <p:cNvPr id="19" name="object 19"/>
          <p:cNvSpPr/>
          <p:nvPr/>
        </p:nvSpPr>
        <p:spPr>
          <a:xfrm>
            <a:off x="8069541" y="3763187"/>
            <a:ext cx="0" cy="324485"/>
          </a:xfrm>
          <a:custGeom>
            <a:avLst/>
            <a:gdLst/>
            <a:ahLst/>
            <a:cxnLst/>
            <a:rect l="l" t="t" r="r" b="b"/>
            <a:pathLst>
              <a:path h="324485">
                <a:moveTo>
                  <a:pt x="0" y="0"/>
                </a:moveTo>
                <a:lnTo>
                  <a:pt x="1" y="324000"/>
                </a:lnTo>
              </a:path>
            </a:pathLst>
          </a:custGeom>
          <a:ln w="101600">
            <a:solidFill>
              <a:srgbClr val="CD9147"/>
            </a:solidFill>
          </a:ln>
        </p:spPr>
        <p:txBody>
          <a:bodyPr wrap="square" lIns="0" tIns="0" rIns="0" bIns="0" rtlCol="0"/>
          <a:lstStyle/>
          <a:p>
            <a:endParaRPr/>
          </a:p>
        </p:txBody>
      </p:sp>
      <p:sp>
        <p:nvSpPr>
          <p:cNvPr id="20" name="object 20"/>
          <p:cNvSpPr/>
          <p:nvPr/>
        </p:nvSpPr>
        <p:spPr>
          <a:xfrm>
            <a:off x="8069541" y="4192066"/>
            <a:ext cx="0" cy="324485"/>
          </a:xfrm>
          <a:custGeom>
            <a:avLst/>
            <a:gdLst/>
            <a:ahLst/>
            <a:cxnLst/>
            <a:rect l="l" t="t" r="r" b="b"/>
            <a:pathLst>
              <a:path h="324485">
                <a:moveTo>
                  <a:pt x="0" y="0"/>
                </a:moveTo>
                <a:lnTo>
                  <a:pt x="1" y="324000"/>
                </a:lnTo>
              </a:path>
            </a:pathLst>
          </a:custGeom>
          <a:ln w="101600">
            <a:solidFill>
              <a:srgbClr val="CD9147"/>
            </a:solidFill>
          </a:ln>
        </p:spPr>
        <p:txBody>
          <a:bodyPr wrap="square" lIns="0" tIns="0" rIns="0" bIns="0" rtlCol="0"/>
          <a:lstStyle/>
          <a:p>
            <a:endParaRPr/>
          </a:p>
        </p:txBody>
      </p:sp>
      <p:sp>
        <p:nvSpPr>
          <p:cNvPr id="21" name="object 21"/>
          <p:cNvSpPr/>
          <p:nvPr/>
        </p:nvSpPr>
        <p:spPr>
          <a:xfrm>
            <a:off x="8069541" y="4620933"/>
            <a:ext cx="0" cy="324485"/>
          </a:xfrm>
          <a:custGeom>
            <a:avLst/>
            <a:gdLst/>
            <a:ahLst/>
            <a:cxnLst/>
            <a:rect l="l" t="t" r="r" b="b"/>
            <a:pathLst>
              <a:path h="324485">
                <a:moveTo>
                  <a:pt x="0" y="0"/>
                </a:moveTo>
                <a:lnTo>
                  <a:pt x="1" y="324000"/>
                </a:lnTo>
              </a:path>
            </a:pathLst>
          </a:custGeom>
          <a:ln w="101600">
            <a:solidFill>
              <a:srgbClr val="CD9147"/>
            </a:solidFill>
          </a:ln>
        </p:spPr>
        <p:txBody>
          <a:bodyPr wrap="square" lIns="0" tIns="0" rIns="0" bIns="0" rtlCol="0"/>
          <a:lstStyle/>
          <a:p>
            <a:endParaRPr/>
          </a:p>
        </p:txBody>
      </p:sp>
      <p:sp>
        <p:nvSpPr>
          <p:cNvPr id="22" name="object 22"/>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23" name="object 23"/>
          <p:cNvSpPr txBox="1"/>
          <p:nvPr/>
        </p:nvSpPr>
        <p:spPr>
          <a:xfrm>
            <a:off x="11640946" y="6567128"/>
            <a:ext cx="193675" cy="196215"/>
          </a:xfrm>
          <a:prstGeom prst="rect">
            <a:avLst/>
          </a:prstGeom>
        </p:spPr>
        <p:txBody>
          <a:bodyPr vert="horz" wrap="square" lIns="0" tIns="0" rIns="0" bIns="0" rtlCol="0">
            <a:spAutoFit/>
          </a:bodyPr>
          <a:lstStyle/>
          <a:p>
            <a:pPr marL="12700">
              <a:lnSpc>
                <a:spcPts val="1425"/>
              </a:lnSpc>
            </a:pPr>
            <a:r>
              <a:rPr sz="1200" spc="-5" dirty="0">
                <a:latin typeface="Arial MT"/>
                <a:cs typeface="Arial MT"/>
              </a:rPr>
              <a:t>51</a:t>
            </a:r>
            <a:endParaRPr sz="1200">
              <a:latin typeface="Arial MT"/>
              <a:cs typeface="Arial MT"/>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2" cstate="print"/>
          <a:stretch>
            <a:fillRect/>
          </a:stretch>
        </p:blipFill>
        <p:spPr>
          <a:xfrm>
            <a:off x="309069" y="255193"/>
            <a:ext cx="1173007" cy="656424"/>
          </a:xfrm>
          <a:prstGeom prst="rect">
            <a:avLst/>
          </a:prstGeom>
        </p:spPr>
      </p:pic>
      <p:pic>
        <p:nvPicPr>
          <p:cNvPr id="4" name="object 4"/>
          <p:cNvPicPr/>
          <p:nvPr/>
        </p:nvPicPr>
        <p:blipFill>
          <a:blip r:embed="rId3" cstate="print"/>
          <a:stretch>
            <a:fillRect/>
          </a:stretch>
        </p:blipFill>
        <p:spPr>
          <a:xfrm>
            <a:off x="9769132" y="2623566"/>
            <a:ext cx="2145499" cy="2764053"/>
          </a:xfrm>
          <a:prstGeom prst="rect">
            <a:avLst/>
          </a:prstGeom>
        </p:spPr>
      </p:pic>
      <p:sp>
        <p:nvSpPr>
          <p:cNvPr id="5" name="object 5"/>
          <p:cNvSpPr txBox="1">
            <a:spLocks noGrp="1"/>
          </p:cNvSpPr>
          <p:nvPr>
            <p:ph type="title"/>
          </p:nvPr>
        </p:nvSpPr>
        <p:spPr>
          <a:xfrm>
            <a:off x="478439" y="718820"/>
            <a:ext cx="11233785" cy="1068070"/>
          </a:xfrm>
          <a:prstGeom prst="rect">
            <a:avLst/>
          </a:prstGeom>
        </p:spPr>
        <p:txBody>
          <a:bodyPr vert="horz" wrap="square" lIns="0" tIns="74295" rIns="0" bIns="0" rtlCol="0">
            <a:spAutoFit/>
          </a:bodyPr>
          <a:lstStyle/>
          <a:p>
            <a:pPr marL="12700" marR="5080" indent="2357755">
              <a:lnSpc>
                <a:spcPts val="3890"/>
              </a:lnSpc>
              <a:spcBef>
                <a:spcPts val="585"/>
              </a:spcBef>
            </a:pPr>
            <a:r>
              <a:rPr spc="-5" dirty="0"/>
              <a:t>PRINCIPLES </a:t>
            </a:r>
            <a:r>
              <a:rPr dirty="0"/>
              <a:t>OF </a:t>
            </a:r>
            <a:r>
              <a:rPr spc="-40" dirty="0">
                <a:solidFill>
                  <a:srgbClr val="BC8642"/>
                </a:solidFill>
              </a:rPr>
              <a:t>AUTOMATED </a:t>
            </a:r>
            <a:r>
              <a:rPr spc="-35" dirty="0">
                <a:solidFill>
                  <a:srgbClr val="BC8642"/>
                </a:solidFill>
              </a:rPr>
              <a:t> </a:t>
            </a:r>
            <a:r>
              <a:rPr spc="-30" dirty="0">
                <a:solidFill>
                  <a:srgbClr val="BC8642"/>
                </a:solidFill>
              </a:rPr>
              <a:t>VENTILATION</a:t>
            </a:r>
            <a:r>
              <a:rPr spc="-10" dirty="0">
                <a:solidFill>
                  <a:srgbClr val="BC8642"/>
                </a:solidFill>
              </a:rPr>
              <a:t> </a:t>
            </a:r>
            <a:r>
              <a:rPr dirty="0"/>
              <a:t>IN</a:t>
            </a:r>
            <a:r>
              <a:rPr spc="-5" dirty="0"/>
              <a:t> </a:t>
            </a:r>
            <a:r>
              <a:rPr dirty="0"/>
              <a:t>TFC</a:t>
            </a:r>
            <a:r>
              <a:rPr spc="-145" dirty="0"/>
              <a:t> </a:t>
            </a:r>
            <a:r>
              <a:rPr spc="-5" dirty="0"/>
              <a:t>AND</a:t>
            </a:r>
            <a:r>
              <a:rPr spc="-10" dirty="0"/>
              <a:t> </a:t>
            </a:r>
            <a:r>
              <a:rPr spc="-60" dirty="0"/>
              <a:t>EVACUATION</a:t>
            </a:r>
            <a:r>
              <a:rPr spc="-5" dirty="0"/>
              <a:t> SETTINGS</a:t>
            </a:r>
          </a:p>
        </p:txBody>
      </p:sp>
      <p:sp>
        <p:nvSpPr>
          <p:cNvPr id="6" name="object 6"/>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7" name="object 7"/>
          <p:cNvSpPr txBox="1"/>
          <p:nvPr/>
        </p:nvSpPr>
        <p:spPr>
          <a:xfrm>
            <a:off x="4978996" y="6039613"/>
            <a:ext cx="2494280" cy="513080"/>
          </a:xfrm>
          <a:prstGeom prst="rect">
            <a:avLst/>
          </a:prstGeom>
        </p:spPr>
        <p:txBody>
          <a:bodyPr vert="horz" wrap="square" lIns="0" tIns="12700" rIns="0" bIns="0" rtlCol="0">
            <a:spAutoFit/>
          </a:bodyPr>
          <a:lstStyle/>
          <a:p>
            <a:pPr marL="12700">
              <a:lnSpc>
                <a:spcPct val="100000"/>
              </a:lnSpc>
              <a:spcBef>
                <a:spcPts val="100"/>
              </a:spcBef>
              <a:tabLst>
                <a:tab pos="659765" algn="l"/>
                <a:tab pos="1267460" algn="l"/>
              </a:tabLst>
            </a:pPr>
            <a:r>
              <a:rPr sz="4800" baseline="-1736" dirty="0">
                <a:solidFill>
                  <a:srgbClr val="2E3334"/>
                </a:solidFill>
                <a:latin typeface="Arial Black"/>
                <a:cs typeface="Arial Black"/>
              </a:rPr>
              <a:t>M	</a:t>
            </a:r>
            <a:r>
              <a:rPr sz="3200" dirty="0">
                <a:solidFill>
                  <a:srgbClr val="FFFFFF"/>
                </a:solidFill>
                <a:latin typeface="Arial Black"/>
                <a:cs typeface="Arial Black"/>
              </a:rPr>
              <a:t>A	</a:t>
            </a: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8" name="object 8"/>
          <p:cNvSpPr txBox="1"/>
          <p:nvPr/>
        </p:nvSpPr>
        <p:spPr>
          <a:xfrm>
            <a:off x="453505" y="2123947"/>
            <a:ext cx="11556365" cy="391160"/>
          </a:xfrm>
          <a:prstGeom prst="rect">
            <a:avLst/>
          </a:prstGeom>
        </p:spPr>
        <p:txBody>
          <a:bodyPr vert="horz" wrap="square" lIns="0" tIns="12700" rIns="0" bIns="0" rtlCol="0">
            <a:spAutoFit/>
          </a:bodyPr>
          <a:lstStyle/>
          <a:p>
            <a:pPr marL="12700">
              <a:lnSpc>
                <a:spcPct val="100000"/>
              </a:lnSpc>
              <a:spcBef>
                <a:spcPts val="100"/>
              </a:spcBef>
              <a:tabLst>
                <a:tab pos="5833110" algn="l"/>
              </a:tabLst>
            </a:pPr>
            <a:r>
              <a:rPr sz="2400" b="1" spc="-20" dirty="0">
                <a:latin typeface="Arial"/>
                <a:cs typeface="Arial"/>
              </a:rPr>
              <a:t>ADJUSTABLE</a:t>
            </a:r>
            <a:r>
              <a:rPr sz="2400" b="1" spc="5" dirty="0">
                <a:latin typeface="Arial"/>
                <a:cs typeface="Arial"/>
              </a:rPr>
              <a:t> </a:t>
            </a:r>
            <a:r>
              <a:rPr sz="2400" b="1" spc="-25" dirty="0">
                <a:latin typeface="Arial"/>
                <a:cs typeface="Arial"/>
              </a:rPr>
              <a:t>VENTILATORS:	</a:t>
            </a:r>
            <a:r>
              <a:rPr sz="2400" b="1" spc="-5" dirty="0">
                <a:latin typeface="Arial"/>
                <a:cs typeface="Arial"/>
              </a:rPr>
              <a:t>LIMITED-ADJUSTMENT</a:t>
            </a:r>
            <a:r>
              <a:rPr sz="2400" b="1" spc="-10" dirty="0">
                <a:latin typeface="Arial"/>
                <a:cs typeface="Arial"/>
              </a:rPr>
              <a:t> </a:t>
            </a:r>
            <a:r>
              <a:rPr sz="2400" b="1" spc="-25" dirty="0">
                <a:latin typeface="Arial"/>
                <a:cs typeface="Arial"/>
              </a:rPr>
              <a:t>VENTILATORS:</a:t>
            </a:r>
            <a:endParaRPr sz="2400">
              <a:latin typeface="Arial"/>
              <a:cs typeface="Arial"/>
            </a:endParaRPr>
          </a:p>
        </p:txBody>
      </p:sp>
      <p:sp>
        <p:nvSpPr>
          <p:cNvPr id="9" name="object 9"/>
          <p:cNvSpPr txBox="1"/>
          <p:nvPr/>
        </p:nvSpPr>
        <p:spPr>
          <a:xfrm>
            <a:off x="655165" y="2657347"/>
            <a:ext cx="3493135" cy="3347720"/>
          </a:xfrm>
          <a:prstGeom prst="rect">
            <a:avLst/>
          </a:prstGeom>
        </p:spPr>
        <p:txBody>
          <a:bodyPr vert="horz" wrap="square" lIns="0" tIns="28575" rIns="0" bIns="0" rtlCol="0">
            <a:spAutoFit/>
          </a:bodyPr>
          <a:lstStyle/>
          <a:p>
            <a:pPr marL="12700" marR="1084580">
              <a:lnSpc>
                <a:spcPts val="2090"/>
              </a:lnSpc>
              <a:spcBef>
                <a:spcPts val="225"/>
              </a:spcBef>
            </a:pPr>
            <a:r>
              <a:rPr sz="1800" spc="-5" dirty="0">
                <a:latin typeface="Arial MT"/>
                <a:cs typeface="Arial MT"/>
              </a:rPr>
              <a:t>Adjustments for various </a:t>
            </a:r>
            <a:r>
              <a:rPr sz="1800" spc="-490" dirty="0">
                <a:latin typeface="Arial MT"/>
                <a:cs typeface="Arial MT"/>
              </a:rPr>
              <a:t> </a:t>
            </a:r>
            <a:r>
              <a:rPr sz="1800" spc="-5" dirty="0">
                <a:latin typeface="Arial MT"/>
                <a:cs typeface="Arial MT"/>
              </a:rPr>
              <a:t>parameters</a:t>
            </a:r>
            <a:endParaRPr sz="1800">
              <a:latin typeface="Arial MT"/>
              <a:cs typeface="Arial MT"/>
            </a:endParaRPr>
          </a:p>
          <a:p>
            <a:pPr marL="246379" indent="-233679">
              <a:lnSpc>
                <a:spcPts val="2125"/>
              </a:lnSpc>
              <a:spcBef>
                <a:spcPts val="1190"/>
              </a:spcBef>
              <a:buClr>
                <a:srgbClr val="CD9147"/>
              </a:buClr>
              <a:buFont typeface="Wingdings"/>
              <a:buChar char=""/>
              <a:tabLst>
                <a:tab pos="245745" algn="l"/>
                <a:tab pos="246379" algn="l"/>
              </a:tabLst>
            </a:pPr>
            <a:r>
              <a:rPr sz="1800" spc="-5" dirty="0">
                <a:latin typeface="Arial MT"/>
                <a:cs typeface="Arial MT"/>
              </a:rPr>
              <a:t>Delivery</a:t>
            </a:r>
            <a:r>
              <a:rPr sz="1800" spc="-35" dirty="0">
                <a:latin typeface="Arial MT"/>
                <a:cs typeface="Arial MT"/>
              </a:rPr>
              <a:t> </a:t>
            </a:r>
            <a:r>
              <a:rPr sz="1800" spc="-5" dirty="0">
                <a:latin typeface="Arial MT"/>
                <a:cs typeface="Arial MT"/>
              </a:rPr>
              <a:t>modes</a:t>
            </a:r>
            <a:endParaRPr sz="1800">
              <a:latin typeface="Arial MT"/>
              <a:cs typeface="Arial MT"/>
            </a:endParaRPr>
          </a:p>
          <a:p>
            <a:pPr marL="246379" indent="-233679">
              <a:lnSpc>
                <a:spcPts val="2125"/>
              </a:lnSpc>
              <a:buClr>
                <a:srgbClr val="CD9147"/>
              </a:buClr>
              <a:buFont typeface="Wingdings"/>
              <a:buChar char=""/>
              <a:tabLst>
                <a:tab pos="245745" algn="l"/>
                <a:tab pos="246379" algn="l"/>
              </a:tabLst>
            </a:pPr>
            <a:r>
              <a:rPr sz="1800" spc="-20" dirty="0">
                <a:latin typeface="Arial MT"/>
                <a:cs typeface="Arial MT"/>
              </a:rPr>
              <a:t>Tidal</a:t>
            </a:r>
            <a:r>
              <a:rPr sz="1800" spc="-30" dirty="0">
                <a:latin typeface="Arial MT"/>
                <a:cs typeface="Arial MT"/>
              </a:rPr>
              <a:t> </a:t>
            </a:r>
            <a:r>
              <a:rPr sz="1800" spc="-5" dirty="0">
                <a:latin typeface="Arial MT"/>
                <a:cs typeface="Arial MT"/>
              </a:rPr>
              <a:t>volumes</a:t>
            </a:r>
            <a:endParaRPr sz="1800">
              <a:latin typeface="Arial MT"/>
              <a:cs typeface="Arial MT"/>
            </a:endParaRPr>
          </a:p>
          <a:p>
            <a:pPr marL="246379" indent="-233679">
              <a:lnSpc>
                <a:spcPct val="100000"/>
              </a:lnSpc>
              <a:spcBef>
                <a:spcPts val="50"/>
              </a:spcBef>
              <a:buClr>
                <a:srgbClr val="CD9147"/>
              </a:buClr>
              <a:buFont typeface="Wingdings"/>
              <a:buChar char=""/>
              <a:tabLst>
                <a:tab pos="245745" algn="l"/>
                <a:tab pos="246379" algn="l"/>
              </a:tabLst>
            </a:pPr>
            <a:r>
              <a:rPr sz="1800" spc="-5" dirty="0">
                <a:latin typeface="Arial MT"/>
                <a:cs typeface="Arial MT"/>
              </a:rPr>
              <a:t>Pressure</a:t>
            </a:r>
            <a:r>
              <a:rPr sz="1800" spc="-35" dirty="0">
                <a:latin typeface="Arial MT"/>
                <a:cs typeface="Arial MT"/>
              </a:rPr>
              <a:t> </a:t>
            </a:r>
            <a:r>
              <a:rPr sz="1800" spc="-5" dirty="0">
                <a:latin typeface="Arial MT"/>
                <a:cs typeface="Arial MT"/>
              </a:rPr>
              <a:t>settings</a:t>
            </a:r>
            <a:endParaRPr sz="1800">
              <a:latin typeface="Arial MT"/>
              <a:cs typeface="Arial MT"/>
            </a:endParaRPr>
          </a:p>
          <a:p>
            <a:pPr marL="246379" indent="-233679">
              <a:lnSpc>
                <a:spcPts val="2125"/>
              </a:lnSpc>
              <a:spcBef>
                <a:spcPts val="45"/>
              </a:spcBef>
              <a:buClr>
                <a:srgbClr val="CD9147"/>
              </a:buClr>
              <a:buFont typeface="Wingdings"/>
              <a:buChar char=""/>
              <a:tabLst>
                <a:tab pos="245745" algn="l"/>
                <a:tab pos="246379" algn="l"/>
              </a:tabLst>
            </a:pPr>
            <a:r>
              <a:rPr sz="1800" spc="-5" dirty="0">
                <a:latin typeface="Arial MT"/>
                <a:cs typeface="Arial MT"/>
              </a:rPr>
              <a:t>Oxygen</a:t>
            </a:r>
            <a:r>
              <a:rPr sz="1800" spc="-65" dirty="0">
                <a:latin typeface="Arial MT"/>
                <a:cs typeface="Arial MT"/>
              </a:rPr>
              <a:t> </a:t>
            </a:r>
            <a:r>
              <a:rPr sz="1800" spc="-5" dirty="0">
                <a:latin typeface="Arial MT"/>
                <a:cs typeface="Arial MT"/>
              </a:rPr>
              <a:t>concentrations</a:t>
            </a:r>
            <a:endParaRPr sz="1800">
              <a:latin typeface="Arial MT"/>
              <a:cs typeface="Arial MT"/>
            </a:endParaRPr>
          </a:p>
          <a:p>
            <a:pPr marL="246379" indent="-233679">
              <a:lnSpc>
                <a:spcPts val="2125"/>
              </a:lnSpc>
              <a:buClr>
                <a:srgbClr val="CD9147"/>
              </a:buClr>
              <a:buFont typeface="Wingdings"/>
              <a:buChar char=""/>
              <a:tabLst>
                <a:tab pos="245745" algn="l"/>
                <a:tab pos="246379" algn="l"/>
              </a:tabLst>
            </a:pPr>
            <a:r>
              <a:rPr sz="1800" spc="-5" dirty="0">
                <a:latin typeface="Arial MT"/>
                <a:cs typeface="Arial MT"/>
              </a:rPr>
              <a:t>Positive</a:t>
            </a:r>
            <a:r>
              <a:rPr sz="1800" spc="-50" dirty="0">
                <a:latin typeface="Arial MT"/>
                <a:cs typeface="Arial MT"/>
              </a:rPr>
              <a:t> </a:t>
            </a:r>
            <a:r>
              <a:rPr sz="1800" spc="-5" dirty="0">
                <a:latin typeface="Arial MT"/>
                <a:cs typeface="Arial MT"/>
              </a:rPr>
              <a:t>end-expiratory</a:t>
            </a:r>
            <a:endParaRPr sz="1800">
              <a:latin typeface="Arial MT"/>
              <a:cs typeface="Arial MT"/>
            </a:endParaRPr>
          </a:p>
          <a:p>
            <a:pPr marL="245745">
              <a:lnSpc>
                <a:spcPts val="2125"/>
              </a:lnSpc>
              <a:spcBef>
                <a:spcPts val="50"/>
              </a:spcBef>
            </a:pPr>
            <a:r>
              <a:rPr sz="1800" spc="-5" dirty="0">
                <a:latin typeface="Arial MT"/>
                <a:cs typeface="Arial MT"/>
              </a:rPr>
              <a:t>pressures</a:t>
            </a:r>
            <a:endParaRPr sz="1800">
              <a:latin typeface="Arial MT"/>
              <a:cs typeface="Arial MT"/>
            </a:endParaRPr>
          </a:p>
          <a:p>
            <a:pPr marL="246379" indent="-233679">
              <a:lnSpc>
                <a:spcPts val="2125"/>
              </a:lnSpc>
              <a:buClr>
                <a:srgbClr val="CD9147"/>
              </a:buClr>
              <a:buFont typeface="Wingdings"/>
              <a:buChar char=""/>
              <a:tabLst>
                <a:tab pos="245745" algn="l"/>
                <a:tab pos="246379" algn="l"/>
              </a:tabLst>
            </a:pPr>
            <a:r>
              <a:rPr sz="1800" spc="-15" dirty="0">
                <a:latin typeface="Arial MT"/>
                <a:cs typeface="Arial MT"/>
              </a:rPr>
              <a:t>Ventilation</a:t>
            </a:r>
            <a:r>
              <a:rPr sz="1800" spc="-35" dirty="0">
                <a:latin typeface="Arial MT"/>
                <a:cs typeface="Arial MT"/>
              </a:rPr>
              <a:t> </a:t>
            </a:r>
            <a:r>
              <a:rPr sz="1800" spc="-5" dirty="0">
                <a:latin typeface="Arial MT"/>
                <a:cs typeface="Arial MT"/>
              </a:rPr>
              <a:t>rates</a:t>
            </a:r>
            <a:endParaRPr sz="1800">
              <a:latin typeface="Arial MT"/>
              <a:cs typeface="Arial MT"/>
            </a:endParaRPr>
          </a:p>
          <a:p>
            <a:pPr marL="12700" marR="5080">
              <a:lnSpc>
                <a:spcPct val="102200"/>
              </a:lnSpc>
              <a:spcBef>
                <a:spcPts val="1200"/>
              </a:spcBef>
            </a:pPr>
            <a:r>
              <a:rPr sz="1800" spc="-5" dirty="0">
                <a:latin typeface="Arial MT"/>
                <a:cs typeface="Arial MT"/>
              </a:rPr>
              <a:t>Requires greater understanding of </a:t>
            </a:r>
            <a:r>
              <a:rPr sz="1800" spc="-490" dirty="0">
                <a:latin typeface="Arial MT"/>
                <a:cs typeface="Arial MT"/>
              </a:rPr>
              <a:t> </a:t>
            </a:r>
            <a:r>
              <a:rPr sz="1800" spc="-5" dirty="0">
                <a:latin typeface="Arial MT"/>
                <a:cs typeface="Arial MT"/>
              </a:rPr>
              <a:t>mechanical ventilation</a:t>
            </a:r>
            <a:endParaRPr sz="1800">
              <a:latin typeface="Arial MT"/>
              <a:cs typeface="Arial MT"/>
            </a:endParaRPr>
          </a:p>
        </p:txBody>
      </p:sp>
      <p:sp>
        <p:nvSpPr>
          <p:cNvPr id="10" name="object 10"/>
          <p:cNvSpPr txBox="1"/>
          <p:nvPr/>
        </p:nvSpPr>
        <p:spPr>
          <a:xfrm>
            <a:off x="6569379" y="2672588"/>
            <a:ext cx="3226435" cy="2674620"/>
          </a:xfrm>
          <a:prstGeom prst="rect">
            <a:avLst/>
          </a:prstGeom>
        </p:spPr>
        <p:txBody>
          <a:bodyPr vert="horz" wrap="square" lIns="0" tIns="28575" rIns="0" bIns="0" rtlCol="0">
            <a:spAutoFit/>
          </a:bodyPr>
          <a:lstStyle/>
          <a:p>
            <a:pPr marL="12700" marR="220979">
              <a:lnSpc>
                <a:spcPts val="2090"/>
              </a:lnSpc>
              <a:spcBef>
                <a:spcPts val="225"/>
              </a:spcBef>
            </a:pPr>
            <a:r>
              <a:rPr sz="1800" spc="-5" dirty="0">
                <a:latin typeface="Arial MT"/>
                <a:cs typeface="Arial MT"/>
              </a:rPr>
              <a:t>Several ventilator parameters </a:t>
            </a:r>
            <a:r>
              <a:rPr sz="1800" spc="-490" dirty="0">
                <a:latin typeface="Arial MT"/>
                <a:cs typeface="Arial MT"/>
              </a:rPr>
              <a:t> </a:t>
            </a:r>
            <a:r>
              <a:rPr sz="1800" spc="-5" dirty="0">
                <a:latin typeface="Arial MT"/>
                <a:cs typeface="Arial MT"/>
              </a:rPr>
              <a:t>are</a:t>
            </a:r>
            <a:r>
              <a:rPr sz="1800" spc="-10" dirty="0">
                <a:latin typeface="Arial MT"/>
                <a:cs typeface="Arial MT"/>
              </a:rPr>
              <a:t> </a:t>
            </a:r>
            <a:r>
              <a:rPr sz="1800" spc="-5" dirty="0">
                <a:latin typeface="Arial MT"/>
                <a:cs typeface="Arial MT"/>
              </a:rPr>
              <a:t>fixed</a:t>
            </a:r>
            <a:endParaRPr sz="1800">
              <a:latin typeface="Arial MT"/>
              <a:cs typeface="Arial MT"/>
            </a:endParaRPr>
          </a:p>
          <a:p>
            <a:pPr marL="12700">
              <a:lnSpc>
                <a:spcPct val="100000"/>
              </a:lnSpc>
              <a:spcBef>
                <a:spcPts val="1190"/>
              </a:spcBef>
            </a:pPr>
            <a:r>
              <a:rPr sz="1800" spc="-5" dirty="0">
                <a:latin typeface="Arial MT"/>
                <a:cs typeface="Arial MT"/>
              </a:rPr>
              <a:t>Limited</a:t>
            </a:r>
            <a:r>
              <a:rPr sz="1800" spc="-25" dirty="0">
                <a:latin typeface="Arial MT"/>
                <a:cs typeface="Arial MT"/>
              </a:rPr>
              <a:t> </a:t>
            </a:r>
            <a:r>
              <a:rPr sz="1800" spc="-5" dirty="0">
                <a:latin typeface="Arial MT"/>
                <a:cs typeface="Arial MT"/>
              </a:rPr>
              <a:t>adjustment</a:t>
            </a:r>
            <a:r>
              <a:rPr sz="1800" spc="-20" dirty="0">
                <a:latin typeface="Arial MT"/>
                <a:cs typeface="Arial MT"/>
              </a:rPr>
              <a:t> </a:t>
            </a:r>
            <a:r>
              <a:rPr sz="1800" spc="-5" dirty="0">
                <a:latin typeface="Arial MT"/>
                <a:cs typeface="Arial MT"/>
              </a:rPr>
              <a:t>options</a:t>
            </a:r>
            <a:endParaRPr sz="1800">
              <a:latin typeface="Arial MT"/>
              <a:cs typeface="Arial MT"/>
            </a:endParaRPr>
          </a:p>
          <a:p>
            <a:pPr marL="12700" marR="5080">
              <a:lnSpc>
                <a:spcPct val="102200"/>
              </a:lnSpc>
              <a:spcBef>
                <a:spcPts val="1080"/>
              </a:spcBef>
            </a:pPr>
            <a:r>
              <a:rPr sz="1800" spc="-5" dirty="0">
                <a:latin typeface="Arial MT"/>
                <a:cs typeface="Arial MT"/>
              </a:rPr>
              <a:t>Allows medics with less training </a:t>
            </a:r>
            <a:r>
              <a:rPr sz="1800" spc="-490" dirty="0">
                <a:latin typeface="Arial MT"/>
                <a:cs typeface="Arial MT"/>
              </a:rPr>
              <a:t> </a:t>
            </a:r>
            <a:r>
              <a:rPr sz="1800" spc="-5" dirty="0">
                <a:latin typeface="Arial MT"/>
                <a:cs typeface="Arial MT"/>
              </a:rPr>
              <a:t>manage</a:t>
            </a:r>
            <a:r>
              <a:rPr sz="1800" spc="-10" dirty="0">
                <a:latin typeface="Arial MT"/>
                <a:cs typeface="Arial MT"/>
              </a:rPr>
              <a:t> </a:t>
            </a:r>
            <a:r>
              <a:rPr sz="1800" spc="-5" dirty="0">
                <a:latin typeface="Arial MT"/>
                <a:cs typeface="Arial MT"/>
              </a:rPr>
              <a:t>ventilator</a:t>
            </a:r>
            <a:endParaRPr sz="1800">
              <a:latin typeface="Arial MT"/>
              <a:cs typeface="Arial MT"/>
            </a:endParaRPr>
          </a:p>
          <a:p>
            <a:pPr marL="12700">
              <a:lnSpc>
                <a:spcPts val="2125"/>
              </a:lnSpc>
              <a:spcBef>
                <a:spcPts val="1250"/>
              </a:spcBef>
            </a:pPr>
            <a:r>
              <a:rPr sz="1800" spc="-5" dirty="0">
                <a:latin typeface="Arial MT"/>
                <a:cs typeface="Arial MT"/>
              </a:rPr>
              <a:t>Limits</a:t>
            </a:r>
            <a:r>
              <a:rPr sz="1800" spc="-20" dirty="0">
                <a:latin typeface="Arial MT"/>
                <a:cs typeface="Arial MT"/>
              </a:rPr>
              <a:t> </a:t>
            </a:r>
            <a:r>
              <a:rPr sz="1800" spc="-5" dirty="0">
                <a:latin typeface="Arial MT"/>
                <a:cs typeface="Arial MT"/>
              </a:rPr>
              <a:t>the</a:t>
            </a:r>
            <a:r>
              <a:rPr sz="1800" spc="-15" dirty="0">
                <a:latin typeface="Arial MT"/>
                <a:cs typeface="Arial MT"/>
              </a:rPr>
              <a:t> </a:t>
            </a:r>
            <a:r>
              <a:rPr sz="1800" spc="-5" dirty="0">
                <a:latin typeface="Arial MT"/>
                <a:cs typeface="Arial MT"/>
              </a:rPr>
              <a:t>flexibility</a:t>
            </a:r>
            <a:endParaRPr sz="1800">
              <a:latin typeface="Arial MT"/>
              <a:cs typeface="Arial MT"/>
            </a:endParaRPr>
          </a:p>
          <a:p>
            <a:pPr marL="12700">
              <a:lnSpc>
                <a:spcPts val="2125"/>
              </a:lnSpc>
            </a:pPr>
            <a:r>
              <a:rPr sz="1800" spc="-5" dirty="0">
                <a:latin typeface="Arial MT"/>
                <a:cs typeface="Arial MT"/>
              </a:rPr>
              <a:t>for</a:t>
            </a:r>
            <a:r>
              <a:rPr sz="1800" spc="-15" dirty="0">
                <a:latin typeface="Arial MT"/>
                <a:cs typeface="Arial MT"/>
              </a:rPr>
              <a:t> </a:t>
            </a:r>
            <a:r>
              <a:rPr sz="1800" spc="-5" dirty="0">
                <a:latin typeface="Arial MT"/>
                <a:cs typeface="Arial MT"/>
              </a:rPr>
              <a:t>adapting</a:t>
            </a:r>
            <a:r>
              <a:rPr sz="1800" spc="-15" dirty="0">
                <a:latin typeface="Arial MT"/>
                <a:cs typeface="Arial MT"/>
              </a:rPr>
              <a:t> </a:t>
            </a:r>
            <a:r>
              <a:rPr sz="1800" spc="-5" dirty="0">
                <a:latin typeface="Arial MT"/>
                <a:cs typeface="Arial MT"/>
              </a:rPr>
              <a:t>to</a:t>
            </a:r>
            <a:r>
              <a:rPr sz="1800" spc="-15" dirty="0">
                <a:latin typeface="Arial MT"/>
                <a:cs typeface="Arial MT"/>
              </a:rPr>
              <a:t> </a:t>
            </a:r>
            <a:r>
              <a:rPr sz="1800" dirty="0">
                <a:latin typeface="Arial MT"/>
                <a:cs typeface="Arial MT"/>
              </a:rPr>
              <a:t>a</a:t>
            </a:r>
            <a:r>
              <a:rPr sz="1800" spc="-15" dirty="0">
                <a:latin typeface="Arial MT"/>
                <a:cs typeface="Arial MT"/>
              </a:rPr>
              <a:t> </a:t>
            </a:r>
            <a:r>
              <a:rPr sz="1800" spc="-5" dirty="0">
                <a:latin typeface="Arial MT"/>
                <a:cs typeface="Arial MT"/>
              </a:rPr>
              <a:t>particular</a:t>
            </a:r>
            <a:endParaRPr sz="1800">
              <a:latin typeface="Arial MT"/>
              <a:cs typeface="Arial MT"/>
            </a:endParaRPr>
          </a:p>
          <a:p>
            <a:pPr marL="12700">
              <a:lnSpc>
                <a:spcPct val="100000"/>
              </a:lnSpc>
              <a:spcBef>
                <a:spcPts val="45"/>
              </a:spcBef>
            </a:pPr>
            <a:r>
              <a:rPr sz="1800" spc="-5" dirty="0">
                <a:latin typeface="Arial MT"/>
                <a:cs typeface="Arial MT"/>
              </a:rPr>
              <a:t>casualty</a:t>
            </a:r>
            <a:endParaRPr sz="1800">
              <a:latin typeface="Arial MT"/>
              <a:cs typeface="Arial MT"/>
            </a:endParaRPr>
          </a:p>
        </p:txBody>
      </p:sp>
      <p:sp>
        <p:nvSpPr>
          <p:cNvPr id="11" name="object 11"/>
          <p:cNvSpPr/>
          <p:nvPr/>
        </p:nvSpPr>
        <p:spPr>
          <a:xfrm>
            <a:off x="529878" y="2678976"/>
            <a:ext cx="0" cy="568325"/>
          </a:xfrm>
          <a:custGeom>
            <a:avLst/>
            <a:gdLst/>
            <a:ahLst/>
            <a:cxnLst/>
            <a:rect l="l" t="t" r="r" b="b"/>
            <a:pathLst>
              <a:path h="568325">
                <a:moveTo>
                  <a:pt x="0" y="0"/>
                </a:moveTo>
                <a:lnTo>
                  <a:pt x="1" y="567944"/>
                </a:lnTo>
              </a:path>
            </a:pathLst>
          </a:custGeom>
          <a:ln w="101600">
            <a:solidFill>
              <a:srgbClr val="CD9147"/>
            </a:solidFill>
          </a:ln>
        </p:spPr>
        <p:txBody>
          <a:bodyPr wrap="square" lIns="0" tIns="0" rIns="0" bIns="0" rtlCol="0"/>
          <a:lstStyle/>
          <a:p>
            <a:endParaRPr/>
          </a:p>
        </p:txBody>
      </p:sp>
      <p:grpSp>
        <p:nvGrpSpPr>
          <p:cNvPr id="12" name="object 12"/>
          <p:cNvGrpSpPr/>
          <p:nvPr/>
        </p:nvGrpSpPr>
        <p:grpSpPr>
          <a:xfrm>
            <a:off x="3322320" y="2678976"/>
            <a:ext cx="3157855" cy="2762250"/>
            <a:chOff x="3322320" y="2678976"/>
            <a:chExt cx="3157855" cy="2762250"/>
          </a:xfrm>
        </p:grpSpPr>
        <p:sp>
          <p:nvSpPr>
            <p:cNvPr id="13" name="object 13"/>
            <p:cNvSpPr/>
            <p:nvPr/>
          </p:nvSpPr>
          <p:spPr>
            <a:xfrm>
              <a:off x="6425526" y="3349878"/>
              <a:ext cx="0" cy="324485"/>
            </a:xfrm>
            <a:custGeom>
              <a:avLst/>
              <a:gdLst/>
              <a:ahLst/>
              <a:cxnLst/>
              <a:rect l="l" t="t" r="r" b="b"/>
              <a:pathLst>
                <a:path h="324485">
                  <a:moveTo>
                    <a:pt x="0" y="0"/>
                  </a:moveTo>
                  <a:lnTo>
                    <a:pt x="1" y="324000"/>
                  </a:lnTo>
                </a:path>
              </a:pathLst>
            </a:custGeom>
            <a:ln w="101600">
              <a:solidFill>
                <a:srgbClr val="CD9147"/>
              </a:solidFill>
            </a:ln>
          </p:spPr>
          <p:txBody>
            <a:bodyPr wrap="square" lIns="0" tIns="0" rIns="0" bIns="0" rtlCol="0"/>
            <a:lstStyle/>
            <a:p>
              <a:endParaRPr/>
            </a:p>
          </p:txBody>
        </p:sp>
        <p:sp>
          <p:nvSpPr>
            <p:cNvPr id="14" name="object 14"/>
            <p:cNvSpPr/>
            <p:nvPr/>
          </p:nvSpPr>
          <p:spPr>
            <a:xfrm>
              <a:off x="6425526" y="3775405"/>
              <a:ext cx="0" cy="568325"/>
            </a:xfrm>
            <a:custGeom>
              <a:avLst/>
              <a:gdLst/>
              <a:ahLst/>
              <a:cxnLst/>
              <a:rect l="l" t="t" r="r" b="b"/>
              <a:pathLst>
                <a:path h="568325">
                  <a:moveTo>
                    <a:pt x="0" y="0"/>
                  </a:moveTo>
                  <a:lnTo>
                    <a:pt x="1" y="567944"/>
                  </a:lnTo>
                </a:path>
              </a:pathLst>
            </a:custGeom>
            <a:ln w="101600">
              <a:solidFill>
                <a:srgbClr val="CD9147"/>
              </a:solidFill>
            </a:ln>
          </p:spPr>
          <p:txBody>
            <a:bodyPr wrap="square" lIns="0" tIns="0" rIns="0" bIns="0" rtlCol="0"/>
            <a:lstStyle/>
            <a:p>
              <a:endParaRPr/>
            </a:p>
          </p:txBody>
        </p:sp>
        <p:pic>
          <p:nvPicPr>
            <p:cNvPr id="15" name="object 15"/>
            <p:cNvPicPr/>
            <p:nvPr/>
          </p:nvPicPr>
          <p:blipFill>
            <a:blip r:embed="rId4" cstate="print"/>
            <a:stretch>
              <a:fillRect/>
            </a:stretch>
          </p:blipFill>
          <p:spPr>
            <a:xfrm>
              <a:off x="3322320" y="2974847"/>
              <a:ext cx="3157728" cy="2465832"/>
            </a:xfrm>
            <a:prstGeom prst="rect">
              <a:avLst/>
            </a:prstGeom>
          </p:spPr>
        </p:pic>
        <p:pic>
          <p:nvPicPr>
            <p:cNvPr id="16" name="object 16"/>
            <p:cNvPicPr/>
            <p:nvPr/>
          </p:nvPicPr>
          <p:blipFill>
            <a:blip r:embed="rId5" cstate="print"/>
            <a:stretch>
              <a:fillRect/>
            </a:stretch>
          </p:blipFill>
          <p:spPr>
            <a:xfrm>
              <a:off x="3516452" y="3170796"/>
              <a:ext cx="2570010" cy="1877542"/>
            </a:xfrm>
            <a:prstGeom prst="rect">
              <a:avLst/>
            </a:prstGeom>
          </p:spPr>
        </p:pic>
        <p:sp>
          <p:nvSpPr>
            <p:cNvPr id="17" name="object 17"/>
            <p:cNvSpPr/>
            <p:nvPr/>
          </p:nvSpPr>
          <p:spPr>
            <a:xfrm>
              <a:off x="6425526" y="2678976"/>
              <a:ext cx="0" cy="568325"/>
            </a:xfrm>
            <a:custGeom>
              <a:avLst/>
              <a:gdLst/>
              <a:ahLst/>
              <a:cxnLst/>
              <a:rect l="l" t="t" r="r" b="b"/>
              <a:pathLst>
                <a:path h="568325">
                  <a:moveTo>
                    <a:pt x="0" y="0"/>
                  </a:moveTo>
                  <a:lnTo>
                    <a:pt x="1" y="567944"/>
                  </a:lnTo>
                </a:path>
              </a:pathLst>
            </a:custGeom>
            <a:ln w="101600">
              <a:solidFill>
                <a:srgbClr val="CD9147"/>
              </a:solidFill>
            </a:ln>
          </p:spPr>
          <p:txBody>
            <a:bodyPr wrap="square" lIns="0" tIns="0" rIns="0" bIns="0" rtlCol="0"/>
            <a:lstStyle/>
            <a:p>
              <a:endParaRPr/>
            </a:p>
          </p:txBody>
        </p:sp>
        <p:sp>
          <p:nvSpPr>
            <p:cNvPr id="18" name="object 18"/>
            <p:cNvSpPr/>
            <p:nvPr/>
          </p:nvSpPr>
          <p:spPr>
            <a:xfrm>
              <a:off x="6425526" y="4526000"/>
              <a:ext cx="0" cy="792480"/>
            </a:xfrm>
            <a:custGeom>
              <a:avLst/>
              <a:gdLst/>
              <a:ahLst/>
              <a:cxnLst/>
              <a:rect l="l" t="t" r="r" b="b"/>
              <a:pathLst>
                <a:path h="792479">
                  <a:moveTo>
                    <a:pt x="0" y="0"/>
                  </a:moveTo>
                  <a:lnTo>
                    <a:pt x="1" y="792000"/>
                  </a:lnTo>
                </a:path>
              </a:pathLst>
            </a:custGeom>
            <a:ln w="101600">
              <a:solidFill>
                <a:srgbClr val="CD9147"/>
              </a:solidFill>
            </a:ln>
          </p:spPr>
          <p:txBody>
            <a:bodyPr wrap="square" lIns="0" tIns="0" rIns="0" bIns="0" rtlCol="0"/>
            <a:lstStyle/>
            <a:p>
              <a:endParaRPr/>
            </a:p>
          </p:txBody>
        </p:sp>
      </p:grpSp>
      <p:sp>
        <p:nvSpPr>
          <p:cNvPr id="19" name="object 19"/>
          <p:cNvSpPr/>
          <p:nvPr/>
        </p:nvSpPr>
        <p:spPr>
          <a:xfrm>
            <a:off x="529878" y="5436031"/>
            <a:ext cx="0" cy="568325"/>
          </a:xfrm>
          <a:custGeom>
            <a:avLst/>
            <a:gdLst/>
            <a:ahLst/>
            <a:cxnLst/>
            <a:rect l="l" t="t" r="r" b="b"/>
            <a:pathLst>
              <a:path h="568325">
                <a:moveTo>
                  <a:pt x="0" y="0"/>
                </a:moveTo>
                <a:lnTo>
                  <a:pt x="1" y="567944"/>
                </a:lnTo>
              </a:path>
            </a:pathLst>
          </a:custGeom>
          <a:ln w="101600">
            <a:solidFill>
              <a:srgbClr val="CD9147"/>
            </a:solidFill>
          </a:ln>
        </p:spPr>
        <p:txBody>
          <a:bodyPr wrap="square" lIns="0" tIns="0" rIns="0" bIns="0" rtlCol="0"/>
          <a:lstStyle/>
          <a:p>
            <a:endParaRPr/>
          </a:p>
        </p:txBody>
      </p:sp>
      <p:sp>
        <p:nvSpPr>
          <p:cNvPr id="20" name="object 2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21" name="object 21"/>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r>
              <a:rPr dirty="0"/>
              <a:t>52</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20"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p:txBody>
      </p:sp>
      <p:pic>
        <p:nvPicPr>
          <p:cNvPr id="3" name="object 3"/>
          <p:cNvPicPr/>
          <p:nvPr/>
        </p:nvPicPr>
        <p:blipFill>
          <a:blip r:embed="rId2" cstate="print"/>
          <a:stretch>
            <a:fillRect/>
          </a:stretch>
        </p:blipFill>
        <p:spPr>
          <a:xfrm>
            <a:off x="309069" y="255193"/>
            <a:ext cx="1173007" cy="656424"/>
          </a:xfrm>
          <a:prstGeom prst="rect">
            <a:avLst/>
          </a:prstGeom>
        </p:spPr>
      </p:pic>
      <p:sp>
        <p:nvSpPr>
          <p:cNvPr id="4" name="object 4"/>
          <p:cNvSpPr txBox="1"/>
          <p:nvPr/>
        </p:nvSpPr>
        <p:spPr>
          <a:xfrm>
            <a:off x="3073336" y="828547"/>
            <a:ext cx="6045835" cy="574040"/>
          </a:xfrm>
          <a:prstGeom prst="rect">
            <a:avLst/>
          </a:prstGeom>
        </p:spPr>
        <p:txBody>
          <a:bodyPr vert="horz" wrap="square" lIns="0" tIns="12700" rIns="0" bIns="0" rtlCol="0">
            <a:spAutoFit/>
          </a:bodyPr>
          <a:lstStyle/>
          <a:p>
            <a:pPr marL="12700">
              <a:lnSpc>
                <a:spcPct val="100000"/>
              </a:lnSpc>
              <a:spcBef>
                <a:spcPts val="100"/>
              </a:spcBef>
            </a:pPr>
            <a:r>
              <a:rPr sz="3600" b="1" spc="-40" dirty="0">
                <a:latin typeface="Arial"/>
                <a:cs typeface="Arial"/>
              </a:rPr>
              <a:t>AUTOMATED</a:t>
            </a:r>
            <a:r>
              <a:rPr sz="3600" b="1" spc="-30" dirty="0">
                <a:latin typeface="Arial"/>
                <a:cs typeface="Arial"/>
              </a:rPr>
              <a:t> VENTILATION</a:t>
            </a:r>
            <a:endParaRPr sz="3600">
              <a:latin typeface="Arial"/>
              <a:cs typeface="Arial"/>
            </a:endParaRPr>
          </a:p>
        </p:txBody>
      </p:sp>
      <p:grpSp>
        <p:nvGrpSpPr>
          <p:cNvPr id="5" name="object 5"/>
          <p:cNvGrpSpPr/>
          <p:nvPr/>
        </p:nvGrpSpPr>
        <p:grpSpPr>
          <a:xfrm>
            <a:off x="923544" y="1499616"/>
            <a:ext cx="10683240" cy="4927600"/>
            <a:chOff x="923544" y="1499616"/>
            <a:chExt cx="10683240" cy="4927600"/>
          </a:xfrm>
        </p:grpSpPr>
        <p:pic>
          <p:nvPicPr>
            <p:cNvPr id="6" name="object 6"/>
            <p:cNvPicPr/>
            <p:nvPr/>
          </p:nvPicPr>
          <p:blipFill>
            <a:blip r:embed="rId3" cstate="print"/>
            <a:stretch>
              <a:fillRect/>
            </a:stretch>
          </p:blipFill>
          <p:spPr>
            <a:xfrm>
              <a:off x="923544" y="1499616"/>
              <a:ext cx="10683240" cy="2328672"/>
            </a:xfrm>
            <a:prstGeom prst="rect">
              <a:avLst/>
            </a:prstGeom>
          </p:spPr>
        </p:pic>
        <p:pic>
          <p:nvPicPr>
            <p:cNvPr id="7" name="object 7"/>
            <p:cNvPicPr/>
            <p:nvPr/>
          </p:nvPicPr>
          <p:blipFill>
            <a:blip r:embed="rId4" cstate="print"/>
            <a:stretch>
              <a:fillRect/>
            </a:stretch>
          </p:blipFill>
          <p:spPr>
            <a:xfrm>
              <a:off x="975782" y="1502219"/>
              <a:ext cx="10579095" cy="2223071"/>
            </a:xfrm>
            <a:prstGeom prst="rect">
              <a:avLst/>
            </a:prstGeom>
          </p:spPr>
        </p:pic>
        <p:pic>
          <p:nvPicPr>
            <p:cNvPr id="8" name="object 8"/>
            <p:cNvPicPr/>
            <p:nvPr/>
          </p:nvPicPr>
          <p:blipFill>
            <a:blip r:embed="rId5" cstate="print"/>
            <a:stretch>
              <a:fillRect/>
            </a:stretch>
          </p:blipFill>
          <p:spPr>
            <a:xfrm>
              <a:off x="1471726" y="1803285"/>
              <a:ext cx="2888094" cy="1595958"/>
            </a:xfrm>
            <a:prstGeom prst="rect">
              <a:avLst/>
            </a:prstGeom>
          </p:spPr>
        </p:pic>
        <p:sp>
          <p:nvSpPr>
            <p:cNvPr id="9" name="object 9"/>
            <p:cNvSpPr/>
            <p:nvPr/>
          </p:nvSpPr>
          <p:spPr>
            <a:xfrm>
              <a:off x="1299121" y="1803285"/>
              <a:ext cx="3103880" cy="1621155"/>
            </a:xfrm>
            <a:custGeom>
              <a:avLst/>
              <a:gdLst/>
              <a:ahLst/>
              <a:cxnLst/>
              <a:rect l="l" t="t" r="r" b="b"/>
              <a:pathLst>
                <a:path w="3103879" h="1621154">
                  <a:moveTo>
                    <a:pt x="0" y="162095"/>
                  </a:moveTo>
                  <a:lnTo>
                    <a:pt x="5790" y="119003"/>
                  </a:lnTo>
                  <a:lnTo>
                    <a:pt x="22130" y="80282"/>
                  </a:lnTo>
                  <a:lnTo>
                    <a:pt x="47476" y="47476"/>
                  </a:lnTo>
                  <a:lnTo>
                    <a:pt x="80282" y="22130"/>
                  </a:lnTo>
                  <a:lnTo>
                    <a:pt x="119003" y="5790"/>
                  </a:lnTo>
                  <a:lnTo>
                    <a:pt x="162095" y="0"/>
                  </a:lnTo>
                  <a:lnTo>
                    <a:pt x="2941781" y="0"/>
                  </a:lnTo>
                  <a:lnTo>
                    <a:pt x="2984875" y="5790"/>
                  </a:lnTo>
                  <a:lnTo>
                    <a:pt x="3023598" y="22130"/>
                  </a:lnTo>
                  <a:lnTo>
                    <a:pt x="3056405" y="47476"/>
                  </a:lnTo>
                  <a:lnTo>
                    <a:pt x="3081751" y="80282"/>
                  </a:lnTo>
                  <a:lnTo>
                    <a:pt x="3098091" y="119003"/>
                  </a:lnTo>
                  <a:lnTo>
                    <a:pt x="3103881" y="162095"/>
                  </a:lnTo>
                  <a:lnTo>
                    <a:pt x="3103881" y="1458840"/>
                  </a:lnTo>
                  <a:lnTo>
                    <a:pt x="3098091" y="1501935"/>
                  </a:lnTo>
                  <a:lnTo>
                    <a:pt x="3081751" y="1540657"/>
                  </a:lnTo>
                  <a:lnTo>
                    <a:pt x="3056405" y="1573464"/>
                  </a:lnTo>
                  <a:lnTo>
                    <a:pt x="3023598" y="1598810"/>
                  </a:lnTo>
                  <a:lnTo>
                    <a:pt x="2984875" y="1615150"/>
                  </a:lnTo>
                  <a:lnTo>
                    <a:pt x="2941781" y="1620940"/>
                  </a:lnTo>
                  <a:lnTo>
                    <a:pt x="162095" y="1620940"/>
                  </a:lnTo>
                  <a:lnTo>
                    <a:pt x="119003" y="1615150"/>
                  </a:lnTo>
                  <a:lnTo>
                    <a:pt x="80282" y="1598810"/>
                  </a:lnTo>
                  <a:lnTo>
                    <a:pt x="47476" y="1573464"/>
                  </a:lnTo>
                  <a:lnTo>
                    <a:pt x="22130" y="1540657"/>
                  </a:lnTo>
                  <a:lnTo>
                    <a:pt x="5790" y="1501935"/>
                  </a:lnTo>
                  <a:lnTo>
                    <a:pt x="0" y="1458840"/>
                  </a:lnTo>
                  <a:lnTo>
                    <a:pt x="0" y="162095"/>
                  </a:lnTo>
                  <a:close/>
                </a:path>
              </a:pathLst>
            </a:custGeom>
            <a:ln w="12700">
              <a:solidFill>
                <a:srgbClr val="BC8642"/>
              </a:solidFill>
            </a:ln>
          </p:spPr>
          <p:txBody>
            <a:bodyPr wrap="square" lIns="0" tIns="0" rIns="0" bIns="0" rtlCol="0"/>
            <a:lstStyle/>
            <a:p>
              <a:endParaRPr/>
            </a:p>
          </p:txBody>
        </p:sp>
        <p:sp>
          <p:nvSpPr>
            <p:cNvPr id="10" name="object 10"/>
            <p:cNvSpPr/>
            <p:nvPr/>
          </p:nvSpPr>
          <p:spPr>
            <a:xfrm>
              <a:off x="1299121" y="3718941"/>
              <a:ext cx="3103880" cy="2701925"/>
            </a:xfrm>
            <a:custGeom>
              <a:avLst/>
              <a:gdLst/>
              <a:ahLst/>
              <a:cxnLst/>
              <a:rect l="l" t="t" r="r" b="b"/>
              <a:pathLst>
                <a:path w="3103879" h="2701925">
                  <a:moveTo>
                    <a:pt x="3103879" y="0"/>
                  </a:moveTo>
                  <a:lnTo>
                    <a:pt x="0" y="0"/>
                  </a:lnTo>
                  <a:lnTo>
                    <a:pt x="0" y="2417902"/>
                  </a:lnTo>
                  <a:lnTo>
                    <a:pt x="3712" y="2463913"/>
                  </a:lnTo>
                  <a:lnTo>
                    <a:pt x="14461" y="2507561"/>
                  </a:lnTo>
                  <a:lnTo>
                    <a:pt x="31662" y="2548262"/>
                  </a:lnTo>
                  <a:lnTo>
                    <a:pt x="54730" y="2585430"/>
                  </a:lnTo>
                  <a:lnTo>
                    <a:pt x="83083" y="2618482"/>
                  </a:lnTo>
                  <a:lnTo>
                    <a:pt x="116136" y="2646835"/>
                  </a:lnTo>
                  <a:lnTo>
                    <a:pt x="153304" y="2669903"/>
                  </a:lnTo>
                  <a:lnTo>
                    <a:pt x="194005" y="2687104"/>
                  </a:lnTo>
                  <a:lnTo>
                    <a:pt x="237654" y="2697852"/>
                  </a:lnTo>
                  <a:lnTo>
                    <a:pt x="283667" y="2701565"/>
                  </a:lnTo>
                  <a:lnTo>
                    <a:pt x="2820212" y="2701565"/>
                  </a:lnTo>
                  <a:lnTo>
                    <a:pt x="2866225" y="2697852"/>
                  </a:lnTo>
                  <a:lnTo>
                    <a:pt x="2909874" y="2687104"/>
                  </a:lnTo>
                  <a:lnTo>
                    <a:pt x="2950575" y="2669903"/>
                  </a:lnTo>
                  <a:lnTo>
                    <a:pt x="2987743" y="2646835"/>
                  </a:lnTo>
                  <a:lnTo>
                    <a:pt x="3020796" y="2618482"/>
                  </a:lnTo>
                  <a:lnTo>
                    <a:pt x="3049149" y="2585430"/>
                  </a:lnTo>
                  <a:lnTo>
                    <a:pt x="3072217" y="2548262"/>
                  </a:lnTo>
                  <a:lnTo>
                    <a:pt x="3089418" y="2507561"/>
                  </a:lnTo>
                  <a:lnTo>
                    <a:pt x="3100167" y="2463913"/>
                  </a:lnTo>
                  <a:lnTo>
                    <a:pt x="3103879" y="2417902"/>
                  </a:lnTo>
                  <a:lnTo>
                    <a:pt x="3103879" y="0"/>
                  </a:lnTo>
                  <a:close/>
                </a:path>
              </a:pathLst>
            </a:custGeom>
            <a:solidFill>
              <a:srgbClr val="FFFFFF"/>
            </a:solidFill>
          </p:spPr>
          <p:txBody>
            <a:bodyPr wrap="square" lIns="0" tIns="0" rIns="0" bIns="0" rtlCol="0"/>
            <a:lstStyle/>
            <a:p>
              <a:endParaRPr/>
            </a:p>
          </p:txBody>
        </p:sp>
        <p:sp>
          <p:nvSpPr>
            <p:cNvPr id="11" name="object 11"/>
            <p:cNvSpPr/>
            <p:nvPr/>
          </p:nvSpPr>
          <p:spPr>
            <a:xfrm>
              <a:off x="1299119" y="3718935"/>
              <a:ext cx="3103880" cy="2701925"/>
            </a:xfrm>
            <a:custGeom>
              <a:avLst/>
              <a:gdLst/>
              <a:ahLst/>
              <a:cxnLst/>
              <a:rect l="l" t="t" r="r" b="b"/>
              <a:pathLst>
                <a:path w="3103879" h="2701925">
                  <a:moveTo>
                    <a:pt x="2820218" y="2701571"/>
                  </a:moveTo>
                  <a:lnTo>
                    <a:pt x="283670" y="2701571"/>
                  </a:lnTo>
                  <a:lnTo>
                    <a:pt x="237656" y="2697858"/>
                  </a:lnTo>
                  <a:lnTo>
                    <a:pt x="194007" y="2687110"/>
                  </a:lnTo>
                  <a:lnTo>
                    <a:pt x="153305" y="2669909"/>
                  </a:lnTo>
                  <a:lnTo>
                    <a:pt x="116136" y="2646840"/>
                  </a:lnTo>
                  <a:lnTo>
                    <a:pt x="83083" y="2618488"/>
                  </a:lnTo>
                  <a:lnTo>
                    <a:pt x="54730" y="2585435"/>
                  </a:lnTo>
                  <a:lnTo>
                    <a:pt x="31662" y="2548267"/>
                  </a:lnTo>
                  <a:lnTo>
                    <a:pt x="14461" y="2507567"/>
                  </a:lnTo>
                  <a:lnTo>
                    <a:pt x="3712" y="2463919"/>
                  </a:lnTo>
                  <a:lnTo>
                    <a:pt x="0" y="2417908"/>
                  </a:lnTo>
                  <a:lnTo>
                    <a:pt x="0" y="0"/>
                  </a:lnTo>
                  <a:lnTo>
                    <a:pt x="3103881" y="0"/>
                  </a:lnTo>
                  <a:lnTo>
                    <a:pt x="3103881" y="2417908"/>
                  </a:lnTo>
                  <a:lnTo>
                    <a:pt x="3100169" y="2463919"/>
                  </a:lnTo>
                  <a:lnTo>
                    <a:pt x="3089420" y="2507567"/>
                  </a:lnTo>
                  <a:lnTo>
                    <a:pt x="3072219" y="2548267"/>
                  </a:lnTo>
                  <a:lnTo>
                    <a:pt x="3049151" y="2585435"/>
                  </a:lnTo>
                  <a:lnTo>
                    <a:pt x="3020798" y="2618488"/>
                  </a:lnTo>
                  <a:lnTo>
                    <a:pt x="2987746" y="2646840"/>
                  </a:lnTo>
                  <a:lnTo>
                    <a:pt x="2950578" y="2669909"/>
                  </a:lnTo>
                  <a:lnTo>
                    <a:pt x="2909878" y="2687110"/>
                  </a:lnTo>
                  <a:lnTo>
                    <a:pt x="2866230" y="2697858"/>
                  </a:lnTo>
                  <a:lnTo>
                    <a:pt x="2820218" y="2701571"/>
                  </a:lnTo>
                  <a:close/>
                </a:path>
              </a:pathLst>
            </a:custGeom>
            <a:ln w="12700">
              <a:solidFill>
                <a:srgbClr val="BC8642"/>
              </a:solidFill>
            </a:ln>
          </p:spPr>
          <p:txBody>
            <a:bodyPr wrap="square" lIns="0" tIns="0" rIns="0" bIns="0" rtlCol="0"/>
            <a:lstStyle/>
            <a:p>
              <a:endParaRPr/>
            </a:p>
          </p:txBody>
        </p:sp>
      </p:grpSp>
      <p:sp>
        <p:nvSpPr>
          <p:cNvPr id="12" name="object 12"/>
          <p:cNvSpPr txBox="1"/>
          <p:nvPr/>
        </p:nvSpPr>
        <p:spPr>
          <a:xfrm>
            <a:off x="1369504" y="3758691"/>
            <a:ext cx="2849880" cy="2120900"/>
          </a:xfrm>
          <a:prstGeom prst="rect">
            <a:avLst/>
          </a:prstGeom>
        </p:spPr>
        <p:txBody>
          <a:bodyPr vert="horz" wrap="square" lIns="0" tIns="46990" rIns="0" bIns="0" rtlCol="0">
            <a:spAutoFit/>
          </a:bodyPr>
          <a:lstStyle/>
          <a:p>
            <a:pPr marL="12700" marR="5080">
              <a:lnSpc>
                <a:spcPct val="85900"/>
              </a:lnSpc>
              <a:spcBef>
                <a:spcPts val="370"/>
              </a:spcBef>
            </a:pPr>
            <a:r>
              <a:rPr sz="1600" b="1" spc="-20" dirty="0">
                <a:latin typeface="Arial"/>
                <a:cs typeface="Arial"/>
              </a:rPr>
              <a:t>VENTILATE</a:t>
            </a:r>
            <a:r>
              <a:rPr sz="1600" b="1" spc="-10" dirty="0">
                <a:latin typeface="Arial"/>
                <a:cs typeface="Arial"/>
              </a:rPr>
              <a:t> </a:t>
            </a:r>
            <a:r>
              <a:rPr sz="1600" spc="-5" dirty="0">
                <a:latin typeface="Arial MT"/>
                <a:cs typeface="Arial MT"/>
              </a:rPr>
              <a:t>casualty's</a:t>
            </a:r>
            <a:r>
              <a:rPr sz="1600" spc="-10" dirty="0">
                <a:latin typeface="Arial MT"/>
                <a:cs typeface="Arial MT"/>
              </a:rPr>
              <a:t> </a:t>
            </a:r>
            <a:r>
              <a:rPr sz="1600" dirty="0">
                <a:latin typeface="Arial MT"/>
                <a:cs typeface="Arial MT"/>
              </a:rPr>
              <a:t>airway </a:t>
            </a:r>
            <a:r>
              <a:rPr sz="1600" spc="5" dirty="0">
                <a:latin typeface="Arial MT"/>
                <a:cs typeface="Arial MT"/>
              </a:rPr>
              <a:t> </a:t>
            </a:r>
            <a:r>
              <a:rPr sz="1600" spc="-40" dirty="0">
                <a:latin typeface="Arial MT"/>
                <a:cs typeface="Arial MT"/>
              </a:rPr>
              <a:t>(ETT,</a:t>
            </a:r>
            <a:r>
              <a:rPr sz="1600" spc="-10" dirty="0">
                <a:latin typeface="Arial MT"/>
                <a:cs typeface="Arial MT"/>
              </a:rPr>
              <a:t> </a:t>
            </a:r>
            <a:r>
              <a:rPr sz="1600" spc="-5" dirty="0">
                <a:latin typeface="Arial MT"/>
                <a:cs typeface="Arial MT"/>
              </a:rPr>
              <a:t>Cricothyroidotomy </a:t>
            </a:r>
            <a:r>
              <a:rPr sz="1600" dirty="0">
                <a:latin typeface="Arial MT"/>
                <a:cs typeface="Arial MT"/>
              </a:rPr>
              <a:t>or </a:t>
            </a:r>
            <a:r>
              <a:rPr sz="1600" spc="5" dirty="0">
                <a:latin typeface="Arial MT"/>
                <a:cs typeface="Arial MT"/>
              </a:rPr>
              <a:t> </a:t>
            </a:r>
            <a:r>
              <a:rPr sz="1600" spc="-5" dirty="0">
                <a:latin typeface="Arial MT"/>
                <a:cs typeface="Arial MT"/>
              </a:rPr>
              <a:t>EGA) with </a:t>
            </a:r>
            <a:r>
              <a:rPr sz="1600" dirty="0">
                <a:latin typeface="Arial MT"/>
                <a:cs typeface="Arial MT"/>
              </a:rPr>
              <a:t>a </a:t>
            </a:r>
            <a:r>
              <a:rPr sz="1600" spc="-5" dirty="0">
                <a:latin typeface="Arial MT"/>
                <a:cs typeface="Arial MT"/>
              </a:rPr>
              <a:t>BVM </a:t>
            </a:r>
            <a:r>
              <a:rPr sz="1600" dirty="0">
                <a:latin typeface="Arial MT"/>
                <a:cs typeface="Arial MT"/>
              </a:rPr>
              <a:t>device. </a:t>
            </a:r>
            <a:r>
              <a:rPr sz="1600" spc="-5" dirty="0">
                <a:latin typeface="Arial MT"/>
                <a:cs typeface="Arial MT"/>
              </a:rPr>
              <a:t>If </a:t>
            </a:r>
            <a:r>
              <a:rPr sz="1600" dirty="0">
                <a:latin typeface="Arial MT"/>
                <a:cs typeface="Arial MT"/>
              </a:rPr>
              <a:t> </a:t>
            </a:r>
            <a:r>
              <a:rPr sz="1600" spc="-5" dirty="0">
                <a:latin typeface="Arial MT"/>
                <a:cs typeface="Arial MT"/>
              </a:rPr>
              <a:t>capnometry</a:t>
            </a:r>
            <a:r>
              <a:rPr sz="1600" spc="-25" dirty="0">
                <a:latin typeface="Arial MT"/>
                <a:cs typeface="Arial MT"/>
              </a:rPr>
              <a:t> </a:t>
            </a:r>
            <a:r>
              <a:rPr sz="1600" dirty="0">
                <a:latin typeface="Arial MT"/>
                <a:cs typeface="Arial MT"/>
              </a:rPr>
              <a:t>device</a:t>
            </a:r>
            <a:r>
              <a:rPr sz="1600" spc="-20" dirty="0">
                <a:latin typeface="Arial MT"/>
                <a:cs typeface="Arial MT"/>
              </a:rPr>
              <a:t> </a:t>
            </a:r>
            <a:r>
              <a:rPr sz="1600" dirty="0">
                <a:latin typeface="Arial MT"/>
                <a:cs typeface="Arial MT"/>
              </a:rPr>
              <a:t>is</a:t>
            </a:r>
            <a:r>
              <a:rPr sz="1600" spc="-20" dirty="0">
                <a:latin typeface="Arial MT"/>
                <a:cs typeface="Arial MT"/>
              </a:rPr>
              <a:t> </a:t>
            </a:r>
            <a:r>
              <a:rPr sz="1600" dirty="0">
                <a:latin typeface="Arial MT"/>
                <a:cs typeface="Arial MT"/>
              </a:rPr>
              <a:t>available, </a:t>
            </a:r>
            <a:r>
              <a:rPr sz="1600" spc="-430" dirty="0">
                <a:latin typeface="Arial MT"/>
                <a:cs typeface="Arial MT"/>
              </a:rPr>
              <a:t> </a:t>
            </a:r>
            <a:r>
              <a:rPr sz="1600" dirty="0">
                <a:latin typeface="Arial MT"/>
                <a:cs typeface="Arial MT"/>
              </a:rPr>
              <a:t>place</a:t>
            </a:r>
            <a:r>
              <a:rPr sz="1600" spc="-15" dirty="0">
                <a:latin typeface="Arial MT"/>
                <a:cs typeface="Arial MT"/>
              </a:rPr>
              <a:t> </a:t>
            </a:r>
            <a:r>
              <a:rPr sz="1600" spc="-5" dirty="0">
                <a:latin typeface="Arial MT"/>
                <a:cs typeface="Arial MT"/>
              </a:rPr>
              <a:t>between</a:t>
            </a:r>
            <a:r>
              <a:rPr sz="1600" spc="-10" dirty="0">
                <a:latin typeface="Arial MT"/>
                <a:cs typeface="Arial MT"/>
              </a:rPr>
              <a:t> </a:t>
            </a:r>
            <a:r>
              <a:rPr sz="1600" dirty="0">
                <a:latin typeface="Arial MT"/>
                <a:cs typeface="Arial MT"/>
              </a:rPr>
              <a:t>mask</a:t>
            </a:r>
            <a:r>
              <a:rPr sz="1600" spc="-20" dirty="0">
                <a:latin typeface="Arial MT"/>
                <a:cs typeface="Arial MT"/>
              </a:rPr>
              <a:t> </a:t>
            </a:r>
            <a:r>
              <a:rPr sz="1600" dirty="0">
                <a:latin typeface="Arial MT"/>
                <a:cs typeface="Arial MT"/>
              </a:rPr>
              <a:t>and</a:t>
            </a:r>
            <a:r>
              <a:rPr sz="1600" spc="-10" dirty="0">
                <a:latin typeface="Arial MT"/>
                <a:cs typeface="Arial MT"/>
              </a:rPr>
              <a:t> </a:t>
            </a:r>
            <a:r>
              <a:rPr sz="1600" spc="-5" dirty="0">
                <a:latin typeface="Arial MT"/>
                <a:cs typeface="Arial MT"/>
              </a:rPr>
              <a:t>BVM</a:t>
            </a:r>
            <a:endParaRPr sz="1600">
              <a:latin typeface="Arial MT"/>
              <a:cs typeface="Arial MT"/>
            </a:endParaRPr>
          </a:p>
          <a:p>
            <a:pPr marL="12700" marR="60960">
              <a:lnSpc>
                <a:spcPct val="86400"/>
              </a:lnSpc>
              <a:spcBef>
                <a:spcPts val="715"/>
              </a:spcBef>
            </a:pPr>
            <a:r>
              <a:rPr sz="1400" b="1" spc="-5" dirty="0">
                <a:solidFill>
                  <a:srgbClr val="95212E"/>
                </a:solidFill>
                <a:latin typeface="Arial"/>
                <a:cs typeface="Arial"/>
              </a:rPr>
              <a:t>CAUTION: </a:t>
            </a:r>
            <a:r>
              <a:rPr sz="1400" spc="-5" dirty="0">
                <a:latin typeface="Arial MT"/>
                <a:cs typeface="Arial MT"/>
              </a:rPr>
              <a:t>Do Not deprive the </a:t>
            </a:r>
            <a:r>
              <a:rPr sz="1400" dirty="0">
                <a:latin typeface="Arial MT"/>
                <a:cs typeface="Arial MT"/>
              </a:rPr>
              <a:t> </a:t>
            </a:r>
            <a:r>
              <a:rPr sz="1400" spc="-5" dirty="0">
                <a:latin typeface="Arial MT"/>
                <a:cs typeface="Arial MT"/>
              </a:rPr>
              <a:t>casualty of</a:t>
            </a:r>
            <a:r>
              <a:rPr sz="1400" dirty="0">
                <a:latin typeface="Arial MT"/>
                <a:cs typeface="Arial MT"/>
              </a:rPr>
              <a:t> </a:t>
            </a:r>
            <a:r>
              <a:rPr sz="1400" spc="-5" dirty="0">
                <a:latin typeface="Arial MT"/>
                <a:cs typeface="Arial MT"/>
              </a:rPr>
              <a:t>Oxygen for longer</a:t>
            </a:r>
            <a:r>
              <a:rPr sz="1400" spc="-10" dirty="0">
                <a:latin typeface="Arial MT"/>
                <a:cs typeface="Arial MT"/>
              </a:rPr>
              <a:t> </a:t>
            </a:r>
            <a:r>
              <a:rPr sz="1400" spc="-5" dirty="0">
                <a:latin typeface="Arial MT"/>
                <a:cs typeface="Arial MT"/>
              </a:rPr>
              <a:t>than </a:t>
            </a:r>
            <a:r>
              <a:rPr sz="1400" dirty="0">
                <a:latin typeface="Arial MT"/>
                <a:cs typeface="Arial MT"/>
              </a:rPr>
              <a:t> </a:t>
            </a:r>
            <a:r>
              <a:rPr sz="1400" spc="-5" dirty="0">
                <a:latin typeface="Arial MT"/>
                <a:cs typeface="Arial MT"/>
              </a:rPr>
              <a:t>20 seconds at any time during the </a:t>
            </a:r>
            <a:r>
              <a:rPr sz="1400" dirty="0">
                <a:latin typeface="Arial MT"/>
                <a:cs typeface="Arial MT"/>
              </a:rPr>
              <a:t> </a:t>
            </a:r>
            <a:r>
              <a:rPr sz="1400" spc="-5" dirty="0">
                <a:latin typeface="Arial MT"/>
                <a:cs typeface="Arial MT"/>
              </a:rPr>
              <a:t>procedure. Suction, as needed, not </a:t>
            </a:r>
            <a:r>
              <a:rPr sz="1400" spc="-375" dirty="0">
                <a:latin typeface="Arial MT"/>
                <a:cs typeface="Arial MT"/>
              </a:rPr>
              <a:t> </a:t>
            </a:r>
            <a:r>
              <a:rPr sz="1400" dirty="0">
                <a:latin typeface="Arial MT"/>
                <a:cs typeface="Arial MT"/>
              </a:rPr>
              <a:t>to</a:t>
            </a:r>
            <a:r>
              <a:rPr sz="1400" spc="-5" dirty="0">
                <a:latin typeface="Arial MT"/>
                <a:cs typeface="Arial MT"/>
              </a:rPr>
              <a:t> exceed</a:t>
            </a:r>
            <a:r>
              <a:rPr sz="1400" dirty="0">
                <a:latin typeface="Arial MT"/>
                <a:cs typeface="Arial MT"/>
              </a:rPr>
              <a:t> </a:t>
            </a:r>
            <a:r>
              <a:rPr sz="1400" spc="-5" dirty="0">
                <a:latin typeface="Arial MT"/>
                <a:cs typeface="Arial MT"/>
              </a:rPr>
              <a:t>10 seconds.</a:t>
            </a:r>
            <a:endParaRPr sz="1400">
              <a:latin typeface="Arial MT"/>
              <a:cs typeface="Arial MT"/>
            </a:endParaRPr>
          </a:p>
        </p:txBody>
      </p:sp>
      <p:grpSp>
        <p:nvGrpSpPr>
          <p:cNvPr id="13" name="object 13"/>
          <p:cNvGrpSpPr/>
          <p:nvPr/>
        </p:nvGrpSpPr>
        <p:grpSpPr>
          <a:xfrm>
            <a:off x="4707037" y="1796935"/>
            <a:ext cx="3116580" cy="4630420"/>
            <a:chOff x="4707037" y="1796935"/>
            <a:chExt cx="3116580" cy="4630420"/>
          </a:xfrm>
        </p:grpSpPr>
        <p:pic>
          <p:nvPicPr>
            <p:cNvPr id="14" name="object 14"/>
            <p:cNvPicPr/>
            <p:nvPr/>
          </p:nvPicPr>
          <p:blipFill>
            <a:blip r:embed="rId6" cstate="print"/>
            <a:stretch>
              <a:fillRect/>
            </a:stretch>
          </p:blipFill>
          <p:spPr>
            <a:xfrm>
              <a:off x="4713389" y="1803285"/>
              <a:ext cx="3103880" cy="1595945"/>
            </a:xfrm>
            <a:prstGeom prst="rect">
              <a:avLst/>
            </a:prstGeom>
          </p:spPr>
        </p:pic>
        <p:sp>
          <p:nvSpPr>
            <p:cNvPr id="15" name="object 15"/>
            <p:cNvSpPr/>
            <p:nvPr/>
          </p:nvSpPr>
          <p:spPr>
            <a:xfrm>
              <a:off x="4713389" y="1803285"/>
              <a:ext cx="3103880" cy="1621155"/>
            </a:xfrm>
            <a:custGeom>
              <a:avLst/>
              <a:gdLst/>
              <a:ahLst/>
              <a:cxnLst/>
              <a:rect l="l" t="t" r="r" b="b"/>
              <a:pathLst>
                <a:path w="3103879" h="1621154">
                  <a:moveTo>
                    <a:pt x="0" y="162095"/>
                  </a:moveTo>
                  <a:lnTo>
                    <a:pt x="5790" y="119003"/>
                  </a:lnTo>
                  <a:lnTo>
                    <a:pt x="22130" y="80282"/>
                  </a:lnTo>
                  <a:lnTo>
                    <a:pt x="47476" y="47476"/>
                  </a:lnTo>
                  <a:lnTo>
                    <a:pt x="80282" y="22130"/>
                  </a:lnTo>
                  <a:lnTo>
                    <a:pt x="119003" y="5790"/>
                  </a:lnTo>
                  <a:lnTo>
                    <a:pt x="162095" y="0"/>
                  </a:lnTo>
                  <a:lnTo>
                    <a:pt x="2941781" y="0"/>
                  </a:lnTo>
                  <a:lnTo>
                    <a:pt x="2984875" y="5790"/>
                  </a:lnTo>
                  <a:lnTo>
                    <a:pt x="3023598" y="22130"/>
                  </a:lnTo>
                  <a:lnTo>
                    <a:pt x="3056405" y="47476"/>
                  </a:lnTo>
                  <a:lnTo>
                    <a:pt x="3081751" y="80282"/>
                  </a:lnTo>
                  <a:lnTo>
                    <a:pt x="3098091" y="119003"/>
                  </a:lnTo>
                  <a:lnTo>
                    <a:pt x="3103881" y="162095"/>
                  </a:lnTo>
                  <a:lnTo>
                    <a:pt x="3103881" y="1458840"/>
                  </a:lnTo>
                  <a:lnTo>
                    <a:pt x="3098091" y="1501935"/>
                  </a:lnTo>
                  <a:lnTo>
                    <a:pt x="3081751" y="1540657"/>
                  </a:lnTo>
                  <a:lnTo>
                    <a:pt x="3056405" y="1573464"/>
                  </a:lnTo>
                  <a:lnTo>
                    <a:pt x="3023598" y="1598810"/>
                  </a:lnTo>
                  <a:lnTo>
                    <a:pt x="2984875" y="1615150"/>
                  </a:lnTo>
                  <a:lnTo>
                    <a:pt x="2941781" y="1620940"/>
                  </a:lnTo>
                  <a:lnTo>
                    <a:pt x="162095" y="1620940"/>
                  </a:lnTo>
                  <a:lnTo>
                    <a:pt x="119003" y="1615150"/>
                  </a:lnTo>
                  <a:lnTo>
                    <a:pt x="80282" y="1598810"/>
                  </a:lnTo>
                  <a:lnTo>
                    <a:pt x="47476" y="1573464"/>
                  </a:lnTo>
                  <a:lnTo>
                    <a:pt x="22130" y="1540657"/>
                  </a:lnTo>
                  <a:lnTo>
                    <a:pt x="5790" y="1501935"/>
                  </a:lnTo>
                  <a:lnTo>
                    <a:pt x="0" y="1458840"/>
                  </a:lnTo>
                  <a:lnTo>
                    <a:pt x="0" y="162095"/>
                  </a:lnTo>
                  <a:close/>
                </a:path>
              </a:pathLst>
            </a:custGeom>
            <a:ln w="12700">
              <a:solidFill>
                <a:srgbClr val="BC8642"/>
              </a:solidFill>
            </a:ln>
          </p:spPr>
          <p:txBody>
            <a:bodyPr wrap="square" lIns="0" tIns="0" rIns="0" bIns="0" rtlCol="0"/>
            <a:lstStyle/>
            <a:p>
              <a:endParaRPr/>
            </a:p>
          </p:txBody>
        </p:sp>
        <p:sp>
          <p:nvSpPr>
            <p:cNvPr id="16" name="object 16"/>
            <p:cNvSpPr/>
            <p:nvPr/>
          </p:nvSpPr>
          <p:spPr>
            <a:xfrm>
              <a:off x="4713389" y="3718941"/>
              <a:ext cx="3103880" cy="2701925"/>
            </a:xfrm>
            <a:custGeom>
              <a:avLst/>
              <a:gdLst/>
              <a:ahLst/>
              <a:cxnLst/>
              <a:rect l="l" t="t" r="r" b="b"/>
              <a:pathLst>
                <a:path w="3103879" h="2701925">
                  <a:moveTo>
                    <a:pt x="3103880" y="0"/>
                  </a:moveTo>
                  <a:lnTo>
                    <a:pt x="0" y="0"/>
                  </a:lnTo>
                  <a:lnTo>
                    <a:pt x="0" y="2417902"/>
                  </a:lnTo>
                  <a:lnTo>
                    <a:pt x="3712" y="2463913"/>
                  </a:lnTo>
                  <a:lnTo>
                    <a:pt x="14461" y="2507561"/>
                  </a:lnTo>
                  <a:lnTo>
                    <a:pt x="31662" y="2548262"/>
                  </a:lnTo>
                  <a:lnTo>
                    <a:pt x="54730" y="2585430"/>
                  </a:lnTo>
                  <a:lnTo>
                    <a:pt x="83083" y="2618482"/>
                  </a:lnTo>
                  <a:lnTo>
                    <a:pt x="116136" y="2646835"/>
                  </a:lnTo>
                  <a:lnTo>
                    <a:pt x="153304" y="2669903"/>
                  </a:lnTo>
                  <a:lnTo>
                    <a:pt x="194005" y="2687104"/>
                  </a:lnTo>
                  <a:lnTo>
                    <a:pt x="237654" y="2697852"/>
                  </a:lnTo>
                  <a:lnTo>
                    <a:pt x="283667" y="2701565"/>
                  </a:lnTo>
                  <a:lnTo>
                    <a:pt x="2820212" y="2701565"/>
                  </a:lnTo>
                  <a:lnTo>
                    <a:pt x="2866225" y="2697852"/>
                  </a:lnTo>
                  <a:lnTo>
                    <a:pt x="2909874" y="2687104"/>
                  </a:lnTo>
                  <a:lnTo>
                    <a:pt x="2950575" y="2669903"/>
                  </a:lnTo>
                  <a:lnTo>
                    <a:pt x="2987743" y="2646835"/>
                  </a:lnTo>
                  <a:lnTo>
                    <a:pt x="3020796" y="2618482"/>
                  </a:lnTo>
                  <a:lnTo>
                    <a:pt x="3049149" y="2585430"/>
                  </a:lnTo>
                  <a:lnTo>
                    <a:pt x="3072217" y="2548262"/>
                  </a:lnTo>
                  <a:lnTo>
                    <a:pt x="3089418" y="2507561"/>
                  </a:lnTo>
                  <a:lnTo>
                    <a:pt x="3100167" y="2463913"/>
                  </a:lnTo>
                  <a:lnTo>
                    <a:pt x="3103880" y="2417902"/>
                  </a:lnTo>
                  <a:lnTo>
                    <a:pt x="3103880" y="0"/>
                  </a:lnTo>
                  <a:close/>
                </a:path>
              </a:pathLst>
            </a:custGeom>
            <a:solidFill>
              <a:srgbClr val="FFFFFF"/>
            </a:solidFill>
          </p:spPr>
          <p:txBody>
            <a:bodyPr wrap="square" lIns="0" tIns="0" rIns="0" bIns="0" rtlCol="0"/>
            <a:lstStyle/>
            <a:p>
              <a:endParaRPr/>
            </a:p>
          </p:txBody>
        </p:sp>
        <p:sp>
          <p:nvSpPr>
            <p:cNvPr id="17" name="object 17"/>
            <p:cNvSpPr/>
            <p:nvPr/>
          </p:nvSpPr>
          <p:spPr>
            <a:xfrm>
              <a:off x="4713387" y="3718935"/>
              <a:ext cx="3103880" cy="2701925"/>
            </a:xfrm>
            <a:custGeom>
              <a:avLst/>
              <a:gdLst/>
              <a:ahLst/>
              <a:cxnLst/>
              <a:rect l="l" t="t" r="r" b="b"/>
              <a:pathLst>
                <a:path w="3103879" h="2701925">
                  <a:moveTo>
                    <a:pt x="2820218" y="2701571"/>
                  </a:moveTo>
                  <a:lnTo>
                    <a:pt x="283670" y="2701571"/>
                  </a:lnTo>
                  <a:lnTo>
                    <a:pt x="237656" y="2697858"/>
                  </a:lnTo>
                  <a:lnTo>
                    <a:pt x="194007" y="2687110"/>
                  </a:lnTo>
                  <a:lnTo>
                    <a:pt x="153305" y="2669909"/>
                  </a:lnTo>
                  <a:lnTo>
                    <a:pt x="116136" y="2646840"/>
                  </a:lnTo>
                  <a:lnTo>
                    <a:pt x="83083" y="2618488"/>
                  </a:lnTo>
                  <a:lnTo>
                    <a:pt x="54730" y="2585435"/>
                  </a:lnTo>
                  <a:lnTo>
                    <a:pt x="31662" y="2548267"/>
                  </a:lnTo>
                  <a:lnTo>
                    <a:pt x="14461" y="2507567"/>
                  </a:lnTo>
                  <a:lnTo>
                    <a:pt x="3712" y="2463919"/>
                  </a:lnTo>
                  <a:lnTo>
                    <a:pt x="0" y="2417908"/>
                  </a:lnTo>
                  <a:lnTo>
                    <a:pt x="0" y="0"/>
                  </a:lnTo>
                  <a:lnTo>
                    <a:pt x="3103881" y="0"/>
                  </a:lnTo>
                  <a:lnTo>
                    <a:pt x="3103881" y="2417908"/>
                  </a:lnTo>
                  <a:lnTo>
                    <a:pt x="3100169" y="2463919"/>
                  </a:lnTo>
                  <a:lnTo>
                    <a:pt x="3089420" y="2507567"/>
                  </a:lnTo>
                  <a:lnTo>
                    <a:pt x="3072219" y="2548267"/>
                  </a:lnTo>
                  <a:lnTo>
                    <a:pt x="3049151" y="2585435"/>
                  </a:lnTo>
                  <a:lnTo>
                    <a:pt x="3020798" y="2618488"/>
                  </a:lnTo>
                  <a:lnTo>
                    <a:pt x="2987746" y="2646840"/>
                  </a:lnTo>
                  <a:lnTo>
                    <a:pt x="2950578" y="2669909"/>
                  </a:lnTo>
                  <a:lnTo>
                    <a:pt x="2909878" y="2687110"/>
                  </a:lnTo>
                  <a:lnTo>
                    <a:pt x="2866230" y="2697858"/>
                  </a:lnTo>
                  <a:lnTo>
                    <a:pt x="2820218" y="2701571"/>
                  </a:lnTo>
                  <a:close/>
                </a:path>
              </a:pathLst>
            </a:custGeom>
            <a:ln w="12700">
              <a:solidFill>
                <a:srgbClr val="BC8642"/>
              </a:solidFill>
            </a:ln>
          </p:spPr>
          <p:txBody>
            <a:bodyPr wrap="square" lIns="0" tIns="0" rIns="0" bIns="0" rtlCol="0"/>
            <a:lstStyle/>
            <a:p>
              <a:endParaRPr/>
            </a:p>
          </p:txBody>
        </p:sp>
      </p:grpSp>
      <p:sp>
        <p:nvSpPr>
          <p:cNvPr id="18" name="object 18"/>
          <p:cNvSpPr txBox="1"/>
          <p:nvPr/>
        </p:nvSpPr>
        <p:spPr>
          <a:xfrm>
            <a:off x="4758372" y="3758691"/>
            <a:ext cx="2889250" cy="1535430"/>
          </a:xfrm>
          <a:prstGeom prst="rect">
            <a:avLst/>
          </a:prstGeom>
        </p:spPr>
        <p:txBody>
          <a:bodyPr vert="horz" wrap="square" lIns="0" tIns="43815" rIns="0" bIns="0" rtlCol="0">
            <a:spAutoFit/>
          </a:bodyPr>
          <a:lstStyle/>
          <a:p>
            <a:pPr marL="38100" marR="30480">
              <a:lnSpc>
                <a:spcPct val="87100"/>
              </a:lnSpc>
              <a:spcBef>
                <a:spcPts val="345"/>
              </a:spcBef>
            </a:pPr>
            <a:r>
              <a:rPr sz="1600" b="1" spc="-45" dirty="0">
                <a:latin typeface="Arial"/>
                <a:cs typeface="Arial"/>
              </a:rPr>
              <a:t>ATTACH</a:t>
            </a:r>
            <a:r>
              <a:rPr sz="1600" b="1" spc="-15" dirty="0">
                <a:latin typeface="Arial"/>
                <a:cs typeface="Arial"/>
              </a:rPr>
              <a:t> </a:t>
            </a:r>
            <a:r>
              <a:rPr sz="1600" dirty="0">
                <a:latin typeface="Arial MT"/>
                <a:cs typeface="Arial MT"/>
              </a:rPr>
              <a:t>oxygen</a:t>
            </a:r>
            <a:r>
              <a:rPr sz="1600" spc="-10" dirty="0">
                <a:latin typeface="Arial MT"/>
                <a:cs typeface="Arial MT"/>
              </a:rPr>
              <a:t> </a:t>
            </a:r>
            <a:r>
              <a:rPr sz="1600" dirty="0">
                <a:latin typeface="Arial MT"/>
                <a:cs typeface="Arial MT"/>
              </a:rPr>
              <a:t>reservoir</a:t>
            </a:r>
            <a:r>
              <a:rPr sz="1600" spc="-10" dirty="0">
                <a:latin typeface="Arial MT"/>
                <a:cs typeface="Arial MT"/>
              </a:rPr>
              <a:t> </a:t>
            </a:r>
            <a:r>
              <a:rPr sz="1600" spc="-5" dirty="0">
                <a:latin typeface="Arial MT"/>
                <a:cs typeface="Arial MT"/>
              </a:rPr>
              <a:t>to </a:t>
            </a:r>
            <a:r>
              <a:rPr sz="1600" dirty="0">
                <a:latin typeface="Arial MT"/>
                <a:cs typeface="Arial MT"/>
              </a:rPr>
              <a:t> </a:t>
            </a:r>
            <a:r>
              <a:rPr sz="1600" spc="-5" dirty="0">
                <a:latin typeface="Arial MT"/>
                <a:cs typeface="Arial MT"/>
              </a:rPr>
              <a:t>BVM </a:t>
            </a:r>
            <a:r>
              <a:rPr sz="1600" dirty="0">
                <a:latin typeface="Arial MT"/>
                <a:cs typeface="Arial MT"/>
              </a:rPr>
              <a:t>device and connect </a:t>
            </a:r>
            <a:r>
              <a:rPr sz="1600" spc="-5" dirty="0">
                <a:latin typeface="Arial MT"/>
                <a:cs typeface="Arial MT"/>
              </a:rPr>
              <a:t>to </a:t>
            </a:r>
            <a:r>
              <a:rPr sz="1600" dirty="0">
                <a:latin typeface="Arial MT"/>
                <a:cs typeface="Arial MT"/>
              </a:rPr>
              <a:t> high</a:t>
            </a:r>
            <a:r>
              <a:rPr sz="1600" spc="-20" dirty="0">
                <a:latin typeface="Arial MT"/>
                <a:cs typeface="Arial MT"/>
              </a:rPr>
              <a:t> </a:t>
            </a:r>
            <a:r>
              <a:rPr sz="1600" spc="-5" dirty="0">
                <a:latin typeface="Arial MT"/>
                <a:cs typeface="Arial MT"/>
              </a:rPr>
              <a:t>flow</a:t>
            </a:r>
            <a:r>
              <a:rPr sz="1600" spc="-20" dirty="0">
                <a:latin typeface="Arial MT"/>
                <a:cs typeface="Arial MT"/>
              </a:rPr>
              <a:t> </a:t>
            </a:r>
            <a:r>
              <a:rPr sz="1600" spc="-5" dirty="0">
                <a:latin typeface="Arial MT"/>
                <a:cs typeface="Arial MT"/>
              </a:rPr>
              <a:t>regulator</a:t>
            </a:r>
            <a:r>
              <a:rPr sz="1600" spc="-15" dirty="0">
                <a:latin typeface="Arial MT"/>
                <a:cs typeface="Arial MT"/>
              </a:rPr>
              <a:t> </a:t>
            </a:r>
            <a:r>
              <a:rPr sz="1600" dirty="0">
                <a:latin typeface="Arial MT"/>
                <a:cs typeface="Arial MT"/>
              </a:rPr>
              <a:t>(12-15</a:t>
            </a:r>
            <a:r>
              <a:rPr sz="1600" spc="-20" dirty="0">
                <a:latin typeface="Arial MT"/>
                <a:cs typeface="Arial MT"/>
              </a:rPr>
              <a:t> </a:t>
            </a:r>
            <a:r>
              <a:rPr sz="1600" dirty="0">
                <a:latin typeface="Arial MT"/>
                <a:cs typeface="Arial MT"/>
              </a:rPr>
              <a:t>lpm), </a:t>
            </a:r>
            <a:r>
              <a:rPr sz="1600" spc="-430" dirty="0">
                <a:latin typeface="Arial MT"/>
                <a:cs typeface="Arial MT"/>
              </a:rPr>
              <a:t> </a:t>
            </a:r>
            <a:r>
              <a:rPr sz="1600" dirty="0">
                <a:latin typeface="Arial MT"/>
                <a:cs typeface="Arial MT"/>
              </a:rPr>
              <a:t>if</a:t>
            </a:r>
            <a:r>
              <a:rPr sz="1600" spc="-10" dirty="0">
                <a:latin typeface="Arial MT"/>
                <a:cs typeface="Arial MT"/>
              </a:rPr>
              <a:t> </a:t>
            </a:r>
            <a:r>
              <a:rPr sz="1600" dirty="0">
                <a:latin typeface="Arial MT"/>
                <a:cs typeface="Arial MT"/>
              </a:rPr>
              <a:t>available.</a:t>
            </a:r>
            <a:endParaRPr sz="1600">
              <a:latin typeface="Arial MT"/>
              <a:cs typeface="Arial MT"/>
            </a:endParaRPr>
          </a:p>
          <a:p>
            <a:pPr marL="38100" marR="138430" algn="just">
              <a:lnSpc>
                <a:spcPct val="86400"/>
              </a:lnSpc>
              <a:spcBef>
                <a:spcPts val="600"/>
              </a:spcBef>
            </a:pPr>
            <a:r>
              <a:rPr sz="1400" b="1" spc="-5" dirty="0">
                <a:solidFill>
                  <a:srgbClr val="95212E"/>
                </a:solidFill>
                <a:latin typeface="Arial"/>
                <a:cs typeface="Arial"/>
              </a:rPr>
              <a:t>NOTE:</a:t>
            </a:r>
            <a:r>
              <a:rPr sz="1400" b="1" spc="350" dirty="0">
                <a:solidFill>
                  <a:srgbClr val="95212E"/>
                </a:solidFill>
                <a:latin typeface="Arial"/>
                <a:cs typeface="Arial"/>
              </a:rPr>
              <a:t> </a:t>
            </a:r>
            <a:r>
              <a:rPr sz="1400" dirty="0">
                <a:latin typeface="Arial MT"/>
                <a:cs typeface="Arial MT"/>
              </a:rPr>
              <a:t>Attempt</a:t>
            </a:r>
            <a:r>
              <a:rPr sz="1400" spc="-15" dirty="0">
                <a:latin typeface="Arial MT"/>
                <a:cs typeface="Arial MT"/>
              </a:rPr>
              <a:t> </a:t>
            </a:r>
            <a:r>
              <a:rPr sz="1400" dirty="0">
                <a:latin typeface="Arial MT"/>
                <a:cs typeface="Arial MT"/>
              </a:rPr>
              <a:t>to</a:t>
            </a:r>
            <a:r>
              <a:rPr sz="1400" spc="-20" dirty="0">
                <a:latin typeface="Arial MT"/>
                <a:cs typeface="Arial MT"/>
              </a:rPr>
              <a:t> </a:t>
            </a:r>
            <a:r>
              <a:rPr sz="1400" dirty="0">
                <a:latin typeface="Arial MT"/>
                <a:cs typeface="Arial MT"/>
              </a:rPr>
              <a:t>maintain</a:t>
            </a:r>
            <a:r>
              <a:rPr sz="1400" spc="-15" dirty="0">
                <a:latin typeface="Arial MT"/>
                <a:cs typeface="Arial MT"/>
              </a:rPr>
              <a:t> </a:t>
            </a:r>
            <a:r>
              <a:rPr sz="1400" dirty="0">
                <a:latin typeface="Arial MT"/>
                <a:cs typeface="Arial MT"/>
              </a:rPr>
              <a:t>O</a:t>
            </a:r>
            <a:r>
              <a:rPr sz="1350" baseline="24691" dirty="0">
                <a:latin typeface="Arial MT"/>
                <a:cs typeface="Arial MT"/>
              </a:rPr>
              <a:t>2</a:t>
            </a:r>
            <a:r>
              <a:rPr sz="1400" dirty="0">
                <a:latin typeface="Arial MT"/>
                <a:cs typeface="Arial MT"/>
              </a:rPr>
              <a:t>Sat </a:t>
            </a:r>
            <a:r>
              <a:rPr sz="1400" spc="-380" dirty="0">
                <a:latin typeface="Arial MT"/>
                <a:cs typeface="Arial MT"/>
              </a:rPr>
              <a:t> </a:t>
            </a:r>
            <a:r>
              <a:rPr sz="1400" spc="-5" dirty="0">
                <a:latin typeface="Arial MT"/>
                <a:cs typeface="Arial MT"/>
              </a:rPr>
              <a:t>above 94% (this </a:t>
            </a:r>
            <a:r>
              <a:rPr sz="1400" dirty="0">
                <a:latin typeface="Arial MT"/>
                <a:cs typeface="Arial MT"/>
              </a:rPr>
              <a:t>can </a:t>
            </a:r>
            <a:r>
              <a:rPr sz="1400" spc="-5" dirty="0">
                <a:latin typeface="Arial MT"/>
                <a:cs typeface="Arial MT"/>
              </a:rPr>
              <a:t>be monitored </a:t>
            </a:r>
            <a:r>
              <a:rPr sz="1400" spc="-375" dirty="0">
                <a:latin typeface="Arial MT"/>
                <a:cs typeface="Arial MT"/>
              </a:rPr>
              <a:t> </a:t>
            </a:r>
            <a:r>
              <a:rPr sz="1400" spc="-5" dirty="0">
                <a:latin typeface="Arial MT"/>
                <a:cs typeface="Arial MT"/>
              </a:rPr>
              <a:t>through </a:t>
            </a:r>
            <a:r>
              <a:rPr sz="1400" dirty="0">
                <a:latin typeface="Arial MT"/>
                <a:cs typeface="Arial MT"/>
              </a:rPr>
              <a:t>a</a:t>
            </a:r>
            <a:r>
              <a:rPr sz="1400" spc="-5" dirty="0">
                <a:latin typeface="Arial MT"/>
                <a:cs typeface="Arial MT"/>
              </a:rPr>
              <a:t> pulse oximeter)</a:t>
            </a:r>
            <a:endParaRPr sz="1400">
              <a:latin typeface="Arial MT"/>
              <a:cs typeface="Arial MT"/>
            </a:endParaRPr>
          </a:p>
        </p:txBody>
      </p:sp>
      <p:grpSp>
        <p:nvGrpSpPr>
          <p:cNvPr id="19" name="object 19"/>
          <p:cNvGrpSpPr/>
          <p:nvPr/>
        </p:nvGrpSpPr>
        <p:grpSpPr>
          <a:xfrm>
            <a:off x="7895894" y="1796935"/>
            <a:ext cx="3342004" cy="4630420"/>
            <a:chOff x="7895894" y="1796935"/>
            <a:chExt cx="3342004" cy="4630420"/>
          </a:xfrm>
        </p:grpSpPr>
        <p:sp>
          <p:nvSpPr>
            <p:cNvPr id="20" name="object 20"/>
            <p:cNvSpPr/>
            <p:nvPr/>
          </p:nvSpPr>
          <p:spPr>
            <a:xfrm>
              <a:off x="8216557" y="1803285"/>
              <a:ext cx="266700" cy="1621155"/>
            </a:xfrm>
            <a:custGeom>
              <a:avLst/>
              <a:gdLst/>
              <a:ahLst/>
              <a:cxnLst/>
              <a:rect l="l" t="t" r="r" b="b"/>
              <a:pathLst>
                <a:path w="266700" h="1621154">
                  <a:moveTo>
                    <a:pt x="266687" y="0"/>
                  </a:moveTo>
                  <a:lnTo>
                    <a:pt x="73202" y="0"/>
                  </a:lnTo>
                  <a:lnTo>
                    <a:pt x="30111" y="5789"/>
                  </a:lnTo>
                  <a:lnTo>
                    <a:pt x="0" y="18495"/>
                  </a:lnTo>
                  <a:lnTo>
                    <a:pt x="0" y="1602442"/>
                  </a:lnTo>
                  <a:lnTo>
                    <a:pt x="30111" y="1615149"/>
                  </a:lnTo>
                  <a:lnTo>
                    <a:pt x="73202" y="1620939"/>
                  </a:lnTo>
                  <a:lnTo>
                    <a:pt x="266687" y="1620939"/>
                  </a:lnTo>
                  <a:lnTo>
                    <a:pt x="266687" y="0"/>
                  </a:lnTo>
                  <a:close/>
                </a:path>
              </a:pathLst>
            </a:custGeom>
            <a:solidFill>
              <a:srgbClr val="FEFEFE"/>
            </a:solidFill>
          </p:spPr>
          <p:txBody>
            <a:bodyPr wrap="square" lIns="0" tIns="0" rIns="0" bIns="0" rtlCol="0"/>
            <a:lstStyle/>
            <a:p>
              <a:endParaRPr/>
            </a:p>
          </p:txBody>
        </p:sp>
        <p:pic>
          <p:nvPicPr>
            <p:cNvPr id="21" name="object 21"/>
            <p:cNvPicPr/>
            <p:nvPr/>
          </p:nvPicPr>
          <p:blipFill>
            <a:blip r:embed="rId7" cstate="print"/>
            <a:stretch>
              <a:fillRect/>
            </a:stretch>
          </p:blipFill>
          <p:spPr>
            <a:xfrm>
              <a:off x="8483244" y="1803285"/>
              <a:ext cx="2659405" cy="1620939"/>
            </a:xfrm>
            <a:prstGeom prst="rect">
              <a:avLst/>
            </a:prstGeom>
          </p:spPr>
        </p:pic>
        <p:sp>
          <p:nvSpPr>
            <p:cNvPr id="22" name="object 22"/>
            <p:cNvSpPr/>
            <p:nvPr/>
          </p:nvSpPr>
          <p:spPr>
            <a:xfrm>
              <a:off x="8127657" y="1803285"/>
              <a:ext cx="3103880" cy="1621155"/>
            </a:xfrm>
            <a:custGeom>
              <a:avLst/>
              <a:gdLst/>
              <a:ahLst/>
              <a:cxnLst/>
              <a:rect l="l" t="t" r="r" b="b"/>
              <a:pathLst>
                <a:path w="3103879" h="1621154">
                  <a:moveTo>
                    <a:pt x="0" y="162095"/>
                  </a:moveTo>
                  <a:lnTo>
                    <a:pt x="5790" y="119003"/>
                  </a:lnTo>
                  <a:lnTo>
                    <a:pt x="22130" y="80282"/>
                  </a:lnTo>
                  <a:lnTo>
                    <a:pt x="47476" y="47476"/>
                  </a:lnTo>
                  <a:lnTo>
                    <a:pt x="80282" y="22130"/>
                  </a:lnTo>
                  <a:lnTo>
                    <a:pt x="119003" y="5790"/>
                  </a:lnTo>
                  <a:lnTo>
                    <a:pt x="162095" y="0"/>
                  </a:lnTo>
                  <a:lnTo>
                    <a:pt x="2941781" y="0"/>
                  </a:lnTo>
                  <a:lnTo>
                    <a:pt x="2984875" y="5790"/>
                  </a:lnTo>
                  <a:lnTo>
                    <a:pt x="3023598" y="22130"/>
                  </a:lnTo>
                  <a:lnTo>
                    <a:pt x="3056405" y="47476"/>
                  </a:lnTo>
                  <a:lnTo>
                    <a:pt x="3081751" y="80282"/>
                  </a:lnTo>
                  <a:lnTo>
                    <a:pt x="3098091" y="119003"/>
                  </a:lnTo>
                  <a:lnTo>
                    <a:pt x="3103881" y="162095"/>
                  </a:lnTo>
                  <a:lnTo>
                    <a:pt x="3103881" y="1458840"/>
                  </a:lnTo>
                  <a:lnTo>
                    <a:pt x="3098091" y="1501935"/>
                  </a:lnTo>
                  <a:lnTo>
                    <a:pt x="3081751" y="1540657"/>
                  </a:lnTo>
                  <a:lnTo>
                    <a:pt x="3056405" y="1573464"/>
                  </a:lnTo>
                  <a:lnTo>
                    <a:pt x="3023598" y="1598810"/>
                  </a:lnTo>
                  <a:lnTo>
                    <a:pt x="2984875" y="1615150"/>
                  </a:lnTo>
                  <a:lnTo>
                    <a:pt x="2941781" y="1620940"/>
                  </a:lnTo>
                  <a:lnTo>
                    <a:pt x="162095" y="1620940"/>
                  </a:lnTo>
                  <a:lnTo>
                    <a:pt x="119003" y="1615150"/>
                  </a:lnTo>
                  <a:lnTo>
                    <a:pt x="80282" y="1598810"/>
                  </a:lnTo>
                  <a:lnTo>
                    <a:pt x="47476" y="1573464"/>
                  </a:lnTo>
                  <a:lnTo>
                    <a:pt x="22130" y="1540657"/>
                  </a:lnTo>
                  <a:lnTo>
                    <a:pt x="5790" y="1501935"/>
                  </a:lnTo>
                  <a:lnTo>
                    <a:pt x="0" y="1458840"/>
                  </a:lnTo>
                  <a:lnTo>
                    <a:pt x="0" y="162095"/>
                  </a:lnTo>
                  <a:close/>
                </a:path>
              </a:pathLst>
            </a:custGeom>
            <a:ln w="12700">
              <a:solidFill>
                <a:srgbClr val="BC8642"/>
              </a:solidFill>
            </a:ln>
          </p:spPr>
          <p:txBody>
            <a:bodyPr wrap="square" lIns="0" tIns="0" rIns="0" bIns="0" rtlCol="0"/>
            <a:lstStyle/>
            <a:p>
              <a:endParaRPr/>
            </a:p>
          </p:txBody>
        </p:sp>
        <p:sp>
          <p:nvSpPr>
            <p:cNvPr id="23" name="object 23"/>
            <p:cNvSpPr/>
            <p:nvPr/>
          </p:nvSpPr>
          <p:spPr>
            <a:xfrm>
              <a:off x="8127657" y="3718941"/>
              <a:ext cx="3103880" cy="2701925"/>
            </a:xfrm>
            <a:custGeom>
              <a:avLst/>
              <a:gdLst/>
              <a:ahLst/>
              <a:cxnLst/>
              <a:rect l="l" t="t" r="r" b="b"/>
              <a:pathLst>
                <a:path w="3103879" h="2701925">
                  <a:moveTo>
                    <a:pt x="3103880" y="0"/>
                  </a:moveTo>
                  <a:lnTo>
                    <a:pt x="0" y="0"/>
                  </a:lnTo>
                  <a:lnTo>
                    <a:pt x="0" y="2417902"/>
                  </a:lnTo>
                  <a:lnTo>
                    <a:pt x="3712" y="2463913"/>
                  </a:lnTo>
                  <a:lnTo>
                    <a:pt x="14461" y="2507561"/>
                  </a:lnTo>
                  <a:lnTo>
                    <a:pt x="31662" y="2548262"/>
                  </a:lnTo>
                  <a:lnTo>
                    <a:pt x="54730" y="2585430"/>
                  </a:lnTo>
                  <a:lnTo>
                    <a:pt x="83083" y="2618482"/>
                  </a:lnTo>
                  <a:lnTo>
                    <a:pt x="116136" y="2646835"/>
                  </a:lnTo>
                  <a:lnTo>
                    <a:pt x="153304" y="2669903"/>
                  </a:lnTo>
                  <a:lnTo>
                    <a:pt x="194005" y="2687104"/>
                  </a:lnTo>
                  <a:lnTo>
                    <a:pt x="237654" y="2697852"/>
                  </a:lnTo>
                  <a:lnTo>
                    <a:pt x="283667" y="2701565"/>
                  </a:lnTo>
                  <a:lnTo>
                    <a:pt x="2820212" y="2701565"/>
                  </a:lnTo>
                  <a:lnTo>
                    <a:pt x="2866225" y="2697852"/>
                  </a:lnTo>
                  <a:lnTo>
                    <a:pt x="2909874" y="2687104"/>
                  </a:lnTo>
                  <a:lnTo>
                    <a:pt x="2950575" y="2669903"/>
                  </a:lnTo>
                  <a:lnTo>
                    <a:pt x="2987743" y="2646835"/>
                  </a:lnTo>
                  <a:lnTo>
                    <a:pt x="3020796" y="2618482"/>
                  </a:lnTo>
                  <a:lnTo>
                    <a:pt x="3049149" y="2585430"/>
                  </a:lnTo>
                  <a:lnTo>
                    <a:pt x="3072217" y="2548262"/>
                  </a:lnTo>
                  <a:lnTo>
                    <a:pt x="3089418" y="2507561"/>
                  </a:lnTo>
                  <a:lnTo>
                    <a:pt x="3100167" y="2463913"/>
                  </a:lnTo>
                  <a:lnTo>
                    <a:pt x="3103880" y="2417902"/>
                  </a:lnTo>
                  <a:lnTo>
                    <a:pt x="3103880" y="0"/>
                  </a:lnTo>
                  <a:close/>
                </a:path>
              </a:pathLst>
            </a:custGeom>
            <a:solidFill>
              <a:srgbClr val="FFFFFF"/>
            </a:solidFill>
          </p:spPr>
          <p:txBody>
            <a:bodyPr wrap="square" lIns="0" tIns="0" rIns="0" bIns="0" rtlCol="0"/>
            <a:lstStyle/>
            <a:p>
              <a:endParaRPr/>
            </a:p>
          </p:txBody>
        </p:sp>
        <p:sp>
          <p:nvSpPr>
            <p:cNvPr id="24" name="object 24"/>
            <p:cNvSpPr/>
            <p:nvPr/>
          </p:nvSpPr>
          <p:spPr>
            <a:xfrm>
              <a:off x="8127655" y="3718935"/>
              <a:ext cx="3103880" cy="2701925"/>
            </a:xfrm>
            <a:custGeom>
              <a:avLst/>
              <a:gdLst/>
              <a:ahLst/>
              <a:cxnLst/>
              <a:rect l="l" t="t" r="r" b="b"/>
              <a:pathLst>
                <a:path w="3103879" h="2701925">
                  <a:moveTo>
                    <a:pt x="2820218" y="2701571"/>
                  </a:moveTo>
                  <a:lnTo>
                    <a:pt x="283670" y="2701571"/>
                  </a:lnTo>
                  <a:lnTo>
                    <a:pt x="237656" y="2697858"/>
                  </a:lnTo>
                  <a:lnTo>
                    <a:pt x="194007" y="2687110"/>
                  </a:lnTo>
                  <a:lnTo>
                    <a:pt x="153305" y="2669909"/>
                  </a:lnTo>
                  <a:lnTo>
                    <a:pt x="116136" y="2646840"/>
                  </a:lnTo>
                  <a:lnTo>
                    <a:pt x="83083" y="2618488"/>
                  </a:lnTo>
                  <a:lnTo>
                    <a:pt x="54730" y="2585435"/>
                  </a:lnTo>
                  <a:lnTo>
                    <a:pt x="31662" y="2548267"/>
                  </a:lnTo>
                  <a:lnTo>
                    <a:pt x="14461" y="2507567"/>
                  </a:lnTo>
                  <a:lnTo>
                    <a:pt x="3712" y="2463919"/>
                  </a:lnTo>
                  <a:lnTo>
                    <a:pt x="0" y="2417908"/>
                  </a:lnTo>
                  <a:lnTo>
                    <a:pt x="0" y="0"/>
                  </a:lnTo>
                  <a:lnTo>
                    <a:pt x="3103881" y="0"/>
                  </a:lnTo>
                  <a:lnTo>
                    <a:pt x="3103881" y="2417908"/>
                  </a:lnTo>
                  <a:lnTo>
                    <a:pt x="3100169" y="2463919"/>
                  </a:lnTo>
                  <a:lnTo>
                    <a:pt x="3089420" y="2507567"/>
                  </a:lnTo>
                  <a:lnTo>
                    <a:pt x="3072219" y="2548267"/>
                  </a:lnTo>
                  <a:lnTo>
                    <a:pt x="3049151" y="2585435"/>
                  </a:lnTo>
                  <a:lnTo>
                    <a:pt x="3020798" y="2618488"/>
                  </a:lnTo>
                  <a:lnTo>
                    <a:pt x="2987746" y="2646840"/>
                  </a:lnTo>
                  <a:lnTo>
                    <a:pt x="2950578" y="2669909"/>
                  </a:lnTo>
                  <a:lnTo>
                    <a:pt x="2909878" y="2687110"/>
                  </a:lnTo>
                  <a:lnTo>
                    <a:pt x="2866230" y="2697858"/>
                  </a:lnTo>
                  <a:lnTo>
                    <a:pt x="2820218" y="2701571"/>
                  </a:lnTo>
                  <a:close/>
                </a:path>
              </a:pathLst>
            </a:custGeom>
            <a:ln w="12700">
              <a:solidFill>
                <a:srgbClr val="BC8642"/>
              </a:solidFill>
            </a:ln>
          </p:spPr>
          <p:txBody>
            <a:bodyPr wrap="square" lIns="0" tIns="0" rIns="0" bIns="0" rtlCol="0"/>
            <a:lstStyle/>
            <a:p>
              <a:endParaRPr/>
            </a:p>
          </p:txBody>
        </p:sp>
        <p:sp>
          <p:nvSpPr>
            <p:cNvPr id="25" name="object 25"/>
            <p:cNvSpPr/>
            <p:nvPr/>
          </p:nvSpPr>
          <p:spPr>
            <a:xfrm>
              <a:off x="7895894" y="3242119"/>
              <a:ext cx="548640" cy="548640"/>
            </a:xfrm>
            <a:custGeom>
              <a:avLst/>
              <a:gdLst/>
              <a:ahLst/>
              <a:cxnLst/>
              <a:rect l="l" t="t" r="r" b="b"/>
              <a:pathLst>
                <a:path w="548640" h="548639">
                  <a:moveTo>
                    <a:pt x="274319" y="0"/>
                  </a:moveTo>
                  <a:lnTo>
                    <a:pt x="225008" y="4419"/>
                  </a:lnTo>
                  <a:lnTo>
                    <a:pt x="178597" y="17162"/>
                  </a:lnTo>
                  <a:lnTo>
                    <a:pt x="135861" y="37453"/>
                  </a:lnTo>
                  <a:lnTo>
                    <a:pt x="97575" y="64518"/>
                  </a:lnTo>
                  <a:lnTo>
                    <a:pt x="64513" y="97580"/>
                  </a:lnTo>
                  <a:lnTo>
                    <a:pt x="37450" y="135867"/>
                  </a:lnTo>
                  <a:lnTo>
                    <a:pt x="17161" y="178602"/>
                  </a:lnTo>
                  <a:lnTo>
                    <a:pt x="4419" y="225011"/>
                  </a:lnTo>
                  <a:lnTo>
                    <a:pt x="0" y="274319"/>
                  </a:lnTo>
                  <a:lnTo>
                    <a:pt x="4419" y="323631"/>
                  </a:lnTo>
                  <a:lnTo>
                    <a:pt x="17161" y="370042"/>
                  </a:lnTo>
                  <a:lnTo>
                    <a:pt x="37450" y="412778"/>
                  </a:lnTo>
                  <a:lnTo>
                    <a:pt x="64513" y="451064"/>
                  </a:lnTo>
                  <a:lnTo>
                    <a:pt x="97575" y="484126"/>
                  </a:lnTo>
                  <a:lnTo>
                    <a:pt x="135861" y="511189"/>
                  </a:lnTo>
                  <a:lnTo>
                    <a:pt x="178597" y="531478"/>
                  </a:lnTo>
                  <a:lnTo>
                    <a:pt x="225008" y="544220"/>
                  </a:lnTo>
                  <a:lnTo>
                    <a:pt x="274319" y="548639"/>
                  </a:lnTo>
                  <a:lnTo>
                    <a:pt x="323628" y="544220"/>
                  </a:lnTo>
                  <a:lnTo>
                    <a:pt x="370037" y="531478"/>
                  </a:lnTo>
                  <a:lnTo>
                    <a:pt x="412772" y="511189"/>
                  </a:lnTo>
                  <a:lnTo>
                    <a:pt x="451059" y="484126"/>
                  </a:lnTo>
                  <a:lnTo>
                    <a:pt x="484121" y="451064"/>
                  </a:lnTo>
                  <a:lnTo>
                    <a:pt x="511186" y="412778"/>
                  </a:lnTo>
                  <a:lnTo>
                    <a:pt x="531477" y="370042"/>
                  </a:lnTo>
                  <a:lnTo>
                    <a:pt x="544220" y="323631"/>
                  </a:lnTo>
                  <a:lnTo>
                    <a:pt x="548639" y="274319"/>
                  </a:lnTo>
                  <a:lnTo>
                    <a:pt x="544220" y="225011"/>
                  </a:lnTo>
                  <a:lnTo>
                    <a:pt x="531477" y="178602"/>
                  </a:lnTo>
                  <a:lnTo>
                    <a:pt x="511186" y="135867"/>
                  </a:lnTo>
                  <a:lnTo>
                    <a:pt x="484121" y="97580"/>
                  </a:lnTo>
                  <a:lnTo>
                    <a:pt x="451059" y="64518"/>
                  </a:lnTo>
                  <a:lnTo>
                    <a:pt x="412772" y="37453"/>
                  </a:lnTo>
                  <a:lnTo>
                    <a:pt x="370037" y="17162"/>
                  </a:lnTo>
                  <a:lnTo>
                    <a:pt x="323628" y="4419"/>
                  </a:lnTo>
                  <a:lnTo>
                    <a:pt x="274319" y="0"/>
                  </a:lnTo>
                  <a:close/>
                </a:path>
              </a:pathLst>
            </a:custGeom>
            <a:solidFill>
              <a:srgbClr val="CD9147"/>
            </a:solidFill>
          </p:spPr>
          <p:txBody>
            <a:bodyPr wrap="square" lIns="0" tIns="0" rIns="0" bIns="0" rtlCol="0"/>
            <a:lstStyle/>
            <a:p>
              <a:endParaRPr/>
            </a:p>
          </p:txBody>
        </p:sp>
      </p:grpSp>
      <p:sp>
        <p:nvSpPr>
          <p:cNvPr id="26" name="object 26"/>
          <p:cNvSpPr txBox="1"/>
          <p:nvPr/>
        </p:nvSpPr>
        <p:spPr>
          <a:xfrm>
            <a:off x="8094014" y="3236087"/>
            <a:ext cx="2934970" cy="2810510"/>
          </a:xfrm>
          <a:prstGeom prst="rect">
            <a:avLst/>
          </a:prstGeom>
        </p:spPr>
        <p:txBody>
          <a:bodyPr vert="horz" wrap="square" lIns="0" tIns="144145" rIns="0" bIns="0" rtlCol="0">
            <a:spAutoFit/>
          </a:bodyPr>
          <a:lstStyle/>
          <a:p>
            <a:pPr marL="12700">
              <a:lnSpc>
                <a:spcPct val="100000"/>
              </a:lnSpc>
              <a:spcBef>
                <a:spcPts val="1135"/>
              </a:spcBef>
            </a:pPr>
            <a:r>
              <a:rPr sz="1800" b="1" dirty="0">
                <a:solidFill>
                  <a:srgbClr val="FFFFFF"/>
                </a:solidFill>
                <a:latin typeface="Arial"/>
                <a:cs typeface="Arial"/>
              </a:rPr>
              <a:t>3</a:t>
            </a:r>
            <a:endParaRPr sz="1800">
              <a:latin typeface="Arial"/>
              <a:cs typeface="Arial"/>
            </a:endParaRPr>
          </a:p>
          <a:p>
            <a:pPr marL="116205">
              <a:lnSpc>
                <a:spcPct val="100000"/>
              </a:lnSpc>
              <a:spcBef>
                <a:spcPts val="920"/>
              </a:spcBef>
            </a:pPr>
            <a:r>
              <a:rPr sz="1600" b="1" spc="-25" dirty="0">
                <a:latin typeface="Arial"/>
                <a:cs typeface="Arial"/>
              </a:rPr>
              <a:t>PREPARE</a:t>
            </a:r>
            <a:r>
              <a:rPr sz="1600" b="1" spc="-10" dirty="0">
                <a:latin typeface="Arial"/>
                <a:cs typeface="Arial"/>
              </a:rPr>
              <a:t> </a:t>
            </a:r>
            <a:r>
              <a:rPr sz="1600" spc="-55" dirty="0">
                <a:latin typeface="Arial MT"/>
                <a:cs typeface="Arial MT"/>
              </a:rPr>
              <a:t>SAVe</a:t>
            </a:r>
            <a:r>
              <a:rPr sz="1600" spc="-15" dirty="0">
                <a:latin typeface="Arial MT"/>
                <a:cs typeface="Arial MT"/>
              </a:rPr>
              <a:t> </a:t>
            </a:r>
            <a:r>
              <a:rPr sz="1600" spc="-5" dirty="0">
                <a:latin typeface="Arial MT"/>
                <a:cs typeface="Arial MT"/>
              </a:rPr>
              <a:t>II</a:t>
            </a:r>
            <a:r>
              <a:rPr sz="1600" spc="-15" dirty="0">
                <a:latin typeface="Arial MT"/>
                <a:cs typeface="Arial MT"/>
              </a:rPr>
              <a:t> </a:t>
            </a:r>
            <a:r>
              <a:rPr sz="1600" spc="-5" dirty="0">
                <a:latin typeface="Arial MT"/>
                <a:cs typeface="Arial MT"/>
              </a:rPr>
              <a:t>for</a:t>
            </a:r>
            <a:r>
              <a:rPr sz="1600" spc="-10" dirty="0">
                <a:latin typeface="Arial MT"/>
                <a:cs typeface="Arial MT"/>
              </a:rPr>
              <a:t> </a:t>
            </a:r>
            <a:r>
              <a:rPr sz="1600" dirty="0">
                <a:latin typeface="Arial MT"/>
                <a:cs typeface="Arial MT"/>
              </a:rPr>
              <a:t>use:</a:t>
            </a:r>
            <a:endParaRPr sz="1600">
              <a:latin typeface="Arial MT"/>
              <a:cs typeface="Arial MT"/>
            </a:endParaRPr>
          </a:p>
          <a:p>
            <a:pPr marL="116205" marR="706755">
              <a:lnSpc>
                <a:spcPts val="1610"/>
              </a:lnSpc>
              <a:spcBef>
                <a:spcPts val="600"/>
              </a:spcBef>
              <a:buFont typeface="Arial"/>
              <a:buAutoNum type="alphaLcParenBoth"/>
              <a:tabLst>
                <a:tab pos="402590" algn="l"/>
              </a:tabLst>
            </a:pPr>
            <a:r>
              <a:rPr sz="1500" spc="-5" dirty="0">
                <a:latin typeface="Arial MT"/>
                <a:cs typeface="Arial MT"/>
              </a:rPr>
              <a:t>Remove </a:t>
            </a:r>
            <a:r>
              <a:rPr sz="1500" spc="-50" dirty="0">
                <a:latin typeface="Arial MT"/>
                <a:cs typeface="Arial MT"/>
              </a:rPr>
              <a:t>SAVe </a:t>
            </a:r>
            <a:r>
              <a:rPr sz="1500" spc="-5" dirty="0">
                <a:latin typeface="Arial MT"/>
                <a:cs typeface="Arial MT"/>
              </a:rPr>
              <a:t>II from </a:t>
            </a:r>
            <a:r>
              <a:rPr sz="1500" spc="-405" dirty="0">
                <a:latin typeface="Arial MT"/>
                <a:cs typeface="Arial MT"/>
              </a:rPr>
              <a:t> </a:t>
            </a:r>
            <a:r>
              <a:rPr sz="1500" spc="-5" dirty="0">
                <a:latin typeface="Arial MT"/>
                <a:cs typeface="Arial MT"/>
              </a:rPr>
              <a:t>container</a:t>
            </a:r>
            <a:endParaRPr sz="1500">
              <a:latin typeface="Arial MT"/>
              <a:cs typeface="Arial MT"/>
            </a:endParaRPr>
          </a:p>
          <a:p>
            <a:pPr marL="412750" indent="-297180">
              <a:lnSpc>
                <a:spcPts val="1775"/>
              </a:lnSpc>
              <a:buFont typeface="Arial"/>
              <a:buAutoNum type="alphaLcParenBoth"/>
              <a:tabLst>
                <a:tab pos="413384" algn="l"/>
              </a:tabLst>
            </a:pPr>
            <a:r>
              <a:rPr sz="1500" spc="-20" dirty="0">
                <a:latin typeface="Arial MT"/>
                <a:cs typeface="Arial MT"/>
              </a:rPr>
              <a:t>Verify </a:t>
            </a:r>
            <a:r>
              <a:rPr sz="1500" dirty="0">
                <a:latin typeface="Arial MT"/>
                <a:cs typeface="Arial MT"/>
              </a:rPr>
              <a:t>required</a:t>
            </a:r>
            <a:r>
              <a:rPr sz="1500" spc="-15" dirty="0">
                <a:latin typeface="Arial MT"/>
                <a:cs typeface="Arial MT"/>
              </a:rPr>
              <a:t> </a:t>
            </a:r>
            <a:r>
              <a:rPr sz="1500" spc="-5" dirty="0">
                <a:latin typeface="Arial MT"/>
                <a:cs typeface="Arial MT"/>
              </a:rPr>
              <a:t>items</a:t>
            </a:r>
            <a:r>
              <a:rPr sz="1500" spc="-20" dirty="0">
                <a:latin typeface="Arial MT"/>
                <a:cs typeface="Arial MT"/>
              </a:rPr>
              <a:t> </a:t>
            </a:r>
            <a:r>
              <a:rPr sz="1500" spc="-5" dirty="0">
                <a:latin typeface="Arial MT"/>
                <a:cs typeface="Arial MT"/>
              </a:rPr>
              <a:t>are</a:t>
            </a:r>
            <a:r>
              <a:rPr sz="1500" spc="-15" dirty="0">
                <a:latin typeface="Arial MT"/>
                <a:cs typeface="Arial MT"/>
              </a:rPr>
              <a:t> </a:t>
            </a:r>
            <a:r>
              <a:rPr sz="1500" dirty="0">
                <a:latin typeface="Arial MT"/>
                <a:cs typeface="Arial MT"/>
              </a:rPr>
              <a:t>in</a:t>
            </a:r>
            <a:r>
              <a:rPr sz="1500" spc="-20" dirty="0">
                <a:latin typeface="Arial MT"/>
                <a:cs typeface="Arial MT"/>
              </a:rPr>
              <a:t> </a:t>
            </a:r>
            <a:r>
              <a:rPr sz="1500" dirty="0">
                <a:latin typeface="Arial MT"/>
                <a:cs typeface="Arial MT"/>
              </a:rPr>
              <a:t>kit</a:t>
            </a:r>
            <a:endParaRPr sz="1500">
              <a:latin typeface="Arial MT"/>
              <a:cs typeface="Arial MT"/>
            </a:endParaRPr>
          </a:p>
          <a:p>
            <a:pPr marL="116205" marR="99060">
              <a:lnSpc>
                <a:spcPct val="86000"/>
              </a:lnSpc>
              <a:spcBef>
                <a:spcPts val="345"/>
              </a:spcBef>
              <a:buFont typeface="Arial"/>
              <a:buAutoNum type="alphaLcParenBoth"/>
              <a:tabLst>
                <a:tab pos="402590" algn="l"/>
              </a:tabLst>
            </a:pPr>
            <a:r>
              <a:rPr sz="1500" spc="-5" dirty="0">
                <a:latin typeface="Arial MT"/>
                <a:cs typeface="Arial MT"/>
              </a:rPr>
              <a:t>Inspect ventilator </a:t>
            </a:r>
            <a:r>
              <a:rPr sz="1500" dirty="0">
                <a:latin typeface="Arial MT"/>
                <a:cs typeface="Arial MT"/>
              </a:rPr>
              <a:t>circuit </a:t>
            </a:r>
            <a:r>
              <a:rPr sz="1500" spc="5" dirty="0">
                <a:latin typeface="Arial MT"/>
                <a:cs typeface="Arial MT"/>
              </a:rPr>
              <a:t> </a:t>
            </a:r>
            <a:r>
              <a:rPr sz="1500" dirty="0">
                <a:latin typeface="Arial MT"/>
                <a:cs typeface="Arial MT"/>
              </a:rPr>
              <a:t>(ensure </a:t>
            </a:r>
            <a:r>
              <a:rPr sz="1500" spc="-5" dirty="0">
                <a:latin typeface="Arial MT"/>
                <a:cs typeface="Arial MT"/>
              </a:rPr>
              <a:t>tubing </a:t>
            </a:r>
            <a:r>
              <a:rPr sz="1500" dirty="0">
                <a:latin typeface="Arial MT"/>
                <a:cs typeface="Arial MT"/>
              </a:rPr>
              <a:t>is </a:t>
            </a:r>
            <a:r>
              <a:rPr sz="1500" spc="-5" dirty="0">
                <a:latin typeface="Arial MT"/>
                <a:cs typeface="Arial MT"/>
              </a:rPr>
              <a:t>connected and </a:t>
            </a:r>
            <a:r>
              <a:rPr sz="1500" spc="-405" dirty="0">
                <a:latin typeface="Arial MT"/>
                <a:cs typeface="Arial MT"/>
              </a:rPr>
              <a:t> </a:t>
            </a:r>
            <a:r>
              <a:rPr sz="1500" dirty="0">
                <a:latin typeface="Arial MT"/>
                <a:cs typeface="Arial MT"/>
              </a:rPr>
              <a:t>circuit</a:t>
            </a:r>
            <a:r>
              <a:rPr sz="1500" spc="-10" dirty="0">
                <a:latin typeface="Arial MT"/>
                <a:cs typeface="Arial MT"/>
              </a:rPr>
              <a:t> </a:t>
            </a:r>
            <a:r>
              <a:rPr sz="1500" dirty="0">
                <a:latin typeface="Arial MT"/>
                <a:cs typeface="Arial MT"/>
              </a:rPr>
              <a:t>is</a:t>
            </a:r>
            <a:r>
              <a:rPr sz="1500" spc="-10" dirty="0">
                <a:latin typeface="Arial MT"/>
                <a:cs typeface="Arial MT"/>
              </a:rPr>
              <a:t> </a:t>
            </a:r>
            <a:r>
              <a:rPr sz="1500" spc="-5" dirty="0">
                <a:latin typeface="Arial MT"/>
                <a:cs typeface="Arial MT"/>
              </a:rPr>
              <a:t>intact)</a:t>
            </a:r>
            <a:endParaRPr sz="1500">
              <a:latin typeface="Arial MT"/>
              <a:cs typeface="Arial MT"/>
            </a:endParaRPr>
          </a:p>
          <a:p>
            <a:pPr marL="412750" indent="-297180">
              <a:lnSpc>
                <a:spcPct val="100000"/>
              </a:lnSpc>
              <a:buFont typeface="Arial"/>
              <a:buAutoNum type="alphaLcParenBoth"/>
              <a:tabLst>
                <a:tab pos="413384" algn="l"/>
              </a:tabLst>
            </a:pPr>
            <a:r>
              <a:rPr sz="1500" spc="-20" dirty="0">
                <a:latin typeface="Arial MT"/>
                <a:cs typeface="Arial MT"/>
              </a:rPr>
              <a:t>Verify</a:t>
            </a:r>
            <a:r>
              <a:rPr sz="1500" spc="-15" dirty="0">
                <a:latin typeface="Arial MT"/>
                <a:cs typeface="Arial MT"/>
              </a:rPr>
              <a:t> </a:t>
            </a:r>
            <a:r>
              <a:rPr sz="1500" spc="-5" dirty="0">
                <a:latin typeface="Arial MT"/>
                <a:cs typeface="Arial MT"/>
              </a:rPr>
              <a:t>debris</a:t>
            </a:r>
            <a:r>
              <a:rPr sz="1500" spc="-15" dirty="0">
                <a:latin typeface="Arial MT"/>
                <a:cs typeface="Arial MT"/>
              </a:rPr>
              <a:t> </a:t>
            </a:r>
            <a:r>
              <a:rPr sz="1500" spc="-5" dirty="0">
                <a:latin typeface="Arial MT"/>
                <a:cs typeface="Arial MT"/>
              </a:rPr>
              <a:t>filter</a:t>
            </a:r>
            <a:r>
              <a:rPr sz="1500" spc="-10" dirty="0">
                <a:latin typeface="Arial MT"/>
                <a:cs typeface="Arial MT"/>
              </a:rPr>
              <a:t> </a:t>
            </a:r>
            <a:r>
              <a:rPr sz="1500" dirty="0">
                <a:latin typeface="Arial MT"/>
                <a:cs typeface="Arial MT"/>
              </a:rPr>
              <a:t>is</a:t>
            </a:r>
            <a:r>
              <a:rPr sz="1500" spc="-15" dirty="0">
                <a:latin typeface="Arial MT"/>
                <a:cs typeface="Arial MT"/>
              </a:rPr>
              <a:t> </a:t>
            </a:r>
            <a:r>
              <a:rPr sz="1500" dirty="0">
                <a:latin typeface="Arial MT"/>
                <a:cs typeface="Arial MT"/>
              </a:rPr>
              <a:t>in</a:t>
            </a:r>
            <a:r>
              <a:rPr sz="1500" spc="-15" dirty="0">
                <a:latin typeface="Arial MT"/>
                <a:cs typeface="Arial MT"/>
              </a:rPr>
              <a:t> </a:t>
            </a:r>
            <a:r>
              <a:rPr sz="1500" spc="-5" dirty="0">
                <a:latin typeface="Arial MT"/>
                <a:cs typeface="Arial MT"/>
              </a:rPr>
              <a:t>place</a:t>
            </a:r>
            <a:endParaRPr sz="1500">
              <a:latin typeface="Arial MT"/>
              <a:cs typeface="Arial MT"/>
            </a:endParaRPr>
          </a:p>
          <a:p>
            <a:pPr marL="116205" marR="46990">
              <a:lnSpc>
                <a:spcPts val="1610"/>
              </a:lnSpc>
              <a:spcBef>
                <a:spcPts val="310"/>
              </a:spcBef>
              <a:buFont typeface="Arial"/>
              <a:buAutoNum type="alphaLcParenBoth"/>
              <a:tabLst>
                <a:tab pos="402590" algn="l"/>
              </a:tabLst>
            </a:pPr>
            <a:r>
              <a:rPr sz="1500" spc="-20" dirty="0">
                <a:latin typeface="Arial MT"/>
                <a:cs typeface="Arial MT"/>
              </a:rPr>
              <a:t>Verify </a:t>
            </a:r>
            <a:r>
              <a:rPr sz="1500" spc="-5" dirty="0">
                <a:latin typeface="Arial MT"/>
                <a:cs typeface="Arial MT"/>
              </a:rPr>
              <a:t>ventilator </a:t>
            </a:r>
            <a:r>
              <a:rPr sz="1500" dirty="0">
                <a:latin typeface="Arial MT"/>
                <a:cs typeface="Arial MT"/>
              </a:rPr>
              <a:t>is </a:t>
            </a:r>
            <a:r>
              <a:rPr sz="1500" spc="-5" dirty="0">
                <a:latin typeface="Arial MT"/>
                <a:cs typeface="Arial MT"/>
              </a:rPr>
              <a:t>adequately </a:t>
            </a:r>
            <a:r>
              <a:rPr sz="1500" spc="-405" dirty="0">
                <a:latin typeface="Arial MT"/>
                <a:cs typeface="Arial MT"/>
              </a:rPr>
              <a:t> </a:t>
            </a:r>
            <a:r>
              <a:rPr sz="1500" dirty="0">
                <a:latin typeface="Arial MT"/>
                <a:cs typeface="Arial MT"/>
              </a:rPr>
              <a:t>charged</a:t>
            </a:r>
            <a:endParaRPr sz="1500">
              <a:latin typeface="Arial MT"/>
              <a:cs typeface="Arial MT"/>
            </a:endParaRPr>
          </a:p>
        </p:txBody>
      </p:sp>
      <p:sp>
        <p:nvSpPr>
          <p:cNvPr id="27" name="object 27"/>
          <p:cNvSpPr/>
          <p:nvPr/>
        </p:nvSpPr>
        <p:spPr>
          <a:xfrm>
            <a:off x="4427728" y="3242119"/>
            <a:ext cx="548640" cy="548640"/>
          </a:xfrm>
          <a:custGeom>
            <a:avLst/>
            <a:gdLst/>
            <a:ahLst/>
            <a:cxnLst/>
            <a:rect l="l" t="t" r="r" b="b"/>
            <a:pathLst>
              <a:path w="548639" h="548639">
                <a:moveTo>
                  <a:pt x="274320" y="0"/>
                </a:moveTo>
                <a:lnTo>
                  <a:pt x="225008" y="4419"/>
                </a:lnTo>
                <a:lnTo>
                  <a:pt x="178597" y="17162"/>
                </a:lnTo>
                <a:lnTo>
                  <a:pt x="135861" y="37453"/>
                </a:lnTo>
                <a:lnTo>
                  <a:pt x="97575" y="64518"/>
                </a:lnTo>
                <a:lnTo>
                  <a:pt x="64513" y="97580"/>
                </a:lnTo>
                <a:lnTo>
                  <a:pt x="37450" y="135867"/>
                </a:lnTo>
                <a:lnTo>
                  <a:pt x="17161" y="178602"/>
                </a:lnTo>
                <a:lnTo>
                  <a:pt x="4419" y="225011"/>
                </a:lnTo>
                <a:lnTo>
                  <a:pt x="0" y="274319"/>
                </a:lnTo>
                <a:lnTo>
                  <a:pt x="4419" y="323631"/>
                </a:lnTo>
                <a:lnTo>
                  <a:pt x="17161" y="370042"/>
                </a:lnTo>
                <a:lnTo>
                  <a:pt x="37450" y="412778"/>
                </a:lnTo>
                <a:lnTo>
                  <a:pt x="64513" y="451064"/>
                </a:lnTo>
                <a:lnTo>
                  <a:pt x="97575" y="484126"/>
                </a:lnTo>
                <a:lnTo>
                  <a:pt x="135861" y="511189"/>
                </a:lnTo>
                <a:lnTo>
                  <a:pt x="178597" y="531478"/>
                </a:lnTo>
                <a:lnTo>
                  <a:pt x="225008" y="544220"/>
                </a:lnTo>
                <a:lnTo>
                  <a:pt x="274320" y="548639"/>
                </a:lnTo>
                <a:lnTo>
                  <a:pt x="323628" y="544220"/>
                </a:lnTo>
                <a:lnTo>
                  <a:pt x="370037" y="531478"/>
                </a:lnTo>
                <a:lnTo>
                  <a:pt x="412772" y="511189"/>
                </a:lnTo>
                <a:lnTo>
                  <a:pt x="451059" y="484126"/>
                </a:lnTo>
                <a:lnTo>
                  <a:pt x="484121" y="451064"/>
                </a:lnTo>
                <a:lnTo>
                  <a:pt x="511186" y="412778"/>
                </a:lnTo>
                <a:lnTo>
                  <a:pt x="531477" y="370042"/>
                </a:lnTo>
                <a:lnTo>
                  <a:pt x="544220" y="323631"/>
                </a:lnTo>
                <a:lnTo>
                  <a:pt x="548639" y="274319"/>
                </a:lnTo>
                <a:lnTo>
                  <a:pt x="544220" y="225011"/>
                </a:lnTo>
                <a:lnTo>
                  <a:pt x="531477" y="178602"/>
                </a:lnTo>
                <a:lnTo>
                  <a:pt x="511186" y="135867"/>
                </a:lnTo>
                <a:lnTo>
                  <a:pt x="484121" y="97580"/>
                </a:lnTo>
                <a:lnTo>
                  <a:pt x="451059" y="64518"/>
                </a:lnTo>
                <a:lnTo>
                  <a:pt x="412772" y="37453"/>
                </a:lnTo>
                <a:lnTo>
                  <a:pt x="370037" y="17162"/>
                </a:lnTo>
                <a:lnTo>
                  <a:pt x="323628" y="4419"/>
                </a:lnTo>
                <a:lnTo>
                  <a:pt x="274320" y="0"/>
                </a:lnTo>
                <a:close/>
              </a:path>
            </a:pathLst>
          </a:custGeom>
          <a:solidFill>
            <a:srgbClr val="CD9147"/>
          </a:solidFill>
        </p:spPr>
        <p:txBody>
          <a:bodyPr wrap="square" lIns="0" tIns="0" rIns="0" bIns="0" rtlCol="0"/>
          <a:lstStyle/>
          <a:p>
            <a:endParaRPr/>
          </a:p>
        </p:txBody>
      </p:sp>
      <p:sp>
        <p:nvSpPr>
          <p:cNvPr id="28" name="object 28"/>
          <p:cNvSpPr txBox="1"/>
          <p:nvPr/>
        </p:nvSpPr>
        <p:spPr>
          <a:xfrm>
            <a:off x="4625847" y="3367532"/>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2</a:t>
            </a:r>
            <a:endParaRPr sz="1800">
              <a:latin typeface="Arial"/>
              <a:cs typeface="Arial"/>
            </a:endParaRPr>
          </a:p>
        </p:txBody>
      </p:sp>
      <p:sp>
        <p:nvSpPr>
          <p:cNvPr id="29" name="object 29"/>
          <p:cNvSpPr/>
          <p:nvPr/>
        </p:nvSpPr>
        <p:spPr>
          <a:xfrm>
            <a:off x="983372" y="3242119"/>
            <a:ext cx="548640" cy="548640"/>
          </a:xfrm>
          <a:custGeom>
            <a:avLst/>
            <a:gdLst/>
            <a:ahLst/>
            <a:cxnLst/>
            <a:rect l="l" t="t" r="r" b="b"/>
            <a:pathLst>
              <a:path w="548640" h="548639">
                <a:moveTo>
                  <a:pt x="274320" y="0"/>
                </a:moveTo>
                <a:lnTo>
                  <a:pt x="225010" y="4419"/>
                </a:lnTo>
                <a:lnTo>
                  <a:pt x="178600" y="17162"/>
                </a:lnTo>
                <a:lnTo>
                  <a:pt x="135865" y="37453"/>
                </a:lnTo>
                <a:lnTo>
                  <a:pt x="97578" y="64518"/>
                </a:lnTo>
                <a:lnTo>
                  <a:pt x="64516" y="97580"/>
                </a:lnTo>
                <a:lnTo>
                  <a:pt x="37452" y="135867"/>
                </a:lnTo>
                <a:lnTo>
                  <a:pt x="17162" y="178602"/>
                </a:lnTo>
                <a:lnTo>
                  <a:pt x="4419" y="225011"/>
                </a:lnTo>
                <a:lnTo>
                  <a:pt x="0" y="274319"/>
                </a:lnTo>
                <a:lnTo>
                  <a:pt x="4419" y="323631"/>
                </a:lnTo>
                <a:lnTo>
                  <a:pt x="17162" y="370042"/>
                </a:lnTo>
                <a:lnTo>
                  <a:pt x="37452" y="412778"/>
                </a:lnTo>
                <a:lnTo>
                  <a:pt x="64516" y="451064"/>
                </a:lnTo>
                <a:lnTo>
                  <a:pt x="97578" y="484126"/>
                </a:lnTo>
                <a:lnTo>
                  <a:pt x="135865" y="511189"/>
                </a:lnTo>
                <a:lnTo>
                  <a:pt x="178600" y="531478"/>
                </a:lnTo>
                <a:lnTo>
                  <a:pt x="225010" y="544220"/>
                </a:lnTo>
                <a:lnTo>
                  <a:pt x="274320" y="548639"/>
                </a:lnTo>
                <a:lnTo>
                  <a:pt x="323628" y="544220"/>
                </a:lnTo>
                <a:lnTo>
                  <a:pt x="370038" y="531478"/>
                </a:lnTo>
                <a:lnTo>
                  <a:pt x="412773" y="511189"/>
                </a:lnTo>
                <a:lnTo>
                  <a:pt x="451060" y="484126"/>
                </a:lnTo>
                <a:lnTo>
                  <a:pt x="484123" y="451064"/>
                </a:lnTo>
                <a:lnTo>
                  <a:pt x="511187" y="412778"/>
                </a:lnTo>
                <a:lnTo>
                  <a:pt x="531478" y="370042"/>
                </a:lnTo>
                <a:lnTo>
                  <a:pt x="544221" y="323631"/>
                </a:lnTo>
                <a:lnTo>
                  <a:pt x="548641" y="274319"/>
                </a:lnTo>
                <a:lnTo>
                  <a:pt x="544221" y="225011"/>
                </a:lnTo>
                <a:lnTo>
                  <a:pt x="531478" y="178602"/>
                </a:lnTo>
                <a:lnTo>
                  <a:pt x="511187" y="135867"/>
                </a:lnTo>
                <a:lnTo>
                  <a:pt x="484123" y="97580"/>
                </a:lnTo>
                <a:lnTo>
                  <a:pt x="451060" y="64518"/>
                </a:lnTo>
                <a:lnTo>
                  <a:pt x="412773" y="37453"/>
                </a:lnTo>
                <a:lnTo>
                  <a:pt x="370038" y="17162"/>
                </a:lnTo>
                <a:lnTo>
                  <a:pt x="323628" y="4419"/>
                </a:lnTo>
                <a:lnTo>
                  <a:pt x="274320" y="0"/>
                </a:lnTo>
                <a:close/>
              </a:path>
            </a:pathLst>
          </a:custGeom>
          <a:solidFill>
            <a:srgbClr val="CD9147"/>
          </a:solidFill>
        </p:spPr>
        <p:txBody>
          <a:bodyPr wrap="square" lIns="0" tIns="0" rIns="0" bIns="0" rtlCol="0"/>
          <a:lstStyle/>
          <a:p>
            <a:endParaRPr/>
          </a:p>
        </p:txBody>
      </p:sp>
      <p:sp>
        <p:nvSpPr>
          <p:cNvPr id="30" name="object 30"/>
          <p:cNvSpPr txBox="1"/>
          <p:nvPr/>
        </p:nvSpPr>
        <p:spPr>
          <a:xfrm>
            <a:off x="1181492" y="3367532"/>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1</a:t>
            </a:r>
            <a:endParaRPr sz="1800">
              <a:latin typeface="Arial"/>
              <a:cs typeface="Arial"/>
            </a:endParaRPr>
          </a:p>
        </p:txBody>
      </p:sp>
      <p:sp>
        <p:nvSpPr>
          <p:cNvPr id="31" name="object 3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32" name="object 32"/>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r>
              <a:rPr dirty="0"/>
              <a:t>53</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20"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p:txBody>
      </p:sp>
      <p:pic>
        <p:nvPicPr>
          <p:cNvPr id="3" name="object 3"/>
          <p:cNvPicPr/>
          <p:nvPr/>
        </p:nvPicPr>
        <p:blipFill>
          <a:blip r:embed="rId2" cstate="print"/>
          <a:stretch>
            <a:fillRect/>
          </a:stretch>
        </p:blipFill>
        <p:spPr>
          <a:xfrm>
            <a:off x="309069" y="255193"/>
            <a:ext cx="1173007" cy="656424"/>
          </a:xfrm>
          <a:prstGeom prst="rect">
            <a:avLst/>
          </a:prstGeom>
        </p:spPr>
      </p:pic>
      <p:grpSp>
        <p:nvGrpSpPr>
          <p:cNvPr id="4" name="object 4"/>
          <p:cNvGrpSpPr/>
          <p:nvPr/>
        </p:nvGrpSpPr>
        <p:grpSpPr>
          <a:xfrm>
            <a:off x="499872" y="1490472"/>
            <a:ext cx="8876665" cy="5115560"/>
            <a:chOff x="499872" y="1490472"/>
            <a:chExt cx="8876665" cy="5115560"/>
          </a:xfrm>
        </p:grpSpPr>
        <p:pic>
          <p:nvPicPr>
            <p:cNvPr id="5" name="object 5"/>
            <p:cNvPicPr/>
            <p:nvPr/>
          </p:nvPicPr>
          <p:blipFill>
            <a:blip r:embed="rId3" cstate="print"/>
            <a:stretch>
              <a:fillRect/>
            </a:stretch>
          </p:blipFill>
          <p:spPr>
            <a:xfrm>
              <a:off x="4481689" y="6329889"/>
              <a:ext cx="4888090" cy="269285"/>
            </a:xfrm>
            <a:prstGeom prst="rect">
              <a:avLst/>
            </a:prstGeom>
          </p:spPr>
        </p:pic>
        <p:sp>
          <p:nvSpPr>
            <p:cNvPr id="6" name="object 6"/>
            <p:cNvSpPr/>
            <p:nvPr/>
          </p:nvSpPr>
          <p:spPr>
            <a:xfrm>
              <a:off x="4481687" y="6329890"/>
              <a:ext cx="4888230" cy="269875"/>
            </a:xfrm>
            <a:custGeom>
              <a:avLst/>
              <a:gdLst/>
              <a:ahLst/>
              <a:cxnLst/>
              <a:rect l="l" t="t" r="r" b="b"/>
              <a:pathLst>
                <a:path w="4888230" h="269875">
                  <a:moveTo>
                    <a:pt x="4888092" y="0"/>
                  </a:moveTo>
                  <a:lnTo>
                    <a:pt x="4888092" y="151471"/>
                  </a:lnTo>
                  <a:lnTo>
                    <a:pt x="4878834" y="197329"/>
                  </a:lnTo>
                  <a:lnTo>
                    <a:pt x="4853586" y="234778"/>
                  </a:lnTo>
                  <a:lnTo>
                    <a:pt x="4816137" y="260026"/>
                  </a:lnTo>
                  <a:lnTo>
                    <a:pt x="4770279" y="269285"/>
                  </a:lnTo>
                  <a:lnTo>
                    <a:pt x="151470" y="269285"/>
                  </a:lnTo>
                  <a:lnTo>
                    <a:pt x="105610" y="260026"/>
                  </a:lnTo>
                  <a:lnTo>
                    <a:pt x="68163" y="234778"/>
                  </a:lnTo>
                  <a:lnTo>
                    <a:pt x="42917" y="197329"/>
                  </a:lnTo>
                  <a:lnTo>
                    <a:pt x="33660" y="151471"/>
                  </a:lnTo>
                  <a:lnTo>
                    <a:pt x="33660" y="134642"/>
                  </a:lnTo>
                  <a:lnTo>
                    <a:pt x="0" y="134642"/>
                  </a:lnTo>
                  <a:lnTo>
                    <a:pt x="67320" y="67319"/>
                  </a:lnTo>
                  <a:lnTo>
                    <a:pt x="134640" y="134642"/>
                  </a:lnTo>
                  <a:lnTo>
                    <a:pt x="100980" y="134642"/>
                  </a:lnTo>
                  <a:lnTo>
                    <a:pt x="100980" y="151471"/>
                  </a:lnTo>
                  <a:lnTo>
                    <a:pt x="104948" y="171124"/>
                  </a:lnTo>
                  <a:lnTo>
                    <a:pt x="115770" y="187172"/>
                  </a:lnTo>
                  <a:lnTo>
                    <a:pt x="131819" y="197993"/>
                  </a:lnTo>
                  <a:lnTo>
                    <a:pt x="151470" y="201961"/>
                  </a:lnTo>
                  <a:lnTo>
                    <a:pt x="4770279" y="201961"/>
                  </a:lnTo>
                  <a:lnTo>
                    <a:pt x="4789932" y="197993"/>
                  </a:lnTo>
                  <a:lnTo>
                    <a:pt x="4805981" y="187172"/>
                  </a:lnTo>
                  <a:lnTo>
                    <a:pt x="4816801" y="171124"/>
                  </a:lnTo>
                  <a:lnTo>
                    <a:pt x="4820769" y="151471"/>
                  </a:lnTo>
                  <a:lnTo>
                    <a:pt x="4820769" y="0"/>
                  </a:lnTo>
                  <a:lnTo>
                    <a:pt x="4888092" y="0"/>
                  </a:lnTo>
                  <a:close/>
                </a:path>
              </a:pathLst>
            </a:custGeom>
            <a:ln w="12700">
              <a:solidFill>
                <a:srgbClr val="BC8642"/>
              </a:solidFill>
            </a:ln>
          </p:spPr>
          <p:txBody>
            <a:bodyPr wrap="square" lIns="0" tIns="0" rIns="0" bIns="0" rtlCol="0"/>
            <a:lstStyle/>
            <a:p>
              <a:endParaRPr/>
            </a:p>
          </p:txBody>
        </p:sp>
        <p:pic>
          <p:nvPicPr>
            <p:cNvPr id="7" name="object 7"/>
            <p:cNvPicPr/>
            <p:nvPr/>
          </p:nvPicPr>
          <p:blipFill>
            <a:blip r:embed="rId4" cstate="print"/>
            <a:stretch>
              <a:fillRect/>
            </a:stretch>
          </p:blipFill>
          <p:spPr>
            <a:xfrm>
              <a:off x="499872" y="1490472"/>
              <a:ext cx="8202168" cy="2307335"/>
            </a:xfrm>
            <a:prstGeom prst="rect">
              <a:avLst/>
            </a:prstGeom>
          </p:spPr>
        </p:pic>
        <p:pic>
          <p:nvPicPr>
            <p:cNvPr id="8" name="object 8"/>
            <p:cNvPicPr/>
            <p:nvPr/>
          </p:nvPicPr>
          <p:blipFill>
            <a:blip r:embed="rId5" cstate="print"/>
            <a:stretch>
              <a:fillRect/>
            </a:stretch>
          </p:blipFill>
          <p:spPr>
            <a:xfrm>
              <a:off x="553577" y="1492148"/>
              <a:ext cx="8095540" cy="2203411"/>
            </a:xfrm>
            <a:prstGeom prst="rect">
              <a:avLst/>
            </a:prstGeom>
          </p:spPr>
        </p:pic>
        <p:pic>
          <p:nvPicPr>
            <p:cNvPr id="9" name="object 9"/>
            <p:cNvPicPr/>
            <p:nvPr/>
          </p:nvPicPr>
          <p:blipFill>
            <a:blip r:embed="rId6" cstate="print"/>
            <a:stretch>
              <a:fillRect/>
            </a:stretch>
          </p:blipFill>
          <p:spPr>
            <a:xfrm>
              <a:off x="802412" y="1790598"/>
              <a:ext cx="2374339" cy="1567116"/>
            </a:xfrm>
            <a:prstGeom prst="rect">
              <a:avLst/>
            </a:prstGeom>
          </p:spPr>
        </p:pic>
        <p:sp>
          <p:nvSpPr>
            <p:cNvPr id="10" name="object 10"/>
            <p:cNvSpPr/>
            <p:nvPr/>
          </p:nvSpPr>
          <p:spPr>
            <a:xfrm>
              <a:off x="802412" y="1790598"/>
              <a:ext cx="2374900" cy="1606550"/>
            </a:xfrm>
            <a:custGeom>
              <a:avLst/>
              <a:gdLst/>
              <a:ahLst/>
              <a:cxnLst/>
              <a:rect l="l" t="t" r="r" b="b"/>
              <a:pathLst>
                <a:path w="2374900" h="1606550">
                  <a:moveTo>
                    <a:pt x="0" y="160652"/>
                  </a:moveTo>
                  <a:lnTo>
                    <a:pt x="8190" y="109873"/>
                  </a:lnTo>
                  <a:lnTo>
                    <a:pt x="30996" y="65773"/>
                  </a:lnTo>
                  <a:lnTo>
                    <a:pt x="65773" y="30996"/>
                  </a:lnTo>
                  <a:lnTo>
                    <a:pt x="109873" y="8190"/>
                  </a:lnTo>
                  <a:lnTo>
                    <a:pt x="160652" y="0"/>
                  </a:lnTo>
                  <a:lnTo>
                    <a:pt x="2213681" y="0"/>
                  </a:lnTo>
                  <a:lnTo>
                    <a:pt x="2264461" y="8190"/>
                  </a:lnTo>
                  <a:lnTo>
                    <a:pt x="2308561" y="30996"/>
                  </a:lnTo>
                  <a:lnTo>
                    <a:pt x="2343336" y="65773"/>
                  </a:lnTo>
                  <a:lnTo>
                    <a:pt x="2366141" y="109873"/>
                  </a:lnTo>
                  <a:lnTo>
                    <a:pt x="2374331" y="160652"/>
                  </a:lnTo>
                  <a:lnTo>
                    <a:pt x="2374331" y="1445870"/>
                  </a:lnTo>
                  <a:lnTo>
                    <a:pt x="2366141" y="1496646"/>
                  </a:lnTo>
                  <a:lnTo>
                    <a:pt x="2343336" y="1540746"/>
                  </a:lnTo>
                  <a:lnTo>
                    <a:pt x="2308561" y="1575523"/>
                  </a:lnTo>
                  <a:lnTo>
                    <a:pt x="2264461" y="1598330"/>
                  </a:lnTo>
                  <a:lnTo>
                    <a:pt x="2213681" y="1606520"/>
                  </a:lnTo>
                  <a:lnTo>
                    <a:pt x="160652" y="1606520"/>
                  </a:lnTo>
                  <a:lnTo>
                    <a:pt x="109873" y="1598330"/>
                  </a:lnTo>
                  <a:lnTo>
                    <a:pt x="65773" y="1575523"/>
                  </a:lnTo>
                  <a:lnTo>
                    <a:pt x="30996" y="1540746"/>
                  </a:lnTo>
                  <a:lnTo>
                    <a:pt x="8190" y="1496646"/>
                  </a:lnTo>
                  <a:lnTo>
                    <a:pt x="0" y="1445870"/>
                  </a:lnTo>
                  <a:lnTo>
                    <a:pt x="0" y="160652"/>
                  </a:lnTo>
                  <a:close/>
                </a:path>
              </a:pathLst>
            </a:custGeom>
            <a:ln w="12700">
              <a:solidFill>
                <a:srgbClr val="BC8642"/>
              </a:solidFill>
            </a:ln>
          </p:spPr>
          <p:txBody>
            <a:bodyPr wrap="square" lIns="0" tIns="0" rIns="0" bIns="0" rtlCol="0"/>
            <a:lstStyle/>
            <a:p>
              <a:endParaRPr/>
            </a:p>
          </p:txBody>
        </p:sp>
        <p:sp>
          <p:nvSpPr>
            <p:cNvPr id="11" name="object 11"/>
            <p:cNvSpPr/>
            <p:nvPr/>
          </p:nvSpPr>
          <p:spPr>
            <a:xfrm>
              <a:off x="802412" y="3689210"/>
              <a:ext cx="2374900" cy="2677795"/>
            </a:xfrm>
            <a:custGeom>
              <a:avLst/>
              <a:gdLst/>
              <a:ahLst/>
              <a:cxnLst/>
              <a:rect l="l" t="t" r="r" b="b"/>
              <a:pathLst>
                <a:path w="2374900" h="2677795">
                  <a:moveTo>
                    <a:pt x="2374339" y="0"/>
                  </a:moveTo>
                  <a:lnTo>
                    <a:pt x="0" y="0"/>
                  </a:lnTo>
                  <a:lnTo>
                    <a:pt x="0" y="2428228"/>
                  </a:lnTo>
                  <a:lnTo>
                    <a:pt x="4016" y="2473041"/>
                  </a:lnTo>
                  <a:lnTo>
                    <a:pt x="15597" y="2515219"/>
                  </a:lnTo>
                  <a:lnTo>
                    <a:pt x="34037" y="2554058"/>
                  </a:lnTo>
                  <a:lnTo>
                    <a:pt x="58633" y="2588853"/>
                  </a:lnTo>
                  <a:lnTo>
                    <a:pt x="88681" y="2618901"/>
                  </a:lnTo>
                  <a:lnTo>
                    <a:pt x="123476" y="2643497"/>
                  </a:lnTo>
                  <a:lnTo>
                    <a:pt x="162314" y="2661937"/>
                  </a:lnTo>
                  <a:lnTo>
                    <a:pt x="204492" y="2673518"/>
                  </a:lnTo>
                  <a:lnTo>
                    <a:pt x="249306" y="2677534"/>
                  </a:lnTo>
                  <a:lnTo>
                    <a:pt x="2125026" y="2677534"/>
                  </a:lnTo>
                  <a:lnTo>
                    <a:pt x="2169841" y="2673518"/>
                  </a:lnTo>
                  <a:lnTo>
                    <a:pt x="2212020" y="2661937"/>
                  </a:lnTo>
                  <a:lnTo>
                    <a:pt x="2250860" y="2643497"/>
                  </a:lnTo>
                  <a:lnTo>
                    <a:pt x="2285656" y="2618901"/>
                  </a:lnTo>
                  <a:lnTo>
                    <a:pt x="2315704" y="2588853"/>
                  </a:lnTo>
                  <a:lnTo>
                    <a:pt x="2340301" y="2554058"/>
                  </a:lnTo>
                  <a:lnTo>
                    <a:pt x="2358742" y="2515219"/>
                  </a:lnTo>
                  <a:lnTo>
                    <a:pt x="2370323" y="2473041"/>
                  </a:lnTo>
                  <a:lnTo>
                    <a:pt x="2374339" y="2428228"/>
                  </a:lnTo>
                  <a:lnTo>
                    <a:pt x="2374339" y="0"/>
                  </a:lnTo>
                  <a:close/>
                </a:path>
              </a:pathLst>
            </a:custGeom>
            <a:solidFill>
              <a:srgbClr val="FFFFFF"/>
            </a:solidFill>
          </p:spPr>
          <p:txBody>
            <a:bodyPr wrap="square" lIns="0" tIns="0" rIns="0" bIns="0" rtlCol="0"/>
            <a:lstStyle/>
            <a:p>
              <a:endParaRPr/>
            </a:p>
          </p:txBody>
        </p:sp>
        <p:sp>
          <p:nvSpPr>
            <p:cNvPr id="12" name="object 12"/>
            <p:cNvSpPr/>
            <p:nvPr/>
          </p:nvSpPr>
          <p:spPr>
            <a:xfrm>
              <a:off x="802421" y="3689213"/>
              <a:ext cx="2374900" cy="2677795"/>
            </a:xfrm>
            <a:custGeom>
              <a:avLst/>
              <a:gdLst/>
              <a:ahLst/>
              <a:cxnLst/>
              <a:rect l="l" t="t" r="r" b="b"/>
              <a:pathLst>
                <a:path w="2374900" h="2677795">
                  <a:moveTo>
                    <a:pt x="2125025" y="2677531"/>
                  </a:moveTo>
                  <a:lnTo>
                    <a:pt x="249300" y="2677531"/>
                  </a:lnTo>
                  <a:lnTo>
                    <a:pt x="204486" y="2673514"/>
                  </a:lnTo>
                  <a:lnTo>
                    <a:pt x="162309" y="2661934"/>
                  </a:lnTo>
                  <a:lnTo>
                    <a:pt x="123471" y="2643493"/>
                  </a:lnTo>
                  <a:lnTo>
                    <a:pt x="88677" y="2618897"/>
                  </a:lnTo>
                  <a:lnTo>
                    <a:pt x="58630" y="2588850"/>
                  </a:lnTo>
                  <a:lnTo>
                    <a:pt x="34035" y="2554055"/>
                  </a:lnTo>
                  <a:lnTo>
                    <a:pt x="15596" y="2515216"/>
                  </a:lnTo>
                  <a:lnTo>
                    <a:pt x="4016" y="2473038"/>
                  </a:lnTo>
                  <a:lnTo>
                    <a:pt x="0" y="2428225"/>
                  </a:lnTo>
                  <a:lnTo>
                    <a:pt x="0" y="0"/>
                  </a:lnTo>
                  <a:lnTo>
                    <a:pt x="2374331" y="0"/>
                  </a:lnTo>
                  <a:lnTo>
                    <a:pt x="2374331" y="2428225"/>
                  </a:lnTo>
                  <a:lnTo>
                    <a:pt x="2370314" y="2473038"/>
                  </a:lnTo>
                  <a:lnTo>
                    <a:pt x="2358734" y="2515216"/>
                  </a:lnTo>
                  <a:lnTo>
                    <a:pt x="2340293" y="2554055"/>
                  </a:lnTo>
                  <a:lnTo>
                    <a:pt x="2315697" y="2588850"/>
                  </a:lnTo>
                  <a:lnTo>
                    <a:pt x="2285650" y="2618897"/>
                  </a:lnTo>
                  <a:lnTo>
                    <a:pt x="2250854" y="2643493"/>
                  </a:lnTo>
                  <a:lnTo>
                    <a:pt x="2212016" y="2661934"/>
                  </a:lnTo>
                  <a:lnTo>
                    <a:pt x="2169838" y="2673514"/>
                  </a:lnTo>
                  <a:lnTo>
                    <a:pt x="2125025" y="2677531"/>
                  </a:lnTo>
                  <a:close/>
                </a:path>
              </a:pathLst>
            </a:custGeom>
            <a:ln w="12700">
              <a:solidFill>
                <a:srgbClr val="BC8642"/>
              </a:solidFill>
            </a:ln>
          </p:spPr>
          <p:txBody>
            <a:bodyPr wrap="square" lIns="0" tIns="0" rIns="0" bIns="0" rtlCol="0"/>
            <a:lstStyle/>
            <a:p>
              <a:endParaRPr/>
            </a:p>
          </p:txBody>
        </p:sp>
        <p:pic>
          <p:nvPicPr>
            <p:cNvPr id="13" name="object 13"/>
            <p:cNvPicPr/>
            <p:nvPr/>
          </p:nvPicPr>
          <p:blipFill>
            <a:blip r:embed="rId7" cstate="print"/>
            <a:stretch>
              <a:fillRect/>
            </a:stretch>
          </p:blipFill>
          <p:spPr>
            <a:xfrm>
              <a:off x="3414179" y="1894598"/>
              <a:ext cx="2374328" cy="1476501"/>
            </a:xfrm>
            <a:prstGeom prst="rect">
              <a:avLst/>
            </a:prstGeom>
          </p:spPr>
        </p:pic>
        <p:sp>
          <p:nvSpPr>
            <p:cNvPr id="14" name="object 14"/>
            <p:cNvSpPr/>
            <p:nvPr/>
          </p:nvSpPr>
          <p:spPr>
            <a:xfrm>
              <a:off x="3414179" y="1790598"/>
              <a:ext cx="2374900" cy="1606550"/>
            </a:xfrm>
            <a:custGeom>
              <a:avLst/>
              <a:gdLst/>
              <a:ahLst/>
              <a:cxnLst/>
              <a:rect l="l" t="t" r="r" b="b"/>
              <a:pathLst>
                <a:path w="2374900" h="1606550">
                  <a:moveTo>
                    <a:pt x="0" y="160652"/>
                  </a:moveTo>
                  <a:lnTo>
                    <a:pt x="8190" y="109873"/>
                  </a:lnTo>
                  <a:lnTo>
                    <a:pt x="30996" y="65773"/>
                  </a:lnTo>
                  <a:lnTo>
                    <a:pt x="65773" y="30996"/>
                  </a:lnTo>
                  <a:lnTo>
                    <a:pt x="109873" y="8190"/>
                  </a:lnTo>
                  <a:lnTo>
                    <a:pt x="160652" y="0"/>
                  </a:lnTo>
                  <a:lnTo>
                    <a:pt x="2213681" y="0"/>
                  </a:lnTo>
                  <a:lnTo>
                    <a:pt x="2264461" y="8190"/>
                  </a:lnTo>
                  <a:lnTo>
                    <a:pt x="2308561" y="30996"/>
                  </a:lnTo>
                  <a:lnTo>
                    <a:pt x="2343336" y="65773"/>
                  </a:lnTo>
                  <a:lnTo>
                    <a:pt x="2366141" y="109873"/>
                  </a:lnTo>
                  <a:lnTo>
                    <a:pt x="2374331" y="160652"/>
                  </a:lnTo>
                  <a:lnTo>
                    <a:pt x="2374331" y="1445870"/>
                  </a:lnTo>
                  <a:lnTo>
                    <a:pt x="2366141" y="1496646"/>
                  </a:lnTo>
                  <a:lnTo>
                    <a:pt x="2343336" y="1540746"/>
                  </a:lnTo>
                  <a:lnTo>
                    <a:pt x="2308561" y="1575523"/>
                  </a:lnTo>
                  <a:lnTo>
                    <a:pt x="2264461" y="1598330"/>
                  </a:lnTo>
                  <a:lnTo>
                    <a:pt x="2213681" y="1606520"/>
                  </a:lnTo>
                  <a:lnTo>
                    <a:pt x="160652" y="1606520"/>
                  </a:lnTo>
                  <a:lnTo>
                    <a:pt x="109873" y="1598330"/>
                  </a:lnTo>
                  <a:lnTo>
                    <a:pt x="65773" y="1575523"/>
                  </a:lnTo>
                  <a:lnTo>
                    <a:pt x="30996" y="1540746"/>
                  </a:lnTo>
                  <a:lnTo>
                    <a:pt x="8190" y="1496646"/>
                  </a:lnTo>
                  <a:lnTo>
                    <a:pt x="0" y="1445870"/>
                  </a:lnTo>
                  <a:lnTo>
                    <a:pt x="0" y="160652"/>
                  </a:lnTo>
                  <a:close/>
                </a:path>
              </a:pathLst>
            </a:custGeom>
            <a:ln w="12700">
              <a:solidFill>
                <a:srgbClr val="BC8642"/>
              </a:solidFill>
            </a:ln>
          </p:spPr>
          <p:txBody>
            <a:bodyPr wrap="square" lIns="0" tIns="0" rIns="0" bIns="0" rtlCol="0"/>
            <a:lstStyle/>
            <a:p>
              <a:endParaRPr/>
            </a:p>
          </p:txBody>
        </p:sp>
        <p:sp>
          <p:nvSpPr>
            <p:cNvPr id="15" name="object 15"/>
            <p:cNvSpPr/>
            <p:nvPr/>
          </p:nvSpPr>
          <p:spPr>
            <a:xfrm>
              <a:off x="3414179" y="3689210"/>
              <a:ext cx="2374900" cy="2677795"/>
            </a:xfrm>
            <a:custGeom>
              <a:avLst/>
              <a:gdLst/>
              <a:ahLst/>
              <a:cxnLst/>
              <a:rect l="l" t="t" r="r" b="b"/>
              <a:pathLst>
                <a:path w="2374900" h="2677795">
                  <a:moveTo>
                    <a:pt x="2374341" y="0"/>
                  </a:moveTo>
                  <a:lnTo>
                    <a:pt x="0" y="0"/>
                  </a:lnTo>
                  <a:lnTo>
                    <a:pt x="0" y="2428228"/>
                  </a:lnTo>
                  <a:lnTo>
                    <a:pt x="4016" y="2473041"/>
                  </a:lnTo>
                  <a:lnTo>
                    <a:pt x="15597" y="2515219"/>
                  </a:lnTo>
                  <a:lnTo>
                    <a:pt x="34038" y="2554058"/>
                  </a:lnTo>
                  <a:lnTo>
                    <a:pt x="58635" y="2588853"/>
                  </a:lnTo>
                  <a:lnTo>
                    <a:pt x="88683" y="2618901"/>
                  </a:lnTo>
                  <a:lnTo>
                    <a:pt x="123479" y="2643497"/>
                  </a:lnTo>
                  <a:lnTo>
                    <a:pt x="162319" y="2661937"/>
                  </a:lnTo>
                  <a:lnTo>
                    <a:pt x="204498" y="2673518"/>
                  </a:lnTo>
                  <a:lnTo>
                    <a:pt x="249313" y="2677534"/>
                  </a:lnTo>
                  <a:lnTo>
                    <a:pt x="2125027" y="2677534"/>
                  </a:lnTo>
                  <a:lnTo>
                    <a:pt x="2169842" y="2673518"/>
                  </a:lnTo>
                  <a:lnTo>
                    <a:pt x="2212021" y="2661937"/>
                  </a:lnTo>
                  <a:lnTo>
                    <a:pt x="2250861" y="2643497"/>
                  </a:lnTo>
                  <a:lnTo>
                    <a:pt x="2285657" y="2618901"/>
                  </a:lnTo>
                  <a:lnTo>
                    <a:pt x="2315706" y="2588853"/>
                  </a:lnTo>
                  <a:lnTo>
                    <a:pt x="2340302" y="2554058"/>
                  </a:lnTo>
                  <a:lnTo>
                    <a:pt x="2358743" y="2515219"/>
                  </a:lnTo>
                  <a:lnTo>
                    <a:pt x="2370324" y="2473041"/>
                  </a:lnTo>
                  <a:lnTo>
                    <a:pt x="2374341" y="2428228"/>
                  </a:lnTo>
                  <a:lnTo>
                    <a:pt x="2374341" y="0"/>
                  </a:lnTo>
                  <a:close/>
                </a:path>
              </a:pathLst>
            </a:custGeom>
            <a:solidFill>
              <a:srgbClr val="FFFFFF"/>
            </a:solidFill>
          </p:spPr>
          <p:txBody>
            <a:bodyPr wrap="square" lIns="0" tIns="0" rIns="0" bIns="0" rtlCol="0"/>
            <a:lstStyle/>
            <a:p>
              <a:endParaRPr/>
            </a:p>
          </p:txBody>
        </p:sp>
        <p:sp>
          <p:nvSpPr>
            <p:cNvPr id="16" name="object 16"/>
            <p:cNvSpPr/>
            <p:nvPr/>
          </p:nvSpPr>
          <p:spPr>
            <a:xfrm>
              <a:off x="3414188" y="3689213"/>
              <a:ext cx="2374900" cy="2677795"/>
            </a:xfrm>
            <a:custGeom>
              <a:avLst/>
              <a:gdLst/>
              <a:ahLst/>
              <a:cxnLst/>
              <a:rect l="l" t="t" r="r" b="b"/>
              <a:pathLst>
                <a:path w="2374900" h="2677795">
                  <a:moveTo>
                    <a:pt x="2125025" y="2677531"/>
                  </a:moveTo>
                  <a:lnTo>
                    <a:pt x="249300" y="2677531"/>
                  </a:lnTo>
                  <a:lnTo>
                    <a:pt x="204486" y="2673514"/>
                  </a:lnTo>
                  <a:lnTo>
                    <a:pt x="162309" y="2661934"/>
                  </a:lnTo>
                  <a:lnTo>
                    <a:pt x="123471" y="2643493"/>
                  </a:lnTo>
                  <a:lnTo>
                    <a:pt x="88677" y="2618897"/>
                  </a:lnTo>
                  <a:lnTo>
                    <a:pt x="58630" y="2588850"/>
                  </a:lnTo>
                  <a:lnTo>
                    <a:pt x="34035" y="2554055"/>
                  </a:lnTo>
                  <a:lnTo>
                    <a:pt x="15596" y="2515216"/>
                  </a:lnTo>
                  <a:lnTo>
                    <a:pt x="4016" y="2473038"/>
                  </a:lnTo>
                  <a:lnTo>
                    <a:pt x="0" y="2428225"/>
                  </a:lnTo>
                  <a:lnTo>
                    <a:pt x="0" y="0"/>
                  </a:lnTo>
                  <a:lnTo>
                    <a:pt x="2374331" y="0"/>
                  </a:lnTo>
                  <a:lnTo>
                    <a:pt x="2374331" y="2428225"/>
                  </a:lnTo>
                  <a:lnTo>
                    <a:pt x="2370314" y="2473038"/>
                  </a:lnTo>
                  <a:lnTo>
                    <a:pt x="2358734" y="2515216"/>
                  </a:lnTo>
                  <a:lnTo>
                    <a:pt x="2340293" y="2554055"/>
                  </a:lnTo>
                  <a:lnTo>
                    <a:pt x="2315697" y="2588850"/>
                  </a:lnTo>
                  <a:lnTo>
                    <a:pt x="2285650" y="2618897"/>
                  </a:lnTo>
                  <a:lnTo>
                    <a:pt x="2250854" y="2643493"/>
                  </a:lnTo>
                  <a:lnTo>
                    <a:pt x="2212016" y="2661934"/>
                  </a:lnTo>
                  <a:lnTo>
                    <a:pt x="2169838" y="2673514"/>
                  </a:lnTo>
                  <a:lnTo>
                    <a:pt x="2125025" y="2677531"/>
                  </a:lnTo>
                  <a:close/>
                </a:path>
              </a:pathLst>
            </a:custGeom>
            <a:ln w="12700">
              <a:solidFill>
                <a:srgbClr val="BC8642"/>
              </a:solidFill>
            </a:ln>
          </p:spPr>
          <p:txBody>
            <a:bodyPr wrap="square" lIns="0" tIns="0" rIns="0" bIns="0" rtlCol="0"/>
            <a:lstStyle/>
            <a:p>
              <a:endParaRPr/>
            </a:p>
          </p:txBody>
        </p:sp>
      </p:grpSp>
      <p:sp>
        <p:nvSpPr>
          <p:cNvPr id="17" name="object 17"/>
          <p:cNvSpPr txBox="1"/>
          <p:nvPr/>
        </p:nvSpPr>
        <p:spPr>
          <a:xfrm>
            <a:off x="3073336" y="828547"/>
            <a:ext cx="6045835" cy="574040"/>
          </a:xfrm>
          <a:prstGeom prst="rect">
            <a:avLst/>
          </a:prstGeom>
        </p:spPr>
        <p:txBody>
          <a:bodyPr vert="horz" wrap="square" lIns="0" tIns="12700" rIns="0" bIns="0" rtlCol="0">
            <a:spAutoFit/>
          </a:bodyPr>
          <a:lstStyle/>
          <a:p>
            <a:pPr marL="12700">
              <a:lnSpc>
                <a:spcPct val="100000"/>
              </a:lnSpc>
              <a:spcBef>
                <a:spcPts val="100"/>
              </a:spcBef>
            </a:pPr>
            <a:r>
              <a:rPr sz="3600" b="1" spc="-40" dirty="0">
                <a:latin typeface="Arial"/>
                <a:cs typeface="Arial"/>
              </a:rPr>
              <a:t>AUTOMATED</a:t>
            </a:r>
            <a:r>
              <a:rPr sz="3600" b="1" spc="-30" dirty="0">
                <a:latin typeface="Arial"/>
                <a:cs typeface="Arial"/>
              </a:rPr>
              <a:t> VENTILATION</a:t>
            </a:r>
            <a:endParaRPr sz="3600">
              <a:latin typeface="Arial"/>
              <a:cs typeface="Arial"/>
            </a:endParaRPr>
          </a:p>
        </p:txBody>
      </p:sp>
      <p:sp>
        <p:nvSpPr>
          <p:cNvPr id="18" name="object 18"/>
          <p:cNvSpPr txBox="1"/>
          <p:nvPr/>
        </p:nvSpPr>
        <p:spPr>
          <a:xfrm>
            <a:off x="3474504" y="3728720"/>
            <a:ext cx="2043430" cy="1601470"/>
          </a:xfrm>
          <a:prstGeom prst="rect">
            <a:avLst/>
          </a:prstGeom>
        </p:spPr>
        <p:txBody>
          <a:bodyPr vert="horz" wrap="square" lIns="0" tIns="43180" rIns="0" bIns="0" rtlCol="0">
            <a:spAutoFit/>
          </a:bodyPr>
          <a:lstStyle/>
          <a:p>
            <a:pPr marL="12700" marR="201295" algn="just">
              <a:lnSpc>
                <a:spcPct val="86700"/>
              </a:lnSpc>
              <a:spcBef>
                <a:spcPts val="340"/>
              </a:spcBef>
              <a:buFont typeface="Arial"/>
              <a:buAutoNum type="alphaLcParenBoth" startAt="4"/>
              <a:tabLst>
                <a:tab pos="309245" algn="l"/>
              </a:tabLst>
            </a:pPr>
            <a:r>
              <a:rPr sz="1500" spc="-20" dirty="0">
                <a:latin typeface="Arial MT"/>
                <a:cs typeface="Arial MT"/>
              </a:rPr>
              <a:t>Turn </a:t>
            </a:r>
            <a:r>
              <a:rPr sz="1500" spc="-5" dirty="0">
                <a:latin typeface="Arial MT"/>
                <a:cs typeface="Arial MT"/>
              </a:rPr>
              <a:t>on </a:t>
            </a:r>
            <a:r>
              <a:rPr sz="1500" spc="-10" dirty="0">
                <a:latin typeface="Arial MT"/>
                <a:cs typeface="Arial MT"/>
              </a:rPr>
              <a:t>ventilator, </a:t>
            </a:r>
            <a:r>
              <a:rPr sz="1500" spc="-405" dirty="0">
                <a:latin typeface="Arial MT"/>
                <a:cs typeface="Arial MT"/>
              </a:rPr>
              <a:t> </a:t>
            </a:r>
            <a:r>
              <a:rPr sz="1500" spc="-5" dirty="0">
                <a:latin typeface="Arial MT"/>
                <a:cs typeface="Arial MT"/>
              </a:rPr>
              <a:t>select casualty height </a:t>
            </a:r>
            <a:r>
              <a:rPr sz="1500" spc="-405" dirty="0">
                <a:latin typeface="Arial MT"/>
                <a:cs typeface="Arial MT"/>
              </a:rPr>
              <a:t> </a:t>
            </a:r>
            <a:r>
              <a:rPr sz="1500" spc="-5" dirty="0">
                <a:latin typeface="Arial MT"/>
                <a:cs typeface="Arial MT"/>
              </a:rPr>
              <a:t>and</a:t>
            </a:r>
            <a:r>
              <a:rPr sz="1500" spc="-20" dirty="0">
                <a:latin typeface="Arial MT"/>
                <a:cs typeface="Arial MT"/>
              </a:rPr>
              <a:t> </a:t>
            </a:r>
            <a:r>
              <a:rPr sz="1500" spc="-5" dirty="0">
                <a:latin typeface="Arial MT"/>
                <a:cs typeface="Arial MT"/>
              </a:rPr>
              <a:t>press</a:t>
            </a:r>
            <a:r>
              <a:rPr sz="1500" spc="-15" dirty="0">
                <a:latin typeface="Arial MT"/>
                <a:cs typeface="Arial MT"/>
              </a:rPr>
              <a:t> </a:t>
            </a:r>
            <a:r>
              <a:rPr sz="1500" spc="-5" dirty="0">
                <a:latin typeface="Arial MT"/>
                <a:cs typeface="Arial MT"/>
              </a:rPr>
              <a:t>“Confirm”</a:t>
            </a:r>
            <a:endParaRPr sz="1500">
              <a:latin typeface="Arial MT"/>
              <a:cs typeface="Arial MT"/>
            </a:endParaRPr>
          </a:p>
          <a:p>
            <a:pPr marL="12700" marR="201930">
              <a:lnSpc>
                <a:spcPts val="1510"/>
              </a:lnSpc>
              <a:spcBef>
                <a:spcPts val="675"/>
              </a:spcBef>
              <a:buFont typeface="Arial"/>
              <a:buAutoNum type="alphaLcParenBoth" startAt="4"/>
              <a:tabLst>
                <a:tab pos="298450" algn="l"/>
              </a:tabLst>
            </a:pPr>
            <a:r>
              <a:rPr sz="1500" spc="-20" dirty="0">
                <a:latin typeface="Arial MT"/>
                <a:cs typeface="Arial MT"/>
              </a:rPr>
              <a:t>Verify</a:t>
            </a:r>
            <a:r>
              <a:rPr sz="1500" spc="-80" dirty="0">
                <a:latin typeface="Arial MT"/>
                <a:cs typeface="Arial MT"/>
              </a:rPr>
              <a:t> </a:t>
            </a:r>
            <a:r>
              <a:rPr sz="1500" dirty="0">
                <a:latin typeface="Arial MT"/>
                <a:cs typeface="Arial MT"/>
              </a:rPr>
              <a:t>“Disconnect </a:t>
            </a:r>
            <a:r>
              <a:rPr sz="1500" spc="-400" dirty="0">
                <a:latin typeface="Arial MT"/>
                <a:cs typeface="Arial MT"/>
              </a:rPr>
              <a:t> </a:t>
            </a:r>
            <a:r>
              <a:rPr sz="1500" spc="-5" dirty="0">
                <a:latin typeface="Arial MT"/>
                <a:cs typeface="Arial MT"/>
              </a:rPr>
              <a:t>Alarm”</a:t>
            </a:r>
            <a:endParaRPr sz="1500">
              <a:latin typeface="Arial MT"/>
              <a:cs typeface="Arial MT"/>
            </a:endParaRPr>
          </a:p>
          <a:p>
            <a:pPr marL="12700" marR="5080">
              <a:lnSpc>
                <a:spcPts val="1610"/>
              </a:lnSpc>
              <a:spcBef>
                <a:spcPts val="595"/>
              </a:spcBef>
              <a:buFont typeface="Arial"/>
              <a:buAutoNum type="alphaLcParenBoth" startAt="4"/>
              <a:tabLst>
                <a:tab pos="255904" algn="l"/>
              </a:tabLst>
            </a:pPr>
            <a:r>
              <a:rPr sz="1500" spc="-20" dirty="0">
                <a:latin typeface="Arial MT"/>
                <a:cs typeface="Arial MT"/>
              </a:rPr>
              <a:t>Verify</a:t>
            </a:r>
            <a:r>
              <a:rPr sz="1500" spc="-35" dirty="0">
                <a:latin typeface="Arial MT"/>
                <a:cs typeface="Arial MT"/>
              </a:rPr>
              <a:t> </a:t>
            </a:r>
            <a:r>
              <a:rPr sz="1500" spc="-5" dirty="0">
                <a:latin typeface="Arial MT"/>
                <a:cs typeface="Arial MT"/>
              </a:rPr>
              <a:t>“PIP</a:t>
            </a:r>
            <a:r>
              <a:rPr sz="1500" spc="-60" dirty="0">
                <a:latin typeface="Arial MT"/>
                <a:cs typeface="Arial MT"/>
              </a:rPr>
              <a:t> </a:t>
            </a:r>
            <a:r>
              <a:rPr sz="1500" spc="-5" dirty="0">
                <a:latin typeface="Arial MT"/>
                <a:cs typeface="Arial MT"/>
              </a:rPr>
              <a:t>Reached” </a:t>
            </a:r>
            <a:r>
              <a:rPr sz="1500" spc="-400" dirty="0">
                <a:latin typeface="Arial MT"/>
                <a:cs typeface="Arial MT"/>
              </a:rPr>
              <a:t> </a:t>
            </a:r>
            <a:r>
              <a:rPr sz="1500" spc="-5" dirty="0">
                <a:latin typeface="Arial MT"/>
                <a:cs typeface="Arial MT"/>
              </a:rPr>
              <a:t>alarm</a:t>
            </a:r>
            <a:endParaRPr sz="1500">
              <a:latin typeface="Arial MT"/>
              <a:cs typeface="Arial MT"/>
            </a:endParaRPr>
          </a:p>
        </p:txBody>
      </p:sp>
      <p:grpSp>
        <p:nvGrpSpPr>
          <p:cNvPr id="19" name="object 19"/>
          <p:cNvGrpSpPr/>
          <p:nvPr/>
        </p:nvGrpSpPr>
        <p:grpSpPr>
          <a:xfrm>
            <a:off x="6019596" y="1784248"/>
            <a:ext cx="2387600" cy="4589145"/>
            <a:chOff x="6019596" y="1784248"/>
            <a:chExt cx="2387600" cy="4589145"/>
          </a:xfrm>
        </p:grpSpPr>
        <p:pic>
          <p:nvPicPr>
            <p:cNvPr id="20" name="object 20"/>
            <p:cNvPicPr/>
            <p:nvPr/>
          </p:nvPicPr>
          <p:blipFill>
            <a:blip r:embed="rId8" cstate="print"/>
            <a:stretch>
              <a:fillRect/>
            </a:stretch>
          </p:blipFill>
          <p:spPr>
            <a:xfrm>
              <a:off x="6025946" y="1894598"/>
              <a:ext cx="2374341" cy="1476501"/>
            </a:xfrm>
            <a:prstGeom prst="rect">
              <a:avLst/>
            </a:prstGeom>
          </p:spPr>
        </p:pic>
        <p:sp>
          <p:nvSpPr>
            <p:cNvPr id="21" name="object 21"/>
            <p:cNvSpPr/>
            <p:nvPr/>
          </p:nvSpPr>
          <p:spPr>
            <a:xfrm>
              <a:off x="6025946" y="1790598"/>
              <a:ext cx="2374900" cy="1606550"/>
            </a:xfrm>
            <a:custGeom>
              <a:avLst/>
              <a:gdLst/>
              <a:ahLst/>
              <a:cxnLst/>
              <a:rect l="l" t="t" r="r" b="b"/>
              <a:pathLst>
                <a:path w="2374900" h="1606550">
                  <a:moveTo>
                    <a:pt x="0" y="160652"/>
                  </a:moveTo>
                  <a:lnTo>
                    <a:pt x="8190" y="109873"/>
                  </a:lnTo>
                  <a:lnTo>
                    <a:pt x="30996" y="65773"/>
                  </a:lnTo>
                  <a:lnTo>
                    <a:pt x="65773" y="30996"/>
                  </a:lnTo>
                  <a:lnTo>
                    <a:pt x="109873" y="8190"/>
                  </a:lnTo>
                  <a:lnTo>
                    <a:pt x="160652" y="0"/>
                  </a:lnTo>
                  <a:lnTo>
                    <a:pt x="2213681" y="0"/>
                  </a:lnTo>
                  <a:lnTo>
                    <a:pt x="2264461" y="8190"/>
                  </a:lnTo>
                  <a:lnTo>
                    <a:pt x="2308561" y="30996"/>
                  </a:lnTo>
                  <a:lnTo>
                    <a:pt x="2343336" y="65773"/>
                  </a:lnTo>
                  <a:lnTo>
                    <a:pt x="2366141" y="109873"/>
                  </a:lnTo>
                  <a:lnTo>
                    <a:pt x="2374331" y="160652"/>
                  </a:lnTo>
                  <a:lnTo>
                    <a:pt x="2374331" y="1445870"/>
                  </a:lnTo>
                  <a:lnTo>
                    <a:pt x="2366141" y="1496646"/>
                  </a:lnTo>
                  <a:lnTo>
                    <a:pt x="2343336" y="1540746"/>
                  </a:lnTo>
                  <a:lnTo>
                    <a:pt x="2308561" y="1575523"/>
                  </a:lnTo>
                  <a:lnTo>
                    <a:pt x="2264461" y="1598330"/>
                  </a:lnTo>
                  <a:lnTo>
                    <a:pt x="2213681" y="1606520"/>
                  </a:lnTo>
                  <a:lnTo>
                    <a:pt x="160652" y="1606520"/>
                  </a:lnTo>
                  <a:lnTo>
                    <a:pt x="109873" y="1598330"/>
                  </a:lnTo>
                  <a:lnTo>
                    <a:pt x="65773" y="1575523"/>
                  </a:lnTo>
                  <a:lnTo>
                    <a:pt x="30996" y="1540746"/>
                  </a:lnTo>
                  <a:lnTo>
                    <a:pt x="8190" y="1496646"/>
                  </a:lnTo>
                  <a:lnTo>
                    <a:pt x="0" y="1445870"/>
                  </a:lnTo>
                  <a:lnTo>
                    <a:pt x="0" y="160652"/>
                  </a:lnTo>
                  <a:close/>
                </a:path>
              </a:pathLst>
            </a:custGeom>
            <a:ln w="12700">
              <a:solidFill>
                <a:srgbClr val="BC8642"/>
              </a:solidFill>
            </a:ln>
          </p:spPr>
          <p:txBody>
            <a:bodyPr wrap="square" lIns="0" tIns="0" rIns="0" bIns="0" rtlCol="0"/>
            <a:lstStyle/>
            <a:p>
              <a:endParaRPr/>
            </a:p>
          </p:txBody>
        </p:sp>
        <p:sp>
          <p:nvSpPr>
            <p:cNvPr id="22" name="object 22"/>
            <p:cNvSpPr/>
            <p:nvPr/>
          </p:nvSpPr>
          <p:spPr>
            <a:xfrm>
              <a:off x="6025946" y="3689210"/>
              <a:ext cx="2374900" cy="2677795"/>
            </a:xfrm>
            <a:custGeom>
              <a:avLst/>
              <a:gdLst/>
              <a:ahLst/>
              <a:cxnLst/>
              <a:rect l="l" t="t" r="r" b="b"/>
              <a:pathLst>
                <a:path w="2374900" h="2677795">
                  <a:moveTo>
                    <a:pt x="2374341" y="0"/>
                  </a:moveTo>
                  <a:lnTo>
                    <a:pt x="0" y="0"/>
                  </a:lnTo>
                  <a:lnTo>
                    <a:pt x="0" y="2428228"/>
                  </a:lnTo>
                  <a:lnTo>
                    <a:pt x="4016" y="2473041"/>
                  </a:lnTo>
                  <a:lnTo>
                    <a:pt x="15597" y="2515219"/>
                  </a:lnTo>
                  <a:lnTo>
                    <a:pt x="34038" y="2554058"/>
                  </a:lnTo>
                  <a:lnTo>
                    <a:pt x="58635" y="2588853"/>
                  </a:lnTo>
                  <a:lnTo>
                    <a:pt x="88683" y="2618901"/>
                  </a:lnTo>
                  <a:lnTo>
                    <a:pt x="123479" y="2643497"/>
                  </a:lnTo>
                  <a:lnTo>
                    <a:pt x="162319" y="2661937"/>
                  </a:lnTo>
                  <a:lnTo>
                    <a:pt x="204498" y="2673518"/>
                  </a:lnTo>
                  <a:lnTo>
                    <a:pt x="249313" y="2677534"/>
                  </a:lnTo>
                  <a:lnTo>
                    <a:pt x="2125027" y="2677534"/>
                  </a:lnTo>
                  <a:lnTo>
                    <a:pt x="2169842" y="2673518"/>
                  </a:lnTo>
                  <a:lnTo>
                    <a:pt x="2212021" y="2661937"/>
                  </a:lnTo>
                  <a:lnTo>
                    <a:pt x="2250861" y="2643497"/>
                  </a:lnTo>
                  <a:lnTo>
                    <a:pt x="2285657" y="2618901"/>
                  </a:lnTo>
                  <a:lnTo>
                    <a:pt x="2315706" y="2588853"/>
                  </a:lnTo>
                  <a:lnTo>
                    <a:pt x="2340302" y="2554058"/>
                  </a:lnTo>
                  <a:lnTo>
                    <a:pt x="2358743" y="2515219"/>
                  </a:lnTo>
                  <a:lnTo>
                    <a:pt x="2370324" y="2473041"/>
                  </a:lnTo>
                  <a:lnTo>
                    <a:pt x="2374341" y="2428228"/>
                  </a:lnTo>
                  <a:lnTo>
                    <a:pt x="2374341" y="0"/>
                  </a:lnTo>
                  <a:close/>
                </a:path>
              </a:pathLst>
            </a:custGeom>
            <a:solidFill>
              <a:srgbClr val="FFFFFF"/>
            </a:solidFill>
          </p:spPr>
          <p:txBody>
            <a:bodyPr wrap="square" lIns="0" tIns="0" rIns="0" bIns="0" rtlCol="0"/>
            <a:lstStyle/>
            <a:p>
              <a:endParaRPr/>
            </a:p>
          </p:txBody>
        </p:sp>
        <p:sp>
          <p:nvSpPr>
            <p:cNvPr id="23" name="object 23"/>
            <p:cNvSpPr/>
            <p:nvPr/>
          </p:nvSpPr>
          <p:spPr>
            <a:xfrm>
              <a:off x="6025956" y="3689213"/>
              <a:ext cx="2374900" cy="2677795"/>
            </a:xfrm>
            <a:custGeom>
              <a:avLst/>
              <a:gdLst/>
              <a:ahLst/>
              <a:cxnLst/>
              <a:rect l="l" t="t" r="r" b="b"/>
              <a:pathLst>
                <a:path w="2374900" h="2677795">
                  <a:moveTo>
                    <a:pt x="2125025" y="2677531"/>
                  </a:moveTo>
                  <a:lnTo>
                    <a:pt x="249300" y="2677531"/>
                  </a:lnTo>
                  <a:lnTo>
                    <a:pt x="204486" y="2673514"/>
                  </a:lnTo>
                  <a:lnTo>
                    <a:pt x="162309" y="2661934"/>
                  </a:lnTo>
                  <a:lnTo>
                    <a:pt x="123471" y="2643493"/>
                  </a:lnTo>
                  <a:lnTo>
                    <a:pt x="88677" y="2618897"/>
                  </a:lnTo>
                  <a:lnTo>
                    <a:pt x="58630" y="2588850"/>
                  </a:lnTo>
                  <a:lnTo>
                    <a:pt x="34035" y="2554055"/>
                  </a:lnTo>
                  <a:lnTo>
                    <a:pt x="15596" y="2515216"/>
                  </a:lnTo>
                  <a:lnTo>
                    <a:pt x="4016" y="2473038"/>
                  </a:lnTo>
                  <a:lnTo>
                    <a:pt x="0" y="2428225"/>
                  </a:lnTo>
                  <a:lnTo>
                    <a:pt x="0" y="0"/>
                  </a:lnTo>
                  <a:lnTo>
                    <a:pt x="2374331" y="0"/>
                  </a:lnTo>
                  <a:lnTo>
                    <a:pt x="2374331" y="2428225"/>
                  </a:lnTo>
                  <a:lnTo>
                    <a:pt x="2370314" y="2473038"/>
                  </a:lnTo>
                  <a:lnTo>
                    <a:pt x="2358734" y="2515216"/>
                  </a:lnTo>
                  <a:lnTo>
                    <a:pt x="2340293" y="2554055"/>
                  </a:lnTo>
                  <a:lnTo>
                    <a:pt x="2315697" y="2588850"/>
                  </a:lnTo>
                  <a:lnTo>
                    <a:pt x="2285650" y="2618897"/>
                  </a:lnTo>
                  <a:lnTo>
                    <a:pt x="2250854" y="2643493"/>
                  </a:lnTo>
                  <a:lnTo>
                    <a:pt x="2212016" y="2661934"/>
                  </a:lnTo>
                  <a:lnTo>
                    <a:pt x="2169838" y="2673514"/>
                  </a:lnTo>
                  <a:lnTo>
                    <a:pt x="2125025" y="2677531"/>
                  </a:lnTo>
                  <a:close/>
                </a:path>
              </a:pathLst>
            </a:custGeom>
            <a:ln w="12700">
              <a:solidFill>
                <a:srgbClr val="BC8642"/>
              </a:solidFill>
            </a:ln>
          </p:spPr>
          <p:txBody>
            <a:bodyPr wrap="square" lIns="0" tIns="0" rIns="0" bIns="0" rtlCol="0"/>
            <a:lstStyle/>
            <a:p>
              <a:endParaRPr/>
            </a:p>
          </p:txBody>
        </p:sp>
      </p:grpSp>
      <p:sp>
        <p:nvSpPr>
          <p:cNvPr id="24" name="object 24"/>
          <p:cNvSpPr txBox="1"/>
          <p:nvPr/>
        </p:nvSpPr>
        <p:spPr>
          <a:xfrm>
            <a:off x="6086271" y="3728720"/>
            <a:ext cx="2110740" cy="1320800"/>
          </a:xfrm>
          <a:prstGeom prst="rect">
            <a:avLst/>
          </a:prstGeom>
        </p:spPr>
        <p:txBody>
          <a:bodyPr vert="horz" wrap="square" lIns="0" tIns="43180" rIns="0" bIns="0" rtlCol="0">
            <a:spAutoFit/>
          </a:bodyPr>
          <a:lstStyle/>
          <a:p>
            <a:pPr marL="12700" marR="5080">
              <a:lnSpc>
                <a:spcPct val="86700"/>
              </a:lnSpc>
              <a:spcBef>
                <a:spcPts val="340"/>
              </a:spcBef>
              <a:buFont typeface="Arial"/>
              <a:buAutoNum type="alphaLcParenBoth" startAt="7"/>
              <a:tabLst>
                <a:tab pos="309245" algn="l"/>
              </a:tabLst>
            </a:pPr>
            <a:r>
              <a:rPr sz="1500" spc="-5" dirty="0">
                <a:latin typeface="Arial MT"/>
                <a:cs typeface="Arial MT"/>
              </a:rPr>
              <a:t>Connect distal end of </a:t>
            </a:r>
            <a:r>
              <a:rPr sz="1500" spc="-409" dirty="0">
                <a:latin typeface="Arial MT"/>
                <a:cs typeface="Arial MT"/>
              </a:rPr>
              <a:t> </a:t>
            </a:r>
            <a:r>
              <a:rPr sz="1500" dirty="0">
                <a:latin typeface="Arial MT"/>
                <a:cs typeface="Arial MT"/>
              </a:rPr>
              <a:t>circuit </a:t>
            </a:r>
            <a:r>
              <a:rPr sz="1500" spc="-5" dirty="0">
                <a:latin typeface="Arial MT"/>
                <a:cs typeface="Arial MT"/>
              </a:rPr>
              <a:t>to casualty’s </a:t>
            </a:r>
            <a:r>
              <a:rPr sz="1500" dirty="0">
                <a:latin typeface="Arial MT"/>
                <a:cs typeface="Arial MT"/>
              </a:rPr>
              <a:t> </a:t>
            </a:r>
            <a:r>
              <a:rPr sz="1500" spc="-5" dirty="0">
                <a:latin typeface="Arial MT"/>
                <a:cs typeface="Arial MT"/>
              </a:rPr>
              <a:t>airway</a:t>
            </a:r>
            <a:endParaRPr sz="1500">
              <a:latin typeface="Arial MT"/>
              <a:cs typeface="Arial MT"/>
            </a:endParaRPr>
          </a:p>
          <a:p>
            <a:pPr marL="12700" marR="36830">
              <a:lnSpc>
                <a:spcPct val="86000"/>
              </a:lnSpc>
              <a:spcBef>
                <a:spcPts val="635"/>
              </a:spcBef>
              <a:buFont typeface="Arial"/>
              <a:buAutoNum type="alphaLcParenBoth" startAt="7"/>
              <a:tabLst>
                <a:tab pos="309245" algn="l"/>
              </a:tabLst>
            </a:pPr>
            <a:r>
              <a:rPr sz="1500" dirty="0">
                <a:latin typeface="Arial MT"/>
                <a:cs typeface="Arial MT"/>
              </a:rPr>
              <a:t>Set</a:t>
            </a:r>
            <a:r>
              <a:rPr sz="1500" spc="-35" dirty="0">
                <a:latin typeface="Arial MT"/>
                <a:cs typeface="Arial MT"/>
              </a:rPr>
              <a:t> </a:t>
            </a:r>
            <a:r>
              <a:rPr sz="1500" dirty="0">
                <a:latin typeface="Arial MT"/>
                <a:cs typeface="Arial MT"/>
              </a:rPr>
              <a:t>“PEEP”</a:t>
            </a:r>
            <a:r>
              <a:rPr sz="1500" spc="-30" dirty="0">
                <a:latin typeface="Arial MT"/>
                <a:cs typeface="Arial MT"/>
              </a:rPr>
              <a:t> </a:t>
            </a:r>
            <a:r>
              <a:rPr sz="1500" spc="-5" dirty="0">
                <a:latin typeface="Arial MT"/>
                <a:cs typeface="Arial MT"/>
              </a:rPr>
              <a:t>to</a:t>
            </a:r>
            <a:r>
              <a:rPr sz="1500" spc="-30" dirty="0">
                <a:latin typeface="Arial MT"/>
                <a:cs typeface="Arial MT"/>
              </a:rPr>
              <a:t> </a:t>
            </a:r>
            <a:r>
              <a:rPr sz="1500" spc="-5" dirty="0">
                <a:latin typeface="Arial MT"/>
                <a:cs typeface="Arial MT"/>
              </a:rPr>
              <a:t>desire </a:t>
            </a:r>
            <a:r>
              <a:rPr sz="1500" spc="-400" dirty="0">
                <a:latin typeface="Arial MT"/>
                <a:cs typeface="Arial MT"/>
              </a:rPr>
              <a:t> </a:t>
            </a:r>
            <a:r>
              <a:rPr sz="1500" spc="-5" dirty="0">
                <a:latin typeface="Arial MT"/>
                <a:cs typeface="Arial MT"/>
              </a:rPr>
              <a:t>value and press </a:t>
            </a:r>
            <a:r>
              <a:rPr sz="1500" dirty="0">
                <a:latin typeface="Arial MT"/>
                <a:cs typeface="Arial MT"/>
              </a:rPr>
              <a:t> </a:t>
            </a:r>
            <a:r>
              <a:rPr sz="1500" spc="-5" dirty="0">
                <a:latin typeface="Arial MT"/>
                <a:cs typeface="Arial MT"/>
              </a:rPr>
              <a:t>“Confirm”</a:t>
            </a:r>
            <a:endParaRPr sz="1500">
              <a:latin typeface="Arial MT"/>
              <a:cs typeface="Arial MT"/>
            </a:endParaRPr>
          </a:p>
        </p:txBody>
      </p:sp>
      <p:sp>
        <p:nvSpPr>
          <p:cNvPr id="25" name="object 25"/>
          <p:cNvSpPr/>
          <p:nvPr/>
        </p:nvSpPr>
        <p:spPr>
          <a:xfrm>
            <a:off x="559927" y="3208578"/>
            <a:ext cx="548640" cy="548640"/>
          </a:xfrm>
          <a:custGeom>
            <a:avLst/>
            <a:gdLst/>
            <a:ahLst/>
            <a:cxnLst/>
            <a:rect l="l" t="t" r="r" b="b"/>
            <a:pathLst>
              <a:path w="548640" h="548639">
                <a:moveTo>
                  <a:pt x="274320" y="0"/>
                </a:moveTo>
                <a:lnTo>
                  <a:pt x="225010" y="4419"/>
                </a:lnTo>
                <a:lnTo>
                  <a:pt x="178601" y="17162"/>
                </a:lnTo>
                <a:lnTo>
                  <a:pt x="135865" y="37453"/>
                </a:lnTo>
                <a:lnTo>
                  <a:pt x="97579" y="64518"/>
                </a:lnTo>
                <a:lnTo>
                  <a:pt x="64516" y="97580"/>
                </a:lnTo>
                <a:lnTo>
                  <a:pt x="37452" y="135867"/>
                </a:lnTo>
                <a:lnTo>
                  <a:pt x="17162" y="178602"/>
                </a:lnTo>
                <a:lnTo>
                  <a:pt x="4419" y="225011"/>
                </a:lnTo>
                <a:lnTo>
                  <a:pt x="0" y="274320"/>
                </a:lnTo>
                <a:lnTo>
                  <a:pt x="4419" y="323628"/>
                </a:lnTo>
                <a:lnTo>
                  <a:pt x="17162" y="370037"/>
                </a:lnTo>
                <a:lnTo>
                  <a:pt x="37452" y="412772"/>
                </a:lnTo>
                <a:lnTo>
                  <a:pt x="64516" y="451059"/>
                </a:lnTo>
                <a:lnTo>
                  <a:pt x="97579" y="484121"/>
                </a:lnTo>
                <a:lnTo>
                  <a:pt x="135865" y="511186"/>
                </a:lnTo>
                <a:lnTo>
                  <a:pt x="178601" y="531477"/>
                </a:lnTo>
                <a:lnTo>
                  <a:pt x="225010" y="544220"/>
                </a:lnTo>
                <a:lnTo>
                  <a:pt x="274320" y="548639"/>
                </a:lnTo>
                <a:lnTo>
                  <a:pt x="323629" y="544220"/>
                </a:lnTo>
                <a:lnTo>
                  <a:pt x="370039" y="531477"/>
                </a:lnTo>
                <a:lnTo>
                  <a:pt x="412774" y="511186"/>
                </a:lnTo>
                <a:lnTo>
                  <a:pt x="451061" y="484121"/>
                </a:lnTo>
                <a:lnTo>
                  <a:pt x="484123" y="451059"/>
                </a:lnTo>
                <a:lnTo>
                  <a:pt x="511187" y="412772"/>
                </a:lnTo>
                <a:lnTo>
                  <a:pt x="531477" y="370037"/>
                </a:lnTo>
                <a:lnTo>
                  <a:pt x="544220" y="323628"/>
                </a:lnTo>
                <a:lnTo>
                  <a:pt x="548640" y="274320"/>
                </a:lnTo>
                <a:lnTo>
                  <a:pt x="544220" y="225011"/>
                </a:lnTo>
                <a:lnTo>
                  <a:pt x="531477" y="178602"/>
                </a:lnTo>
                <a:lnTo>
                  <a:pt x="511187" y="135867"/>
                </a:lnTo>
                <a:lnTo>
                  <a:pt x="484123" y="97580"/>
                </a:lnTo>
                <a:lnTo>
                  <a:pt x="451061" y="64518"/>
                </a:lnTo>
                <a:lnTo>
                  <a:pt x="412774" y="37453"/>
                </a:lnTo>
                <a:lnTo>
                  <a:pt x="370039" y="17162"/>
                </a:lnTo>
                <a:lnTo>
                  <a:pt x="323629" y="4419"/>
                </a:lnTo>
                <a:lnTo>
                  <a:pt x="274320" y="0"/>
                </a:lnTo>
                <a:close/>
              </a:path>
            </a:pathLst>
          </a:custGeom>
          <a:solidFill>
            <a:srgbClr val="CD9147"/>
          </a:solidFill>
        </p:spPr>
        <p:txBody>
          <a:bodyPr wrap="square" lIns="0" tIns="0" rIns="0" bIns="0" rtlCol="0"/>
          <a:lstStyle/>
          <a:p>
            <a:endParaRPr/>
          </a:p>
        </p:txBody>
      </p:sp>
      <p:sp>
        <p:nvSpPr>
          <p:cNvPr id="26" name="object 26"/>
          <p:cNvSpPr txBox="1"/>
          <p:nvPr/>
        </p:nvSpPr>
        <p:spPr>
          <a:xfrm>
            <a:off x="758047" y="3195700"/>
            <a:ext cx="2317750" cy="3088640"/>
          </a:xfrm>
          <a:prstGeom prst="rect">
            <a:avLst/>
          </a:prstGeom>
        </p:spPr>
        <p:txBody>
          <a:bodyPr vert="horz" wrap="square" lIns="0" tIns="151130" rIns="0" bIns="0" rtlCol="0">
            <a:spAutoFit/>
          </a:bodyPr>
          <a:lstStyle/>
          <a:p>
            <a:pPr marL="12700">
              <a:lnSpc>
                <a:spcPct val="100000"/>
              </a:lnSpc>
              <a:spcBef>
                <a:spcPts val="1190"/>
              </a:spcBef>
            </a:pPr>
            <a:r>
              <a:rPr sz="1800" b="1" dirty="0">
                <a:solidFill>
                  <a:srgbClr val="FFFFFF"/>
                </a:solidFill>
                <a:latin typeface="Arial"/>
                <a:cs typeface="Arial"/>
              </a:rPr>
              <a:t>4</a:t>
            </a:r>
            <a:endParaRPr sz="1800">
              <a:latin typeface="Arial"/>
              <a:cs typeface="Arial"/>
            </a:endParaRPr>
          </a:p>
          <a:p>
            <a:pPr marL="116839">
              <a:lnSpc>
                <a:spcPct val="100000"/>
              </a:lnSpc>
              <a:spcBef>
                <a:spcPts val="965"/>
              </a:spcBef>
            </a:pPr>
            <a:r>
              <a:rPr sz="1600" b="1" spc="-20" dirty="0">
                <a:latin typeface="Arial"/>
                <a:cs typeface="Arial"/>
              </a:rPr>
              <a:t>SET-UP </a:t>
            </a:r>
            <a:r>
              <a:rPr sz="1600" spc="-55" dirty="0">
                <a:latin typeface="Arial MT"/>
                <a:cs typeface="Arial MT"/>
              </a:rPr>
              <a:t>SAVe</a:t>
            </a:r>
            <a:r>
              <a:rPr sz="1600" spc="-20" dirty="0">
                <a:latin typeface="Arial MT"/>
                <a:cs typeface="Arial MT"/>
              </a:rPr>
              <a:t> </a:t>
            </a:r>
            <a:r>
              <a:rPr sz="1600" spc="-5" dirty="0">
                <a:latin typeface="Arial MT"/>
                <a:cs typeface="Arial MT"/>
              </a:rPr>
              <a:t>II</a:t>
            </a:r>
            <a:r>
              <a:rPr sz="1600" spc="-20" dirty="0">
                <a:latin typeface="Arial MT"/>
                <a:cs typeface="Arial MT"/>
              </a:rPr>
              <a:t> </a:t>
            </a:r>
            <a:r>
              <a:rPr sz="1600" spc="-5" dirty="0">
                <a:latin typeface="Arial MT"/>
                <a:cs typeface="Arial MT"/>
              </a:rPr>
              <a:t>for</a:t>
            </a:r>
            <a:r>
              <a:rPr sz="1600" spc="-15" dirty="0">
                <a:latin typeface="Arial MT"/>
                <a:cs typeface="Arial MT"/>
              </a:rPr>
              <a:t> </a:t>
            </a:r>
            <a:r>
              <a:rPr sz="1600" dirty="0">
                <a:latin typeface="Arial MT"/>
                <a:cs typeface="Arial MT"/>
              </a:rPr>
              <a:t>use:</a:t>
            </a:r>
            <a:endParaRPr sz="1600">
              <a:latin typeface="Arial MT"/>
              <a:cs typeface="Arial MT"/>
            </a:endParaRPr>
          </a:p>
          <a:p>
            <a:pPr marL="116839" marR="244475">
              <a:lnSpc>
                <a:spcPts val="1610"/>
              </a:lnSpc>
              <a:spcBef>
                <a:spcPts val="575"/>
              </a:spcBef>
              <a:buFont typeface="Arial"/>
              <a:buAutoNum type="alphaLcParenBoth"/>
              <a:tabLst>
                <a:tab pos="403225" algn="l"/>
              </a:tabLst>
            </a:pPr>
            <a:r>
              <a:rPr sz="1500" spc="-5" dirty="0">
                <a:latin typeface="Arial MT"/>
                <a:cs typeface="Arial MT"/>
              </a:rPr>
              <a:t>Confirm</a:t>
            </a:r>
            <a:r>
              <a:rPr sz="1500" spc="-25" dirty="0">
                <a:latin typeface="Arial MT"/>
                <a:cs typeface="Arial MT"/>
              </a:rPr>
              <a:t> </a:t>
            </a:r>
            <a:r>
              <a:rPr sz="1500" spc="-5" dirty="0">
                <a:latin typeface="Arial MT"/>
                <a:cs typeface="Arial MT"/>
              </a:rPr>
              <a:t>airway</a:t>
            </a:r>
            <a:r>
              <a:rPr sz="1500" spc="-25" dirty="0">
                <a:latin typeface="Arial MT"/>
                <a:cs typeface="Arial MT"/>
              </a:rPr>
              <a:t> </a:t>
            </a:r>
            <a:r>
              <a:rPr sz="1500" dirty="0">
                <a:latin typeface="Arial MT"/>
                <a:cs typeface="Arial MT"/>
              </a:rPr>
              <a:t>is</a:t>
            </a:r>
            <a:r>
              <a:rPr sz="1500" spc="-25" dirty="0">
                <a:latin typeface="Arial MT"/>
                <a:cs typeface="Arial MT"/>
              </a:rPr>
              <a:t> </a:t>
            </a:r>
            <a:r>
              <a:rPr sz="1500" dirty="0">
                <a:latin typeface="Arial MT"/>
                <a:cs typeface="Arial MT"/>
              </a:rPr>
              <a:t>in </a:t>
            </a:r>
            <a:r>
              <a:rPr sz="1500" spc="-400" dirty="0">
                <a:latin typeface="Arial MT"/>
                <a:cs typeface="Arial MT"/>
              </a:rPr>
              <a:t> </a:t>
            </a:r>
            <a:r>
              <a:rPr sz="1500" spc="-5" dirty="0">
                <a:latin typeface="Arial MT"/>
                <a:cs typeface="Arial MT"/>
              </a:rPr>
              <a:t>place</a:t>
            </a:r>
            <a:r>
              <a:rPr sz="1500" spc="-15" dirty="0">
                <a:latin typeface="Arial MT"/>
                <a:cs typeface="Arial MT"/>
              </a:rPr>
              <a:t> </a:t>
            </a:r>
            <a:r>
              <a:rPr sz="1500" spc="-5" dirty="0">
                <a:latin typeface="Arial MT"/>
                <a:cs typeface="Arial MT"/>
              </a:rPr>
              <a:t>and</a:t>
            </a:r>
            <a:r>
              <a:rPr sz="1500" spc="-10" dirty="0">
                <a:latin typeface="Arial MT"/>
                <a:cs typeface="Arial MT"/>
              </a:rPr>
              <a:t> </a:t>
            </a:r>
            <a:r>
              <a:rPr sz="1500" dirty="0">
                <a:latin typeface="Arial MT"/>
                <a:cs typeface="Arial MT"/>
              </a:rPr>
              <a:t>secure</a:t>
            </a:r>
            <a:endParaRPr sz="1500">
              <a:latin typeface="Arial MT"/>
              <a:cs typeface="Arial MT"/>
            </a:endParaRPr>
          </a:p>
          <a:p>
            <a:pPr marL="116839" marR="212090">
              <a:lnSpc>
                <a:spcPct val="87100"/>
              </a:lnSpc>
              <a:spcBef>
                <a:spcPts val="500"/>
              </a:spcBef>
              <a:buFont typeface="Arial"/>
              <a:buAutoNum type="alphaLcParenBoth"/>
              <a:tabLst>
                <a:tab pos="414020" algn="l"/>
              </a:tabLst>
            </a:pPr>
            <a:r>
              <a:rPr sz="1500" spc="-5" dirty="0">
                <a:latin typeface="Arial MT"/>
                <a:cs typeface="Arial MT"/>
              </a:rPr>
              <a:t>If</a:t>
            </a:r>
            <a:r>
              <a:rPr sz="1500" spc="-40" dirty="0">
                <a:latin typeface="Arial MT"/>
                <a:cs typeface="Arial MT"/>
              </a:rPr>
              <a:t> </a:t>
            </a:r>
            <a:r>
              <a:rPr sz="1500" spc="-5" dirty="0">
                <a:latin typeface="Arial MT"/>
                <a:cs typeface="Arial MT"/>
              </a:rPr>
              <a:t>available,</a:t>
            </a:r>
            <a:r>
              <a:rPr sz="1500" spc="-40" dirty="0">
                <a:latin typeface="Arial MT"/>
                <a:cs typeface="Arial MT"/>
              </a:rPr>
              <a:t> </a:t>
            </a:r>
            <a:r>
              <a:rPr sz="1500" dirty="0">
                <a:latin typeface="Arial MT"/>
                <a:cs typeface="Arial MT"/>
              </a:rPr>
              <a:t>connect </a:t>
            </a:r>
            <a:r>
              <a:rPr sz="1500" spc="-405" dirty="0">
                <a:latin typeface="Arial MT"/>
                <a:cs typeface="Arial MT"/>
              </a:rPr>
              <a:t> </a:t>
            </a:r>
            <a:r>
              <a:rPr sz="1500" spc="-5" dirty="0">
                <a:latin typeface="Arial MT"/>
                <a:cs typeface="Arial MT"/>
              </a:rPr>
              <a:t>heat and moisture </a:t>
            </a:r>
            <a:r>
              <a:rPr sz="1500" dirty="0">
                <a:latin typeface="Arial MT"/>
                <a:cs typeface="Arial MT"/>
              </a:rPr>
              <a:t> </a:t>
            </a:r>
            <a:r>
              <a:rPr sz="1500" spc="-5" dirty="0">
                <a:latin typeface="Arial MT"/>
                <a:cs typeface="Arial MT"/>
              </a:rPr>
              <a:t>exchange filter onto </a:t>
            </a:r>
            <a:r>
              <a:rPr sz="1500" dirty="0">
                <a:latin typeface="Arial MT"/>
                <a:cs typeface="Arial MT"/>
              </a:rPr>
              <a:t> </a:t>
            </a:r>
            <a:r>
              <a:rPr sz="1500" spc="-5" dirty="0">
                <a:latin typeface="Arial MT"/>
                <a:cs typeface="Arial MT"/>
              </a:rPr>
              <a:t>ventilator</a:t>
            </a:r>
            <a:r>
              <a:rPr sz="1500" spc="-15" dirty="0">
                <a:latin typeface="Arial MT"/>
                <a:cs typeface="Arial MT"/>
              </a:rPr>
              <a:t> </a:t>
            </a:r>
            <a:r>
              <a:rPr sz="1500" dirty="0">
                <a:latin typeface="Arial MT"/>
                <a:cs typeface="Arial MT"/>
              </a:rPr>
              <a:t>circuit</a:t>
            </a:r>
            <a:endParaRPr sz="1500">
              <a:latin typeface="Arial MT"/>
              <a:cs typeface="Arial MT"/>
            </a:endParaRPr>
          </a:p>
          <a:p>
            <a:pPr marL="116839" marR="434340">
              <a:lnSpc>
                <a:spcPts val="1490"/>
              </a:lnSpc>
              <a:spcBef>
                <a:spcPts val="715"/>
              </a:spcBef>
              <a:buFont typeface="Arial"/>
              <a:buAutoNum type="alphaLcParenBoth"/>
              <a:tabLst>
                <a:tab pos="403225" algn="l"/>
              </a:tabLst>
            </a:pPr>
            <a:r>
              <a:rPr sz="1500" spc="-5" dirty="0">
                <a:latin typeface="Arial MT"/>
                <a:cs typeface="Arial MT"/>
              </a:rPr>
              <a:t>Connect</a:t>
            </a:r>
            <a:r>
              <a:rPr sz="1500" spc="-45" dirty="0">
                <a:latin typeface="Arial MT"/>
                <a:cs typeface="Arial MT"/>
              </a:rPr>
              <a:t> </a:t>
            </a:r>
            <a:r>
              <a:rPr sz="1500" dirty="0">
                <a:latin typeface="Arial MT"/>
                <a:cs typeface="Arial MT"/>
              </a:rPr>
              <a:t>circuit</a:t>
            </a:r>
            <a:r>
              <a:rPr sz="1500" spc="-45" dirty="0">
                <a:latin typeface="Arial MT"/>
                <a:cs typeface="Arial MT"/>
              </a:rPr>
              <a:t> </a:t>
            </a:r>
            <a:r>
              <a:rPr sz="1500" spc="-5" dirty="0">
                <a:latin typeface="Arial MT"/>
                <a:cs typeface="Arial MT"/>
              </a:rPr>
              <a:t>to </a:t>
            </a:r>
            <a:r>
              <a:rPr sz="1500" spc="-405" dirty="0">
                <a:latin typeface="Arial MT"/>
                <a:cs typeface="Arial MT"/>
              </a:rPr>
              <a:t> </a:t>
            </a:r>
            <a:r>
              <a:rPr sz="1500" spc="-5" dirty="0">
                <a:latin typeface="Arial MT"/>
                <a:cs typeface="Arial MT"/>
              </a:rPr>
              <a:t>ventilator</a:t>
            </a:r>
            <a:endParaRPr sz="1500">
              <a:latin typeface="Arial MT"/>
              <a:cs typeface="Arial MT"/>
            </a:endParaRPr>
          </a:p>
          <a:p>
            <a:pPr marL="116839" marR="402590">
              <a:lnSpc>
                <a:spcPts val="1510"/>
              </a:lnSpc>
              <a:spcBef>
                <a:spcPts val="700"/>
              </a:spcBef>
            </a:pPr>
            <a:r>
              <a:rPr sz="1500" b="1" spc="-5" dirty="0">
                <a:solidFill>
                  <a:srgbClr val="95212E"/>
                </a:solidFill>
                <a:latin typeface="Arial"/>
                <a:cs typeface="Arial"/>
              </a:rPr>
              <a:t>NOTE</a:t>
            </a:r>
            <a:r>
              <a:rPr sz="1500" spc="-5" dirty="0">
                <a:latin typeface="Arial MT"/>
                <a:cs typeface="Arial MT"/>
              </a:rPr>
              <a:t>: Select 5ft, 8in </a:t>
            </a:r>
            <a:r>
              <a:rPr sz="1500" spc="-405" dirty="0">
                <a:latin typeface="Arial MT"/>
                <a:cs typeface="Arial MT"/>
              </a:rPr>
              <a:t> </a:t>
            </a:r>
            <a:r>
              <a:rPr sz="1500" dirty="0">
                <a:latin typeface="Arial MT"/>
                <a:cs typeface="Arial MT"/>
              </a:rPr>
              <a:t>(RR-XX,</a:t>
            </a:r>
            <a:r>
              <a:rPr sz="1500" spc="-35" dirty="0">
                <a:latin typeface="Arial MT"/>
                <a:cs typeface="Arial MT"/>
              </a:rPr>
              <a:t> </a:t>
            </a:r>
            <a:r>
              <a:rPr sz="1500" spc="-5" dirty="0">
                <a:latin typeface="Arial MT"/>
                <a:cs typeface="Arial MT"/>
              </a:rPr>
              <a:t>Vt-XXXmL)</a:t>
            </a:r>
            <a:endParaRPr sz="1500">
              <a:latin typeface="Arial MT"/>
              <a:cs typeface="Arial MT"/>
            </a:endParaRPr>
          </a:p>
        </p:txBody>
      </p:sp>
      <p:grpSp>
        <p:nvGrpSpPr>
          <p:cNvPr id="27" name="object 27"/>
          <p:cNvGrpSpPr/>
          <p:nvPr/>
        </p:nvGrpSpPr>
        <p:grpSpPr>
          <a:xfrm>
            <a:off x="8656319" y="1621536"/>
            <a:ext cx="3276600" cy="4859020"/>
            <a:chOff x="8656319" y="1621536"/>
            <a:chExt cx="3276600" cy="4859020"/>
          </a:xfrm>
        </p:grpSpPr>
        <p:pic>
          <p:nvPicPr>
            <p:cNvPr id="28" name="object 28"/>
            <p:cNvPicPr/>
            <p:nvPr/>
          </p:nvPicPr>
          <p:blipFill>
            <a:blip r:embed="rId9" cstate="print"/>
            <a:stretch>
              <a:fillRect/>
            </a:stretch>
          </p:blipFill>
          <p:spPr>
            <a:xfrm>
              <a:off x="8656319" y="1621536"/>
              <a:ext cx="3276600" cy="4858512"/>
            </a:xfrm>
            <a:prstGeom prst="rect">
              <a:avLst/>
            </a:prstGeom>
          </p:spPr>
        </p:pic>
        <p:sp>
          <p:nvSpPr>
            <p:cNvPr id="29" name="object 29"/>
            <p:cNvSpPr/>
            <p:nvPr/>
          </p:nvSpPr>
          <p:spPr>
            <a:xfrm>
              <a:off x="8754363" y="1737156"/>
              <a:ext cx="3080385" cy="4627245"/>
            </a:xfrm>
            <a:custGeom>
              <a:avLst/>
              <a:gdLst/>
              <a:ahLst/>
              <a:cxnLst/>
              <a:rect l="l" t="t" r="r" b="b"/>
              <a:pathLst>
                <a:path w="3080384" h="4627245">
                  <a:moveTo>
                    <a:pt x="2566466" y="0"/>
                  </a:moveTo>
                  <a:lnTo>
                    <a:pt x="513308" y="0"/>
                  </a:lnTo>
                  <a:lnTo>
                    <a:pt x="466587" y="2097"/>
                  </a:lnTo>
                  <a:lnTo>
                    <a:pt x="421041" y="8270"/>
                  </a:lnTo>
                  <a:lnTo>
                    <a:pt x="376851" y="18336"/>
                  </a:lnTo>
                  <a:lnTo>
                    <a:pt x="334199" y="32114"/>
                  </a:lnTo>
                  <a:lnTo>
                    <a:pt x="293266" y="49423"/>
                  </a:lnTo>
                  <a:lnTo>
                    <a:pt x="254233" y="70082"/>
                  </a:lnTo>
                  <a:lnTo>
                    <a:pt x="217281" y="93909"/>
                  </a:lnTo>
                  <a:lnTo>
                    <a:pt x="182591" y="120724"/>
                  </a:lnTo>
                  <a:lnTo>
                    <a:pt x="150345" y="150345"/>
                  </a:lnTo>
                  <a:lnTo>
                    <a:pt x="120724" y="182591"/>
                  </a:lnTo>
                  <a:lnTo>
                    <a:pt x="93909" y="217281"/>
                  </a:lnTo>
                  <a:lnTo>
                    <a:pt x="70082" y="254233"/>
                  </a:lnTo>
                  <a:lnTo>
                    <a:pt x="49423" y="293266"/>
                  </a:lnTo>
                  <a:lnTo>
                    <a:pt x="32114" y="334199"/>
                  </a:lnTo>
                  <a:lnTo>
                    <a:pt x="18336" y="376851"/>
                  </a:lnTo>
                  <a:lnTo>
                    <a:pt x="8270" y="421041"/>
                  </a:lnTo>
                  <a:lnTo>
                    <a:pt x="2097" y="466587"/>
                  </a:lnTo>
                  <a:lnTo>
                    <a:pt x="0" y="513308"/>
                  </a:lnTo>
                  <a:lnTo>
                    <a:pt x="0" y="4113871"/>
                  </a:lnTo>
                  <a:lnTo>
                    <a:pt x="2097" y="4160592"/>
                  </a:lnTo>
                  <a:lnTo>
                    <a:pt x="8270" y="4206138"/>
                  </a:lnTo>
                  <a:lnTo>
                    <a:pt x="18336" y="4250328"/>
                  </a:lnTo>
                  <a:lnTo>
                    <a:pt x="32114" y="4292980"/>
                  </a:lnTo>
                  <a:lnTo>
                    <a:pt x="49423" y="4333913"/>
                  </a:lnTo>
                  <a:lnTo>
                    <a:pt x="70082" y="4372946"/>
                  </a:lnTo>
                  <a:lnTo>
                    <a:pt x="93909" y="4409898"/>
                  </a:lnTo>
                  <a:lnTo>
                    <a:pt x="120724" y="4444588"/>
                  </a:lnTo>
                  <a:lnTo>
                    <a:pt x="150345" y="4476833"/>
                  </a:lnTo>
                  <a:lnTo>
                    <a:pt x="182591" y="4506454"/>
                  </a:lnTo>
                  <a:lnTo>
                    <a:pt x="217281" y="4533269"/>
                  </a:lnTo>
                  <a:lnTo>
                    <a:pt x="254233" y="4557096"/>
                  </a:lnTo>
                  <a:lnTo>
                    <a:pt x="293266" y="4577754"/>
                  </a:lnTo>
                  <a:lnTo>
                    <a:pt x="334199" y="4595063"/>
                  </a:lnTo>
                  <a:lnTo>
                    <a:pt x="376851" y="4608841"/>
                  </a:lnTo>
                  <a:lnTo>
                    <a:pt x="421041" y="4618907"/>
                  </a:lnTo>
                  <a:lnTo>
                    <a:pt x="466587" y="4625079"/>
                  </a:lnTo>
                  <a:lnTo>
                    <a:pt x="513308" y="4627177"/>
                  </a:lnTo>
                  <a:lnTo>
                    <a:pt x="2566466" y="4627177"/>
                  </a:lnTo>
                  <a:lnTo>
                    <a:pt x="2613189" y="4625079"/>
                  </a:lnTo>
                  <a:lnTo>
                    <a:pt x="2658737" y="4618907"/>
                  </a:lnTo>
                  <a:lnTo>
                    <a:pt x="2702927" y="4608841"/>
                  </a:lnTo>
                  <a:lnTo>
                    <a:pt x="2745580" y="4595063"/>
                  </a:lnTo>
                  <a:lnTo>
                    <a:pt x="2786514" y="4577754"/>
                  </a:lnTo>
                  <a:lnTo>
                    <a:pt x="2825547" y="4557096"/>
                  </a:lnTo>
                  <a:lnTo>
                    <a:pt x="2862499" y="4533269"/>
                  </a:lnTo>
                  <a:lnTo>
                    <a:pt x="2897188" y="4506454"/>
                  </a:lnTo>
                  <a:lnTo>
                    <a:pt x="2929434" y="4476833"/>
                  </a:lnTo>
                  <a:lnTo>
                    <a:pt x="2959054" y="4444588"/>
                  </a:lnTo>
                  <a:lnTo>
                    <a:pt x="2985869" y="4409898"/>
                  </a:lnTo>
                  <a:lnTo>
                    <a:pt x="3009695" y="4372946"/>
                  </a:lnTo>
                  <a:lnTo>
                    <a:pt x="3030354" y="4333913"/>
                  </a:lnTo>
                  <a:lnTo>
                    <a:pt x="3047662" y="4292980"/>
                  </a:lnTo>
                  <a:lnTo>
                    <a:pt x="3061440" y="4250328"/>
                  </a:lnTo>
                  <a:lnTo>
                    <a:pt x="3071505" y="4206138"/>
                  </a:lnTo>
                  <a:lnTo>
                    <a:pt x="3077677" y="4160592"/>
                  </a:lnTo>
                  <a:lnTo>
                    <a:pt x="3079775" y="4113871"/>
                  </a:lnTo>
                  <a:lnTo>
                    <a:pt x="3079775" y="513308"/>
                  </a:lnTo>
                  <a:lnTo>
                    <a:pt x="3077677" y="466587"/>
                  </a:lnTo>
                  <a:lnTo>
                    <a:pt x="3071505" y="421041"/>
                  </a:lnTo>
                  <a:lnTo>
                    <a:pt x="3061440" y="376851"/>
                  </a:lnTo>
                  <a:lnTo>
                    <a:pt x="3047662" y="334199"/>
                  </a:lnTo>
                  <a:lnTo>
                    <a:pt x="3030354" y="293266"/>
                  </a:lnTo>
                  <a:lnTo>
                    <a:pt x="3009695" y="254233"/>
                  </a:lnTo>
                  <a:lnTo>
                    <a:pt x="2985869" y="217281"/>
                  </a:lnTo>
                  <a:lnTo>
                    <a:pt x="2959054" y="182591"/>
                  </a:lnTo>
                  <a:lnTo>
                    <a:pt x="2929434" y="150345"/>
                  </a:lnTo>
                  <a:lnTo>
                    <a:pt x="2897188" y="120724"/>
                  </a:lnTo>
                  <a:lnTo>
                    <a:pt x="2862499" y="93909"/>
                  </a:lnTo>
                  <a:lnTo>
                    <a:pt x="2825547" y="70082"/>
                  </a:lnTo>
                  <a:lnTo>
                    <a:pt x="2786514" y="49423"/>
                  </a:lnTo>
                  <a:lnTo>
                    <a:pt x="2745580" y="32114"/>
                  </a:lnTo>
                  <a:lnTo>
                    <a:pt x="2702927" y="18336"/>
                  </a:lnTo>
                  <a:lnTo>
                    <a:pt x="2658737" y="8270"/>
                  </a:lnTo>
                  <a:lnTo>
                    <a:pt x="2613189" y="2097"/>
                  </a:lnTo>
                  <a:lnTo>
                    <a:pt x="2566466" y="0"/>
                  </a:lnTo>
                  <a:close/>
                </a:path>
              </a:pathLst>
            </a:custGeom>
            <a:solidFill>
              <a:srgbClr val="F9F4EE"/>
            </a:solidFill>
          </p:spPr>
          <p:txBody>
            <a:bodyPr wrap="square" lIns="0" tIns="0" rIns="0" bIns="0" rtlCol="0"/>
            <a:lstStyle/>
            <a:p>
              <a:endParaRPr/>
            </a:p>
          </p:txBody>
        </p:sp>
        <p:sp>
          <p:nvSpPr>
            <p:cNvPr id="30" name="object 30"/>
            <p:cNvSpPr/>
            <p:nvPr/>
          </p:nvSpPr>
          <p:spPr>
            <a:xfrm>
              <a:off x="8754363" y="1737156"/>
              <a:ext cx="3080385" cy="4627245"/>
            </a:xfrm>
            <a:custGeom>
              <a:avLst/>
              <a:gdLst/>
              <a:ahLst/>
              <a:cxnLst/>
              <a:rect l="l" t="t" r="r" b="b"/>
              <a:pathLst>
                <a:path w="3080384" h="4627245">
                  <a:moveTo>
                    <a:pt x="0" y="513306"/>
                  </a:moveTo>
                  <a:lnTo>
                    <a:pt x="2097" y="466584"/>
                  </a:lnTo>
                  <a:lnTo>
                    <a:pt x="8270" y="421038"/>
                  </a:lnTo>
                  <a:lnTo>
                    <a:pt x="18335" y="376849"/>
                  </a:lnTo>
                  <a:lnTo>
                    <a:pt x="32113" y="334197"/>
                  </a:lnTo>
                  <a:lnTo>
                    <a:pt x="49422" y="293263"/>
                  </a:lnTo>
                  <a:lnTo>
                    <a:pt x="70081" y="254230"/>
                  </a:lnTo>
                  <a:lnTo>
                    <a:pt x="93908" y="217278"/>
                  </a:lnTo>
                  <a:lnTo>
                    <a:pt x="120723" y="182589"/>
                  </a:lnTo>
                  <a:lnTo>
                    <a:pt x="150343" y="150343"/>
                  </a:lnTo>
                  <a:lnTo>
                    <a:pt x="182589" y="120723"/>
                  </a:lnTo>
                  <a:lnTo>
                    <a:pt x="217278" y="93908"/>
                  </a:lnTo>
                  <a:lnTo>
                    <a:pt x="254230" y="70081"/>
                  </a:lnTo>
                  <a:lnTo>
                    <a:pt x="293263" y="49422"/>
                  </a:lnTo>
                  <a:lnTo>
                    <a:pt x="334197" y="32113"/>
                  </a:lnTo>
                  <a:lnTo>
                    <a:pt x="376849" y="18335"/>
                  </a:lnTo>
                  <a:lnTo>
                    <a:pt x="421038" y="8270"/>
                  </a:lnTo>
                  <a:lnTo>
                    <a:pt x="466584" y="2097"/>
                  </a:lnTo>
                  <a:lnTo>
                    <a:pt x="513306" y="0"/>
                  </a:lnTo>
                  <a:lnTo>
                    <a:pt x="2566471" y="0"/>
                  </a:lnTo>
                  <a:lnTo>
                    <a:pt x="2613192" y="2097"/>
                  </a:lnTo>
                  <a:lnTo>
                    <a:pt x="2658738" y="8270"/>
                  </a:lnTo>
                  <a:lnTo>
                    <a:pt x="2702928" y="18335"/>
                  </a:lnTo>
                  <a:lnTo>
                    <a:pt x="2745580" y="32113"/>
                  </a:lnTo>
                  <a:lnTo>
                    <a:pt x="2786514" y="49422"/>
                  </a:lnTo>
                  <a:lnTo>
                    <a:pt x="2825547" y="70081"/>
                  </a:lnTo>
                  <a:lnTo>
                    <a:pt x="2862499" y="93908"/>
                  </a:lnTo>
                  <a:lnTo>
                    <a:pt x="2897189" y="120723"/>
                  </a:lnTo>
                  <a:lnTo>
                    <a:pt x="2929435" y="150343"/>
                  </a:lnTo>
                  <a:lnTo>
                    <a:pt x="2959056" y="182589"/>
                  </a:lnTo>
                  <a:lnTo>
                    <a:pt x="2985871" y="217278"/>
                  </a:lnTo>
                  <a:lnTo>
                    <a:pt x="3009699" y="254230"/>
                  </a:lnTo>
                  <a:lnTo>
                    <a:pt x="3030358" y="293263"/>
                  </a:lnTo>
                  <a:lnTo>
                    <a:pt x="3047667" y="334197"/>
                  </a:lnTo>
                  <a:lnTo>
                    <a:pt x="3061445" y="376849"/>
                  </a:lnTo>
                  <a:lnTo>
                    <a:pt x="3071511" y="421038"/>
                  </a:lnTo>
                  <a:lnTo>
                    <a:pt x="3077683" y="466584"/>
                  </a:lnTo>
                  <a:lnTo>
                    <a:pt x="3079781" y="513306"/>
                  </a:lnTo>
                  <a:lnTo>
                    <a:pt x="3079781" y="4113872"/>
                  </a:lnTo>
                  <a:lnTo>
                    <a:pt x="3077683" y="4160593"/>
                  </a:lnTo>
                  <a:lnTo>
                    <a:pt x="3071511" y="4206139"/>
                  </a:lnTo>
                  <a:lnTo>
                    <a:pt x="3061445" y="4250328"/>
                  </a:lnTo>
                  <a:lnTo>
                    <a:pt x="3047667" y="4292980"/>
                  </a:lnTo>
                  <a:lnTo>
                    <a:pt x="3030358" y="4333913"/>
                  </a:lnTo>
                  <a:lnTo>
                    <a:pt x="3009699" y="4372945"/>
                  </a:lnTo>
                  <a:lnTo>
                    <a:pt x="2985871" y="4409897"/>
                  </a:lnTo>
                  <a:lnTo>
                    <a:pt x="2959056" y="4444586"/>
                  </a:lnTo>
                  <a:lnTo>
                    <a:pt x="2929435" y="4476831"/>
                  </a:lnTo>
                  <a:lnTo>
                    <a:pt x="2897189" y="4506451"/>
                  </a:lnTo>
                  <a:lnTo>
                    <a:pt x="2862499" y="4533265"/>
                  </a:lnTo>
                  <a:lnTo>
                    <a:pt x="2825547" y="4557092"/>
                  </a:lnTo>
                  <a:lnTo>
                    <a:pt x="2786514" y="4577750"/>
                  </a:lnTo>
                  <a:lnTo>
                    <a:pt x="2745580" y="4595059"/>
                  </a:lnTo>
                  <a:lnTo>
                    <a:pt x="2702928" y="4608837"/>
                  </a:lnTo>
                  <a:lnTo>
                    <a:pt x="2658738" y="4618902"/>
                  </a:lnTo>
                  <a:lnTo>
                    <a:pt x="2613192" y="4625074"/>
                  </a:lnTo>
                  <a:lnTo>
                    <a:pt x="2566471" y="4627172"/>
                  </a:lnTo>
                  <a:lnTo>
                    <a:pt x="513306" y="4627172"/>
                  </a:lnTo>
                  <a:lnTo>
                    <a:pt x="466584" y="4625074"/>
                  </a:lnTo>
                  <a:lnTo>
                    <a:pt x="421038" y="4618902"/>
                  </a:lnTo>
                  <a:lnTo>
                    <a:pt x="376849" y="4608837"/>
                  </a:lnTo>
                  <a:lnTo>
                    <a:pt x="334197" y="4595059"/>
                  </a:lnTo>
                  <a:lnTo>
                    <a:pt x="293263" y="4577750"/>
                  </a:lnTo>
                  <a:lnTo>
                    <a:pt x="254230" y="4557092"/>
                  </a:lnTo>
                  <a:lnTo>
                    <a:pt x="217278" y="4533265"/>
                  </a:lnTo>
                  <a:lnTo>
                    <a:pt x="182589" y="4506451"/>
                  </a:lnTo>
                  <a:lnTo>
                    <a:pt x="150343" y="4476831"/>
                  </a:lnTo>
                  <a:lnTo>
                    <a:pt x="120723" y="4444586"/>
                  </a:lnTo>
                  <a:lnTo>
                    <a:pt x="93908" y="4409897"/>
                  </a:lnTo>
                  <a:lnTo>
                    <a:pt x="70081" y="4372945"/>
                  </a:lnTo>
                  <a:lnTo>
                    <a:pt x="49422" y="4333913"/>
                  </a:lnTo>
                  <a:lnTo>
                    <a:pt x="32113" y="4292980"/>
                  </a:lnTo>
                  <a:lnTo>
                    <a:pt x="18335" y="4250328"/>
                  </a:lnTo>
                  <a:lnTo>
                    <a:pt x="8270" y="4206139"/>
                  </a:lnTo>
                  <a:lnTo>
                    <a:pt x="2097" y="4160593"/>
                  </a:lnTo>
                  <a:lnTo>
                    <a:pt x="0" y="4113872"/>
                  </a:lnTo>
                  <a:lnTo>
                    <a:pt x="0" y="513306"/>
                  </a:lnTo>
                  <a:close/>
                </a:path>
              </a:pathLst>
            </a:custGeom>
            <a:ln w="6350">
              <a:solidFill>
                <a:srgbClr val="FFC000"/>
              </a:solidFill>
            </a:ln>
          </p:spPr>
          <p:txBody>
            <a:bodyPr wrap="square" lIns="0" tIns="0" rIns="0" bIns="0" rtlCol="0"/>
            <a:lstStyle/>
            <a:p>
              <a:endParaRPr/>
            </a:p>
          </p:txBody>
        </p:sp>
      </p:grpSp>
      <p:sp>
        <p:nvSpPr>
          <p:cNvPr id="31" name="object 31"/>
          <p:cNvSpPr txBox="1"/>
          <p:nvPr/>
        </p:nvSpPr>
        <p:spPr>
          <a:xfrm>
            <a:off x="8907754" y="2024379"/>
            <a:ext cx="2784475" cy="1638300"/>
          </a:xfrm>
          <a:prstGeom prst="rect">
            <a:avLst/>
          </a:prstGeom>
        </p:spPr>
        <p:txBody>
          <a:bodyPr vert="horz" wrap="square" lIns="0" tIns="33020" rIns="0" bIns="0" rtlCol="0">
            <a:spAutoFit/>
          </a:bodyPr>
          <a:lstStyle/>
          <a:p>
            <a:pPr marL="12700" marR="5080">
              <a:lnSpc>
                <a:spcPts val="1800"/>
              </a:lnSpc>
              <a:spcBef>
                <a:spcPts val="260"/>
              </a:spcBef>
            </a:pPr>
            <a:r>
              <a:rPr sz="1600" b="1" spc="-5" dirty="0">
                <a:solidFill>
                  <a:srgbClr val="95212E"/>
                </a:solidFill>
                <a:latin typeface="Arial"/>
                <a:cs typeface="Arial"/>
              </a:rPr>
              <a:t>NOTE:</a:t>
            </a:r>
            <a:r>
              <a:rPr sz="1600" b="1" spc="5" dirty="0">
                <a:solidFill>
                  <a:srgbClr val="95212E"/>
                </a:solidFill>
                <a:latin typeface="Arial"/>
                <a:cs typeface="Arial"/>
              </a:rPr>
              <a:t> </a:t>
            </a:r>
            <a:r>
              <a:rPr sz="1500" dirty="0">
                <a:latin typeface="Arial MT"/>
                <a:cs typeface="Arial MT"/>
              </a:rPr>
              <a:t>Leave</a:t>
            </a:r>
            <a:r>
              <a:rPr sz="1500" spc="-10" dirty="0">
                <a:latin typeface="Arial MT"/>
                <a:cs typeface="Arial MT"/>
              </a:rPr>
              <a:t> </a:t>
            </a:r>
            <a:r>
              <a:rPr sz="1500" dirty="0">
                <a:latin typeface="Arial MT"/>
                <a:cs typeface="Arial MT"/>
              </a:rPr>
              <a:t>circuit </a:t>
            </a:r>
            <a:r>
              <a:rPr sz="1500" spc="5" dirty="0">
                <a:latin typeface="Arial MT"/>
                <a:cs typeface="Arial MT"/>
              </a:rPr>
              <a:t> </a:t>
            </a:r>
            <a:r>
              <a:rPr sz="1500" spc="-5" dirty="0">
                <a:latin typeface="Arial MT"/>
                <a:cs typeface="Arial MT"/>
              </a:rPr>
              <a:t>disconnected from </a:t>
            </a:r>
            <a:r>
              <a:rPr sz="1500" dirty="0">
                <a:latin typeface="Arial MT"/>
                <a:cs typeface="Arial MT"/>
              </a:rPr>
              <a:t>airway; </a:t>
            </a:r>
            <a:r>
              <a:rPr sz="1500" spc="5" dirty="0">
                <a:latin typeface="Arial MT"/>
                <a:cs typeface="Arial MT"/>
              </a:rPr>
              <a:t> </a:t>
            </a:r>
            <a:r>
              <a:rPr sz="1500" spc="-5" dirty="0">
                <a:latin typeface="Arial MT"/>
                <a:cs typeface="Arial MT"/>
              </a:rPr>
              <a:t>“Disconnect” </a:t>
            </a:r>
            <a:r>
              <a:rPr sz="1500" dirty="0">
                <a:latin typeface="Arial MT"/>
                <a:cs typeface="Arial MT"/>
              </a:rPr>
              <a:t>visual alarm begins </a:t>
            </a:r>
            <a:r>
              <a:rPr sz="1500" spc="-405" dirty="0">
                <a:latin typeface="Arial MT"/>
                <a:cs typeface="Arial MT"/>
              </a:rPr>
              <a:t> </a:t>
            </a:r>
            <a:r>
              <a:rPr sz="1500" dirty="0">
                <a:latin typeface="Arial MT"/>
                <a:cs typeface="Arial MT"/>
              </a:rPr>
              <a:t>blinking </a:t>
            </a:r>
            <a:r>
              <a:rPr sz="1500" spc="-5" dirty="0">
                <a:latin typeface="Arial MT"/>
                <a:cs typeface="Arial MT"/>
              </a:rPr>
              <a:t>within two </a:t>
            </a:r>
            <a:r>
              <a:rPr sz="1500" dirty="0">
                <a:latin typeface="Arial MT"/>
                <a:cs typeface="Arial MT"/>
              </a:rPr>
              <a:t>(2) </a:t>
            </a:r>
            <a:r>
              <a:rPr sz="1500" spc="-5" dirty="0">
                <a:latin typeface="Arial MT"/>
                <a:cs typeface="Arial MT"/>
              </a:rPr>
              <a:t>breaths, </a:t>
            </a:r>
            <a:r>
              <a:rPr sz="1500" dirty="0">
                <a:latin typeface="Arial MT"/>
                <a:cs typeface="Arial MT"/>
              </a:rPr>
              <a:t> audible alarm should be clearly </a:t>
            </a:r>
            <a:r>
              <a:rPr sz="1500" spc="5" dirty="0">
                <a:latin typeface="Arial MT"/>
                <a:cs typeface="Arial MT"/>
              </a:rPr>
              <a:t> </a:t>
            </a:r>
            <a:r>
              <a:rPr sz="1500" dirty="0">
                <a:latin typeface="Arial MT"/>
                <a:cs typeface="Arial MT"/>
              </a:rPr>
              <a:t>heard, and pump </a:t>
            </a:r>
            <a:r>
              <a:rPr sz="1500" spc="-5" dirty="0">
                <a:latin typeface="Arial MT"/>
                <a:cs typeface="Arial MT"/>
              </a:rPr>
              <a:t>continues to </a:t>
            </a:r>
            <a:r>
              <a:rPr sz="1500" dirty="0">
                <a:latin typeface="Arial MT"/>
                <a:cs typeface="Arial MT"/>
              </a:rPr>
              <a:t> </a:t>
            </a:r>
            <a:r>
              <a:rPr sz="1500" spc="-5" dirty="0">
                <a:latin typeface="Arial MT"/>
                <a:cs typeface="Arial MT"/>
              </a:rPr>
              <a:t>operate</a:t>
            </a:r>
            <a:r>
              <a:rPr sz="1500" spc="-10" dirty="0">
                <a:latin typeface="Arial MT"/>
                <a:cs typeface="Arial MT"/>
              </a:rPr>
              <a:t> </a:t>
            </a:r>
            <a:r>
              <a:rPr sz="1500" dirty="0">
                <a:latin typeface="Arial MT"/>
                <a:cs typeface="Arial MT"/>
              </a:rPr>
              <a:t>normal.</a:t>
            </a:r>
            <a:endParaRPr sz="1500">
              <a:latin typeface="Arial MT"/>
              <a:cs typeface="Arial MT"/>
            </a:endParaRPr>
          </a:p>
        </p:txBody>
      </p:sp>
      <p:sp>
        <p:nvSpPr>
          <p:cNvPr id="32" name="object 32"/>
          <p:cNvSpPr txBox="1"/>
          <p:nvPr/>
        </p:nvSpPr>
        <p:spPr>
          <a:xfrm>
            <a:off x="8907754" y="4642611"/>
            <a:ext cx="2722245" cy="1409700"/>
          </a:xfrm>
          <a:prstGeom prst="rect">
            <a:avLst/>
          </a:prstGeom>
        </p:spPr>
        <p:txBody>
          <a:bodyPr vert="horz" wrap="square" lIns="0" tIns="33020" rIns="0" bIns="0" rtlCol="0">
            <a:spAutoFit/>
          </a:bodyPr>
          <a:lstStyle/>
          <a:p>
            <a:pPr marL="12700" marR="5080">
              <a:lnSpc>
                <a:spcPts val="1800"/>
              </a:lnSpc>
              <a:spcBef>
                <a:spcPts val="260"/>
              </a:spcBef>
            </a:pPr>
            <a:r>
              <a:rPr sz="1600" b="1" spc="-5" dirty="0">
                <a:solidFill>
                  <a:srgbClr val="95212E"/>
                </a:solidFill>
                <a:latin typeface="Arial"/>
                <a:cs typeface="Arial"/>
              </a:rPr>
              <a:t>NOTE: </a:t>
            </a:r>
            <a:r>
              <a:rPr sz="1500" spc="-5" dirty="0">
                <a:latin typeface="Arial MT"/>
                <a:cs typeface="Arial MT"/>
              </a:rPr>
              <a:t>Completely </a:t>
            </a:r>
            <a:r>
              <a:rPr sz="1500" dirty="0">
                <a:latin typeface="Arial MT"/>
                <a:cs typeface="Arial MT"/>
              </a:rPr>
              <a:t>block </a:t>
            </a:r>
            <a:r>
              <a:rPr sz="1500" spc="-5" dirty="0">
                <a:latin typeface="Arial MT"/>
                <a:cs typeface="Arial MT"/>
              </a:rPr>
              <a:t>distal </a:t>
            </a:r>
            <a:r>
              <a:rPr sz="1500" dirty="0">
                <a:latin typeface="Arial MT"/>
                <a:cs typeface="Arial MT"/>
              </a:rPr>
              <a:t> circuit </a:t>
            </a:r>
            <a:r>
              <a:rPr sz="1500" spc="-5" dirty="0">
                <a:latin typeface="Arial MT"/>
                <a:cs typeface="Arial MT"/>
              </a:rPr>
              <a:t>with </a:t>
            </a:r>
            <a:r>
              <a:rPr sz="1500" dirty="0">
                <a:latin typeface="Arial MT"/>
                <a:cs typeface="Arial MT"/>
              </a:rPr>
              <a:t>hand; </a:t>
            </a:r>
            <a:r>
              <a:rPr sz="1500" spc="-5" dirty="0">
                <a:latin typeface="Arial MT"/>
                <a:cs typeface="Arial MT"/>
              </a:rPr>
              <a:t>“PIP </a:t>
            </a:r>
            <a:r>
              <a:rPr sz="1500" dirty="0">
                <a:latin typeface="Arial MT"/>
                <a:cs typeface="Arial MT"/>
              </a:rPr>
              <a:t>reached” </a:t>
            </a:r>
            <a:r>
              <a:rPr sz="1500" spc="-405" dirty="0">
                <a:latin typeface="Arial MT"/>
                <a:cs typeface="Arial MT"/>
              </a:rPr>
              <a:t> </a:t>
            </a:r>
            <a:r>
              <a:rPr sz="1500" dirty="0">
                <a:latin typeface="Arial MT"/>
                <a:cs typeface="Arial MT"/>
              </a:rPr>
              <a:t>visual</a:t>
            </a:r>
            <a:r>
              <a:rPr sz="1500" spc="-20" dirty="0">
                <a:latin typeface="Arial MT"/>
                <a:cs typeface="Arial MT"/>
              </a:rPr>
              <a:t> </a:t>
            </a:r>
            <a:r>
              <a:rPr sz="1500" dirty="0">
                <a:latin typeface="Arial MT"/>
                <a:cs typeface="Arial MT"/>
              </a:rPr>
              <a:t>alarm</a:t>
            </a:r>
            <a:r>
              <a:rPr sz="1500" spc="-25" dirty="0">
                <a:latin typeface="Arial MT"/>
                <a:cs typeface="Arial MT"/>
              </a:rPr>
              <a:t> </a:t>
            </a:r>
            <a:r>
              <a:rPr sz="1500" dirty="0">
                <a:latin typeface="Arial MT"/>
                <a:cs typeface="Arial MT"/>
              </a:rPr>
              <a:t>should</a:t>
            </a:r>
            <a:r>
              <a:rPr sz="1500" spc="-20" dirty="0">
                <a:latin typeface="Arial MT"/>
                <a:cs typeface="Arial MT"/>
              </a:rPr>
              <a:t> </a:t>
            </a:r>
            <a:r>
              <a:rPr sz="1500" dirty="0">
                <a:latin typeface="Arial MT"/>
                <a:cs typeface="Arial MT"/>
              </a:rPr>
              <a:t>begin</a:t>
            </a:r>
            <a:r>
              <a:rPr sz="1500" spc="-25" dirty="0">
                <a:latin typeface="Arial MT"/>
                <a:cs typeface="Arial MT"/>
              </a:rPr>
              <a:t> </a:t>
            </a:r>
            <a:r>
              <a:rPr sz="1500" spc="-5" dirty="0">
                <a:latin typeface="Arial MT"/>
                <a:cs typeface="Arial MT"/>
              </a:rPr>
              <a:t>within </a:t>
            </a:r>
            <a:r>
              <a:rPr sz="1500" spc="-400" dirty="0">
                <a:latin typeface="Arial MT"/>
                <a:cs typeface="Arial MT"/>
              </a:rPr>
              <a:t> </a:t>
            </a:r>
            <a:r>
              <a:rPr sz="1500" dirty="0">
                <a:latin typeface="Arial MT"/>
                <a:cs typeface="Arial MT"/>
              </a:rPr>
              <a:t>one (1) </a:t>
            </a:r>
            <a:r>
              <a:rPr sz="1500" spc="-5" dirty="0">
                <a:latin typeface="Arial MT"/>
                <a:cs typeface="Arial MT"/>
              </a:rPr>
              <a:t>breath. Pump turns </a:t>
            </a:r>
            <a:r>
              <a:rPr sz="1500" spc="-15" dirty="0">
                <a:latin typeface="Arial MT"/>
                <a:cs typeface="Arial MT"/>
              </a:rPr>
              <a:t>off </a:t>
            </a:r>
            <a:r>
              <a:rPr sz="1500" spc="-10" dirty="0">
                <a:latin typeface="Arial MT"/>
                <a:cs typeface="Arial MT"/>
              </a:rPr>
              <a:t> </a:t>
            </a:r>
            <a:r>
              <a:rPr sz="1500" spc="-5" dirty="0">
                <a:latin typeface="Arial MT"/>
                <a:cs typeface="Arial MT"/>
              </a:rPr>
              <a:t>for </a:t>
            </a:r>
            <a:r>
              <a:rPr sz="1500" dirty="0">
                <a:latin typeface="Arial MT"/>
                <a:cs typeface="Arial MT"/>
              </a:rPr>
              <a:t>several seconds, </a:t>
            </a:r>
            <a:r>
              <a:rPr sz="1500" spc="-5" dirty="0">
                <a:latin typeface="Arial MT"/>
                <a:cs typeface="Arial MT"/>
              </a:rPr>
              <a:t>turns </a:t>
            </a:r>
            <a:r>
              <a:rPr sz="1500" dirty="0">
                <a:latin typeface="Arial MT"/>
                <a:cs typeface="Arial MT"/>
              </a:rPr>
              <a:t>on </a:t>
            </a:r>
            <a:r>
              <a:rPr sz="1500" spc="5" dirty="0">
                <a:latin typeface="Arial MT"/>
                <a:cs typeface="Arial MT"/>
              </a:rPr>
              <a:t> </a:t>
            </a:r>
            <a:r>
              <a:rPr sz="1500" dirty="0">
                <a:latin typeface="Arial MT"/>
                <a:cs typeface="Arial MT"/>
              </a:rPr>
              <a:t>again</a:t>
            </a:r>
            <a:r>
              <a:rPr sz="1500" spc="-20" dirty="0">
                <a:latin typeface="Arial MT"/>
                <a:cs typeface="Arial MT"/>
              </a:rPr>
              <a:t> </a:t>
            </a:r>
            <a:r>
              <a:rPr sz="1500" spc="-5" dirty="0">
                <a:latin typeface="Arial MT"/>
                <a:cs typeface="Arial MT"/>
              </a:rPr>
              <a:t>until</a:t>
            </a:r>
            <a:r>
              <a:rPr sz="1500" spc="-10" dirty="0">
                <a:latin typeface="Arial MT"/>
                <a:cs typeface="Arial MT"/>
              </a:rPr>
              <a:t> </a:t>
            </a:r>
            <a:r>
              <a:rPr sz="1500" spc="-5" dirty="0">
                <a:latin typeface="Arial MT"/>
                <a:cs typeface="Arial MT"/>
              </a:rPr>
              <a:t>PIP</a:t>
            </a:r>
            <a:r>
              <a:rPr sz="1500" spc="-45" dirty="0">
                <a:latin typeface="Arial MT"/>
                <a:cs typeface="Arial MT"/>
              </a:rPr>
              <a:t> </a:t>
            </a:r>
            <a:r>
              <a:rPr sz="1500" dirty="0">
                <a:latin typeface="Arial MT"/>
                <a:cs typeface="Arial MT"/>
              </a:rPr>
              <a:t>limit</a:t>
            </a:r>
            <a:r>
              <a:rPr sz="1500" spc="-20" dirty="0">
                <a:latin typeface="Arial MT"/>
                <a:cs typeface="Arial MT"/>
              </a:rPr>
              <a:t> </a:t>
            </a:r>
            <a:r>
              <a:rPr sz="1500" dirty="0">
                <a:latin typeface="Arial MT"/>
                <a:cs typeface="Arial MT"/>
              </a:rPr>
              <a:t>is</a:t>
            </a:r>
            <a:r>
              <a:rPr sz="1500" spc="-15" dirty="0">
                <a:latin typeface="Arial MT"/>
                <a:cs typeface="Arial MT"/>
              </a:rPr>
              <a:t> </a:t>
            </a:r>
            <a:r>
              <a:rPr sz="1500" dirty="0">
                <a:latin typeface="Arial MT"/>
                <a:cs typeface="Arial MT"/>
              </a:rPr>
              <a:t>reached.</a:t>
            </a:r>
            <a:endParaRPr sz="1500">
              <a:latin typeface="Arial MT"/>
              <a:cs typeface="Arial MT"/>
            </a:endParaRPr>
          </a:p>
        </p:txBody>
      </p:sp>
      <p:grpSp>
        <p:nvGrpSpPr>
          <p:cNvPr id="33" name="object 33"/>
          <p:cNvGrpSpPr/>
          <p:nvPr/>
        </p:nvGrpSpPr>
        <p:grpSpPr>
          <a:xfrm>
            <a:off x="3134448" y="3217049"/>
            <a:ext cx="7601584" cy="1281430"/>
            <a:chOff x="3134448" y="3217049"/>
            <a:chExt cx="7601584" cy="1281430"/>
          </a:xfrm>
        </p:grpSpPr>
        <p:pic>
          <p:nvPicPr>
            <p:cNvPr id="34" name="object 34"/>
            <p:cNvPicPr/>
            <p:nvPr/>
          </p:nvPicPr>
          <p:blipFill>
            <a:blip r:embed="rId10" cstate="print"/>
            <a:stretch>
              <a:fillRect/>
            </a:stretch>
          </p:blipFill>
          <p:spPr>
            <a:xfrm>
              <a:off x="9884778" y="3757222"/>
              <a:ext cx="851179" cy="741028"/>
            </a:xfrm>
            <a:prstGeom prst="rect">
              <a:avLst/>
            </a:prstGeom>
          </p:spPr>
        </p:pic>
        <p:sp>
          <p:nvSpPr>
            <p:cNvPr id="35" name="object 35"/>
            <p:cNvSpPr/>
            <p:nvPr/>
          </p:nvSpPr>
          <p:spPr>
            <a:xfrm>
              <a:off x="3134448" y="3217049"/>
              <a:ext cx="548640" cy="548640"/>
            </a:xfrm>
            <a:custGeom>
              <a:avLst/>
              <a:gdLst/>
              <a:ahLst/>
              <a:cxnLst/>
              <a:rect l="l" t="t" r="r" b="b"/>
              <a:pathLst>
                <a:path w="548639" h="548639">
                  <a:moveTo>
                    <a:pt x="274319" y="0"/>
                  </a:moveTo>
                  <a:lnTo>
                    <a:pt x="225008" y="4419"/>
                  </a:lnTo>
                  <a:lnTo>
                    <a:pt x="178597" y="17161"/>
                  </a:lnTo>
                  <a:lnTo>
                    <a:pt x="135861" y="37450"/>
                  </a:lnTo>
                  <a:lnTo>
                    <a:pt x="97575" y="64513"/>
                  </a:lnTo>
                  <a:lnTo>
                    <a:pt x="64513" y="97575"/>
                  </a:lnTo>
                  <a:lnTo>
                    <a:pt x="37450" y="135861"/>
                  </a:lnTo>
                  <a:lnTo>
                    <a:pt x="17161" y="178597"/>
                  </a:lnTo>
                  <a:lnTo>
                    <a:pt x="4419" y="225008"/>
                  </a:lnTo>
                  <a:lnTo>
                    <a:pt x="0" y="274320"/>
                  </a:lnTo>
                  <a:lnTo>
                    <a:pt x="4419" y="323628"/>
                  </a:lnTo>
                  <a:lnTo>
                    <a:pt x="17161" y="370037"/>
                  </a:lnTo>
                  <a:lnTo>
                    <a:pt x="37450" y="412772"/>
                  </a:lnTo>
                  <a:lnTo>
                    <a:pt x="64513" y="451059"/>
                  </a:lnTo>
                  <a:lnTo>
                    <a:pt x="97575" y="484121"/>
                  </a:lnTo>
                  <a:lnTo>
                    <a:pt x="135861" y="511186"/>
                  </a:lnTo>
                  <a:lnTo>
                    <a:pt x="178597" y="531477"/>
                  </a:lnTo>
                  <a:lnTo>
                    <a:pt x="225008" y="544220"/>
                  </a:lnTo>
                  <a:lnTo>
                    <a:pt x="274319" y="548640"/>
                  </a:lnTo>
                  <a:lnTo>
                    <a:pt x="323628" y="544220"/>
                  </a:lnTo>
                  <a:lnTo>
                    <a:pt x="370037" y="531477"/>
                  </a:lnTo>
                  <a:lnTo>
                    <a:pt x="412772" y="511186"/>
                  </a:lnTo>
                  <a:lnTo>
                    <a:pt x="451059" y="484121"/>
                  </a:lnTo>
                  <a:lnTo>
                    <a:pt x="484121" y="451059"/>
                  </a:lnTo>
                  <a:lnTo>
                    <a:pt x="511186" y="412772"/>
                  </a:lnTo>
                  <a:lnTo>
                    <a:pt x="531477" y="370037"/>
                  </a:lnTo>
                  <a:lnTo>
                    <a:pt x="544220" y="323628"/>
                  </a:lnTo>
                  <a:lnTo>
                    <a:pt x="548640" y="274320"/>
                  </a:lnTo>
                  <a:lnTo>
                    <a:pt x="544220" y="225008"/>
                  </a:lnTo>
                  <a:lnTo>
                    <a:pt x="531477" y="178597"/>
                  </a:lnTo>
                  <a:lnTo>
                    <a:pt x="511186" y="135861"/>
                  </a:lnTo>
                  <a:lnTo>
                    <a:pt x="484121" y="97575"/>
                  </a:lnTo>
                  <a:lnTo>
                    <a:pt x="451059" y="64513"/>
                  </a:lnTo>
                  <a:lnTo>
                    <a:pt x="412772" y="37450"/>
                  </a:lnTo>
                  <a:lnTo>
                    <a:pt x="370037" y="17161"/>
                  </a:lnTo>
                  <a:lnTo>
                    <a:pt x="323628" y="4419"/>
                  </a:lnTo>
                  <a:lnTo>
                    <a:pt x="274319" y="0"/>
                  </a:lnTo>
                  <a:close/>
                </a:path>
              </a:pathLst>
            </a:custGeom>
            <a:solidFill>
              <a:srgbClr val="CD9147"/>
            </a:solidFill>
          </p:spPr>
          <p:txBody>
            <a:bodyPr wrap="square" lIns="0" tIns="0" rIns="0" bIns="0" rtlCol="0"/>
            <a:lstStyle/>
            <a:p>
              <a:endParaRPr/>
            </a:p>
          </p:txBody>
        </p:sp>
      </p:grpSp>
      <p:sp>
        <p:nvSpPr>
          <p:cNvPr id="36" name="object 36"/>
          <p:cNvSpPr txBox="1"/>
          <p:nvPr/>
        </p:nvSpPr>
        <p:spPr>
          <a:xfrm>
            <a:off x="3332569" y="3340100"/>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4</a:t>
            </a:r>
            <a:endParaRPr sz="1800">
              <a:latin typeface="Arial"/>
              <a:cs typeface="Arial"/>
            </a:endParaRPr>
          </a:p>
        </p:txBody>
      </p:sp>
      <p:sp>
        <p:nvSpPr>
          <p:cNvPr id="37" name="object 37"/>
          <p:cNvSpPr/>
          <p:nvPr/>
        </p:nvSpPr>
        <p:spPr>
          <a:xfrm>
            <a:off x="5708954" y="3208578"/>
            <a:ext cx="548640" cy="548640"/>
          </a:xfrm>
          <a:custGeom>
            <a:avLst/>
            <a:gdLst/>
            <a:ahLst/>
            <a:cxnLst/>
            <a:rect l="l" t="t" r="r" b="b"/>
            <a:pathLst>
              <a:path w="548639" h="548639">
                <a:moveTo>
                  <a:pt x="274320" y="0"/>
                </a:moveTo>
                <a:lnTo>
                  <a:pt x="225011" y="4419"/>
                </a:lnTo>
                <a:lnTo>
                  <a:pt x="178602" y="17162"/>
                </a:lnTo>
                <a:lnTo>
                  <a:pt x="135867" y="37453"/>
                </a:lnTo>
                <a:lnTo>
                  <a:pt x="97580" y="64518"/>
                </a:lnTo>
                <a:lnTo>
                  <a:pt x="64518" y="97580"/>
                </a:lnTo>
                <a:lnTo>
                  <a:pt x="37453" y="135867"/>
                </a:lnTo>
                <a:lnTo>
                  <a:pt x="17162" y="178602"/>
                </a:lnTo>
                <a:lnTo>
                  <a:pt x="4419" y="225011"/>
                </a:lnTo>
                <a:lnTo>
                  <a:pt x="0" y="274320"/>
                </a:lnTo>
                <a:lnTo>
                  <a:pt x="4419" y="323628"/>
                </a:lnTo>
                <a:lnTo>
                  <a:pt x="17162" y="370037"/>
                </a:lnTo>
                <a:lnTo>
                  <a:pt x="37453" y="412772"/>
                </a:lnTo>
                <a:lnTo>
                  <a:pt x="64518" y="451059"/>
                </a:lnTo>
                <a:lnTo>
                  <a:pt x="97580" y="484121"/>
                </a:lnTo>
                <a:lnTo>
                  <a:pt x="135867" y="511186"/>
                </a:lnTo>
                <a:lnTo>
                  <a:pt x="178602" y="531477"/>
                </a:lnTo>
                <a:lnTo>
                  <a:pt x="225011" y="544220"/>
                </a:lnTo>
                <a:lnTo>
                  <a:pt x="274320" y="548639"/>
                </a:lnTo>
                <a:lnTo>
                  <a:pt x="323631" y="544220"/>
                </a:lnTo>
                <a:lnTo>
                  <a:pt x="370042" y="531477"/>
                </a:lnTo>
                <a:lnTo>
                  <a:pt x="412778" y="511186"/>
                </a:lnTo>
                <a:lnTo>
                  <a:pt x="451064" y="484121"/>
                </a:lnTo>
                <a:lnTo>
                  <a:pt x="484126" y="451059"/>
                </a:lnTo>
                <a:lnTo>
                  <a:pt x="511189" y="412772"/>
                </a:lnTo>
                <a:lnTo>
                  <a:pt x="531478" y="370037"/>
                </a:lnTo>
                <a:lnTo>
                  <a:pt x="544220" y="323628"/>
                </a:lnTo>
                <a:lnTo>
                  <a:pt x="548639" y="274320"/>
                </a:lnTo>
                <a:lnTo>
                  <a:pt x="544220" y="225011"/>
                </a:lnTo>
                <a:lnTo>
                  <a:pt x="531478" y="178602"/>
                </a:lnTo>
                <a:lnTo>
                  <a:pt x="511189" y="135867"/>
                </a:lnTo>
                <a:lnTo>
                  <a:pt x="484126" y="97580"/>
                </a:lnTo>
                <a:lnTo>
                  <a:pt x="451064" y="64518"/>
                </a:lnTo>
                <a:lnTo>
                  <a:pt x="412778" y="37453"/>
                </a:lnTo>
                <a:lnTo>
                  <a:pt x="370042" y="17162"/>
                </a:lnTo>
                <a:lnTo>
                  <a:pt x="323631" y="4419"/>
                </a:lnTo>
                <a:lnTo>
                  <a:pt x="274320" y="0"/>
                </a:lnTo>
                <a:close/>
              </a:path>
            </a:pathLst>
          </a:custGeom>
          <a:solidFill>
            <a:srgbClr val="CD9147"/>
          </a:solidFill>
        </p:spPr>
        <p:txBody>
          <a:bodyPr wrap="square" lIns="0" tIns="0" rIns="0" bIns="0" rtlCol="0"/>
          <a:lstStyle/>
          <a:p>
            <a:endParaRPr/>
          </a:p>
        </p:txBody>
      </p:sp>
      <p:sp>
        <p:nvSpPr>
          <p:cNvPr id="38" name="object 38"/>
          <p:cNvSpPr txBox="1"/>
          <p:nvPr/>
        </p:nvSpPr>
        <p:spPr>
          <a:xfrm>
            <a:off x="5907074" y="3334003"/>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4</a:t>
            </a:r>
            <a:endParaRPr sz="1800">
              <a:latin typeface="Arial"/>
              <a:cs typeface="Arial"/>
            </a:endParaRPr>
          </a:p>
        </p:txBody>
      </p:sp>
      <p:sp>
        <p:nvSpPr>
          <p:cNvPr id="39" name="object 39"/>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40" name="object 40"/>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r>
              <a:rPr dirty="0"/>
              <a:t>54</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20"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p:txBody>
      </p:sp>
      <p:pic>
        <p:nvPicPr>
          <p:cNvPr id="3" name="object 3"/>
          <p:cNvPicPr/>
          <p:nvPr/>
        </p:nvPicPr>
        <p:blipFill>
          <a:blip r:embed="rId2" cstate="print"/>
          <a:stretch>
            <a:fillRect/>
          </a:stretch>
        </p:blipFill>
        <p:spPr>
          <a:xfrm>
            <a:off x="309069" y="255193"/>
            <a:ext cx="1173007" cy="656424"/>
          </a:xfrm>
          <a:prstGeom prst="rect">
            <a:avLst/>
          </a:prstGeom>
        </p:spPr>
      </p:pic>
      <p:sp>
        <p:nvSpPr>
          <p:cNvPr id="4" name="object 4"/>
          <p:cNvSpPr txBox="1"/>
          <p:nvPr/>
        </p:nvSpPr>
        <p:spPr>
          <a:xfrm>
            <a:off x="3073336" y="828547"/>
            <a:ext cx="6045835" cy="574040"/>
          </a:xfrm>
          <a:prstGeom prst="rect">
            <a:avLst/>
          </a:prstGeom>
        </p:spPr>
        <p:txBody>
          <a:bodyPr vert="horz" wrap="square" lIns="0" tIns="12700" rIns="0" bIns="0" rtlCol="0">
            <a:spAutoFit/>
          </a:bodyPr>
          <a:lstStyle/>
          <a:p>
            <a:pPr marL="12700">
              <a:lnSpc>
                <a:spcPct val="100000"/>
              </a:lnSpc>
              <a:spcBef>
                <a:spcPts val="100"/>
              </a:spcBef>
            </a:pPr>
            <a:r>
              <a:rPr sz="3600" b="1" spc="-40" dirty="0">
                <a:latin typeface="Arial"/>
                <a:cs typeface="Arial"/>
              </a:rPr>
              <a:t>AUTOMATED</a:t>
            </a:r>
            <a:r>
              <a:rPr sz="3600" b="1" spc="-30" dirty="0">
                <a:latin typeface="Arial"/>
                <a:cs typeface="Arial"/>
              </a:rPr>
              <a:t> VENTILATION</a:t>
            </a:r>
            <a:endParaRPr sz="3600">
              <a:latin typeface="Arial"/>
              <a:cs typeface="Arial"/>
            </a:endParaRPr>
          </a:p>
        </p:txBody>
      </p:sp>
      <p:grpSp>
        <p:nvGrpSpPr>
          <p:cNvPr id="5" name="object 5"/>
          <p:cNvGrpSpPr/>
          <p:nvPr/>
        </p:nvGrpSpPr>
        <p:grpSpPr>
          <a:xfrm>
            <a:off x="890016" y="1499616"/>
            <a:ext cx="10683240" cy="4927600"/>
            <a:chOff x="890016" y="1499616"/>
            <a:chExt cx="10683240" cy="4927600"/>
          </a:xfrm>
        </p:grpSpPr>
        <p:pic>
          <p:nvPicPr>
            <p:cNvPr id="6" name="object 6"/>
            <p:cNvPicPr/>
            <p:nvPr/>
          </p:nvPicPr>
          <p:blipFill>
            <a:blip r:embed="rId3" cstate="print"/>
            <a:stretch>
              <a:fillRect/>
            </a:stretch>
          </p:blipFill>
          <p:spPr>
            <a:xfrm>
              <a:off x="890016" y="1499616"/>
              <a:ext cx="10683240" cy="2328672"/>
            </a:xfrm>
            <a:prstGeom prst="rect">
              <a:avLst/>
            </a:prstGeom>
          </p:spPr>
        </p:pic>
        <p:pic>
          <p:nvPicPr>
            <p:cNvPr id="7" name="object 7"/>
            <p:cNvPicPr/>
            <p:nvPr/>
          </p:nvPicPr>
          <p:blipFill>
            <a:blip r:embed="rId4" cstate="print"/>
            <a:stretch>
              <a:fillRect/>
            </a:stretch>
          </p:blipFill>
          <p:spPr>
            <a:xfrm>
              <a:off x="941915" y="1502219"/>
              <a:ext cx="10579091" cy="2223071"/>
            </a:xfrm>
            <a:prstGeom prst="rect">
              <a:avLst/>
            </a:prstGeom>
          </p:spPr>
        </p:pic>
        <p:pic>
          <p:nvPicPr>
            <p:cNvPr id="8" name="object 8"/>
            <p:cNvPicPr/>
            <p:nvPr/>
          </p:nvPicPr>
          <p:blipFill>
            <a:blip r:embed="rId5" cstate="print"/>
            <a:stretch>
              <a:fillRect/>
            </a:stretch>
          </p:blipFill>
          <p:spPr>
            <a:xfrm>
              <a:off x="1265256" y="1803285"/>
              <a:ext cx="3103873" cy="1504518"/>
            </a:xfrm>
            <a:prstGeom prst="rect">
              <a:avLst/>
            </a:prstGeom>
          </p:spPr>
        </p:pic>
        <p:sp>
          <p:nvSpPr>
            <p:cNvPr id="9" name="object 9"/>
            <p:cNvSpPr/>
            <p:nvPr/>
          </p:nvSpPr>
          <p:spPr>
            <a:xfrm>
              <a:off x="1265256" y="1803285"/>
              <a:ext cx="3103880" cy="1621155"/>
            </a:xfrm>
            <a:custGeom>
              <a:avLst/>
              <a:gdLst/>
              <a:ahLst/>
              <a:cxnLst/>
              <a:rect l="l" t="t" r="r" b="b"/>
              <a:pathLst>
                <a:path w="3103879" h="1621154">
                  <a:moveTo>
                    <a:pt x="0" y="162095"/>
                  </a:moveTo>
                  <a:lnTo>
                    <a:pt x="5790" y="119003"/>
                  </a:lnTo>
                  <a:lnTo>
                    <a:pt x="22130" y="80282"/>
                  </a:lnTo>
                  <a:lnTo>
                    <a:pt x="47476" y="47476"/>
                  </a:lnTo>
                  <a:lnTo>
                    <a:pt x="80282" y="22130"/>
                  </a:lnTo>
                  <a:lnTo>
                    <a:pt x="119003" y="5790"/>
                  </a:lnTo>
                  <a:lnTo>
                    <a:pt x="162095" y="0"/>
                  </a:lnTo>
                  <a:lnTo>
                    <a:pt x="2941781" y="0"/>
                  </a:lnTo>
                  <a:lnTo>
                    <a:pt x="2984875" y="5790"/>
                  </a:lnTo>
                  <a:lnTo>
                    <a:pt x="3023598" y="22130"/>
                  </a:lnTo>
                  <a:lnTo>
                    <a:pt x="3056405" y="47476"/>
                  </a:lnTo>
                  <a:lnTo>
                    <a:pt x="3081751" y="80282"/>
                  </a:lnTo>
                  <a:lnTo>
                    <a:pt x="3098091" y="119003"/>
                  </a:lnTo>
                  <a:lnTo>
                    <a:pt x="3103881" y="162095"/>
                  </a:lnTo>
                  <a:lnTo>
                    <a:pt x="3103881" y="1458840"/>
                  </a:lnTo>
                  <a:lnTo>
                    <a:pt x="3098091" y="1501935"/>
                  </a:lnTo>
                  <a:lnTo>
                    <a:pt x="3081751" y="1540657"/>
                  </a:lnTo>
                  <a:lnTo>
                    <a:pt x="3056405" y="1573464"/>
                  </a:lnTo>
                  <a:lnTo>
                    <a:pt x="3023598" y="1598810"/>
                  </a:lnTo>
                  <a:lnTo>
                    <a:pt x="2984875" y="1615150"/>
                  </a:lnTo>
                  <a:lnTo>
                    <a:pt x="2941781" y="1620940"/>
                  </a:lnTo>
                  <a:lnTo>
                    <a:pt x="162095" y="1620940"/>
                  </a:lnTo>
                  <a:lnTo>
                    <a:pt x="119003" y="1615150"/>
                  </a:lnTo>
                  <a:lnTo>
                    <a:pt x="80282" y="1598810"/>
                  </a:lnTo>
                  <a:lnTo>
                    <a:pt x="47476" y="1573464"/>
                  </a:lnTo>
                  <a:lnTo>
                    <a:pt x="22130" y="1540657"/>
                  </a:lnTo>
                  <a:lnTo>
                    <a:pt x="5790" y="1501935"/>
                  </a:lnTo>
                  <a:lnTo>
                    <a:pt x="0" y="1458840"/>
                  </a:lnTo>
                  <a:lnTo>
                    <a:pt x="0" y="162095"/>
                  </a:lnTo>
                  <a:close/>
                </a:path>
              </a:pathLst>
            </a:custGeom>
            <a:ln w="12700">
              <a:solidFill>
                <a:srgbClr val="BC8642"/>
              </a:solidFill>
            </a:ln>
          </p:spPr>
          <p:txBody>
            <a:bodyPr wrap="square" lIns="0" tIns="0" rIns="0" bIns="0" rtlCol="0"/>
            <a:lstStyle/>
            <a:p>
              <a:endParaRPr/>
            </a:p>
          </p:txBody>
        </p:sp>
        <p:sp>
          <p:nvSpPr>
            <p:cNvPr id="10" name="object 10"/>
            <p:cNvSpPr/>
            <p:nvPr/>
          </p:nvSpPr>
          <p:spPr>
            <a:xfrm>
              <a:off x="1265256" y="3718941"/>
              <a:ext cx="3103880" cy="2701925"/>
            </a:xfrm>
            <a:custGeom>
              <a:avLst/>
              <a:gdLst/>
              <a:ahLst/>
              <a:cxnLst/>
              <a:rect l="l" t="t" r="r" b="b"/>
              <a:pathLst>
                <a:path w="3103879" h="2701925">
                  <a:moveTo>
                    <a:pt x="3103873" y="0"/>
                  </a:moveTo>
                  <a:lnTo>
                    <a:pt x="0" y="0"/>
                  </a:lnTo>
                  <a:lnTo>
                    <a:pt x="0" y="2417902"/>
                  </a:lnTo>
                  <a:lnTo>
                    <a:pt x="3712" y="2463913"/>
                  </a:lnTo>
                  <a:lnTo>
                    <a:pt x="14461" y="2507561"/>
                  </a:lnTo>
                  <a:lnTo>
                    <a:pt x="31663" y="2548262"/>
                  </a:lnTo>
                  <a:lnTo>
                    <a:pt x="54732" y="2585430"/>
                  </a:lnTo>
                  <a:lnTo>
                    <a:pt x="83084" y="2618482"/>
                  </a:lnTo>
                  <a:lnTo>
                    <a:pt x="116137" y="2646835"/>
                  </a:lnTo>
                  <a:lnTo>
                    <a:pt x="153305" y="2669903"/>
                  </a:lnTo>
                  <a:lnTo>
                    <a:pt x="194004" y="2687104"/>
                  </a:lnTo>
                  <a:lnTo>
                    <a:pt x="237651" y="2697852"/>
                  </a:lnTo>
                  <a:lnTo>
                    <a:pt x="283660" y="2701565"/>
                  </a:lnTo>
                  <a:lnTo>
                    <a:pt x="2820219" y="2701565"/>
                  </a:lnTo>
                  <a:lnTo>
                    <a:pt x="2866228" y="2697852"/>
                  </a:lnTo>
                  <a:lnTo>
                    <a:pt x="2909874" y="2687104"/>
                  </a:lnTo>
                  <a:lnTo>
                    <a:pt x="2950573" y="2669903"/>
                  </a:lnTo>
                  <a:lnTo>
                    <a:pt x="2987740" y="2646835"/>
                  </a:lnTo>
                  <a:lnTo>
                    <a:pt x="3020791" y="2618482"/>
                  </a:lnTo>
                  <a:lnTo>
                    <a:pt x="3049143" y="2585430"/>
                  </a:lnTo>
                  <a:lnTo>
                    <a:pt x="3072211" y="2548262"/>
                  </a:lnTo>
                  <a:lnTo>
                    <a:pt x="3089412" y="2507561"/>
                  </a:lnTo>
                  <a:lnTo>
                    <a:pt x="3100160" y="2463913"/>
                  </a:lnTo>
                  <a:lnTo>
                    <a:pt x="3103873" y="2417902"/>
                  </a:lnTo>
                  <a:lnTo>
                    <a:pt x="3103873" y="0"/>
                  </a:lnTo>
                  <a:close/>
                </a:path>
              </a:pathLst>
            </a:custGeom>
            <a:solidFill>
              <a:srgbClr val="FFFFFF"/>
            </a:solidFill>
          </p:spPr>
          <p:txBody>
            <a:bodyPr wrap="square" lIns="0" tIns="0" rIns="0" bIns="0" rtlCol="0"/>
            <a:lstStyle/>
            <a:p>
              <a:endParaRPr/>
            </a:p>
          </p:txBody>
        </p:sp>
        <p:sp>
          <p:nvSpPr>
            <p:cNvPr id="11" name="object 11"/>
            <p:cNvSpPr/>
            <p:nvPr/>
          </p:nvSpPr>
          <p:spPr>
            <a:xfrm>
              <a:off x="1265248" y="3718935"/>
              <a:ext cx="3103880" cy="2701925"/>
            </a:xfrm>
            <a:custGeom>
              <a:avLst/>
              <a:gdLst/>
              <a:ahLst/>
              <a:cxnLst/>
              <a:rect l="l" t="t" r="r" b="b"/>
              <a:pathLst>
                <a:path w="3103879" h="2701925">
                  <a:moveTo>
                    <a:pt x="2820218" y="2701571"/>
                  </a:moveTo>
                  <a:lnTo>
                    <a:pt x="283670" y="2701571"/>
                  </a:lnTo>
                  <a:lnTo>
                    <a:pt x="237656" y="2697858"/>
                  </a:lnTo>
                  <a:lnTo>
                    <a:pt x="194007" y="2687110"/>
                  </a:lnTo>
                  <a:lnTo>
                    <a:pt x="153305" y="2669909"/>
                  </a:lnTo>
                  <a:lnTo>
                    <a:pt x="116136" y="2646840"/>
                  </a:lnTo>
                  <a:lnTo>
                    <a:pt x="83083" y="2618488"/>
                  </a:lnTo>
                  <a:lnTo>
                    <a:pt x="54730" y="2585435"/>
                  </a:lnTo>
                  <a:lnTo>
                    <a:pt x="31662" y="2548267"/>
                  </a:lnTo>
                  <a:lnTo>
                    <a:pt x="14461" y="2507567"/>
                  </a:lnTo>
                  <a:lnTo>
                    <a:pt x="3712" y="2463919"/>
                  </a:lnTo>
                  <a:lnTo>
                    <a:pt x="0" y="2417908"/>
                  </a:lnTo>
                  <a:lnTo>
                    <a:pt x="0" y="0"/>
                  </a:lnTo>
                  <a:lnTo>
                    <a:pt x="3103881" y="0"/>
                  </a:lnTo>
                  <a:lnTo>
                    <a:pt x="3103881" y="2417908"/>
                  </a:lnTo>
                  <a:lnTo>
                    <a:pt x="3100169" y="2463919"/>
                  </a:lnTo>
                  <a:lnTo>
                    <a:pt x="3089420" y="2507567"/>
                  </a:lnTo>
                  <a:lnTo>
                    <a:pt x="3072219" y="2548267"/>
                  </a:lnTo>
                  <a:lnTo>
                    <a:pt x="3049151" y="2585435"/>
                  </a:lnTo>
                  <a:lnTo>
                    <a:pt x="3020798" y="2618488"/>
                  </a:lnTo>
                  <a:lnTo>
                    <a:pt x="2987746" y="2646840"/>
                  </a:lnTo>
                  <a:lnTo>
                    <a:pt x="2950578" y="2669909"/>
                  </a:lnTo>
                  <a:lnTo>
                    <a:pt x="2909878" y="2687110"/>
                  </a:lnTo>
                  <a:lnTo>
                    <a:pt x="2866230" y="2697858"/>
                  </a:lnTo>
                  <a:lnTo>
                    <a:pt x="2820218" y="2701571"/>
                  </a:lnTo>
                  <a:close/>
                </a:path>
              </a:pathLst>
            </a:custGeom>
            <a:ln w="12700">
              <a:solidFill>
                <a:srgbClr val="BC8642"/>
              </a:solidFill>
            </a:ln>
          </p:spPr>
          <p:txBody>
            <a:bodyPr wrap="square" lIns="0" tIns="0" rIns="0" bIns="0" rtlCol="0"/>
            <a:lstStyle/>
            <a:p>
              <a:endParaRPr/>
            </a:p>
          </p:txBody>
        </p:sp>
      </p:grpSp>
      <p:sp>
        <p:nvSpPr>
          <p:cNvPr id="12" name="object 12"/>
          <p:cNvSpPr txBox="1"/>
          <p:nvPr/>
        </p:nvSpPr>
        <p:spPr>
          <a:xfrm>
            <a:off x="1310246" y="3706131"/>
            <a:ext cx="2860675" cy="2529205"/>
          </a:xfrm>
          <a:prstGeom prst="rect">
            <a:avLst/>
          </a:prstGeom>
        </p:spPr>
        <p:txBody>
          <a:bodyPr vert="horz" wrap="square" lIns="0" tIns="64769" rIns="0" bIns="0" rtlCol="0">
            <a:spAutoFit/>
          </a:bodyPr>
          <a:lstStyle/>
          <a:p>
            <a:pPr marL="38100">
              <a:lnSpc>
                <a:spcPct val="100000"/>
              </a:lnSpc>
              <a:spcBef>
                <a:spcPts val="509"/>
              </a:spcBef>
            </a:pPr>
            <a:r>
              <a:rPr sz="1600" b="1" spc="-45" dirty="0">
                <a:latin typeface="Arial"/>
                <a:cs typeface="Arial"/>
              </a:rPr>
              <a:t>ATTACH</a:t>
            </a:r>
            <a:r>
              <a:rPr sz="1600" b="1" spc="-20" dirty="0">
                <a:latin typeface="Arial"/>
                <a:cs typeface="Arial"/>
              </a:rPr>
              <a:t> </a:t>
            </a:r>
            <a:r>
              <a:rPr sz="1600" dirty="0">
                <a:latin typeface="Arial MT"/>
                <a:cs typeface="Arial MT"/>
              </a:rPr>
              <a:t>Noise</a:t>
            </a:r>
            <a:r>
              <a:rPr sz="1600" spc="-105" dirty="0">
                <a:latin typeface="Arial MT"/>
                <a:cs typeface="Arial MT"/>
              </a:rPr>
              <a:t> </a:t>
            </a:r>
            <a:r>
              <a:rPr sz="1600" spc="-5" dirty="0">
                <a:latin typeface="Arial MT"/>
                <a:cs typeface="Arial MT"/>
              </a:rPr>
              <a:t>Attenuator</a:t>
            </a:r>
            <a:endParaRPr sz="1600">
              <a:latin typeface="Arial MT"/>
              <a:cs typeface="Arial MT"/>
            </a:endParaRPr>
          </a:p>
          <a:p>
            <a:pPr marL="38100" marR="252095">
              <a:lnSpc>
                <a:spcPct val="86000"/>
              </a:lnSpc>
              <a:spcBef>
                <a:spcPts val="640"/>
              </a:spcBef>
              <a:buFont typeface="Arial"/>
              <a:buAutoNum type="alphaLcParenBoth"/>
              <a:tabLst>
                <a:tab pos="323850" algn="l"/>
              </a:tabLst>
            </a:pPr>
            <a:r>
              <a:rPr sz="1500" spc="-5" dirty="0">
                <a:latin typeface="Arial MT"/>
                <a:cs typeface="Arial MT"/>
              </a:rPr>
              <a:t>Remove and store the air </a:t>
            </a:r>
            <a:r>
              <a:rPr sz="1500" dirty="0">
                <a:latin typeface="Arial MT"/>
                <a:cs typeface="Arial MT"/>
              </a:rPr>
              <a:t> </a:t>
            </a:r>
            <a:r>
              <a:rPr sz="1500" spc="-5" dirty="0">
                <a:latin typeface="Arial MT"/>
                <a:cs typeface="Arial MT"/>
              </a:rPr>
              <a:t>intake black </a:t>
            </a:r>
            <a:r>
              <a:rPr sz="1500" dirty="0">
                <a:latin typeface="Arial MT"/>
                <a:cs typeface="Arial MT"/>
              </a:rPr>
              <a:t>cap </a:t>
            </a:r>
            <a:r>
              <a:rPr sz="1500" spc="-5" dirty="0">
                <a:latin typeface="Arial MT"/>
                <a:cs typeface="Arial MT"/>
              </a:rPr>
              <a:t>and leave the </a:t>
            </a:r>
            <a:r>
              <a:rPr sz="1500" spc="-405" dirty="0">
                <a:latin typeface="Arial MT"/>
                <a:cs typeface="Arial MT"/>
              </a:rPr>
              <a:t> </a:t>
            </a:r>
            <a:r>
              <a:rPr sz="1500" spc="-5" dirty="0">
                <a:latin typeface="Arial MT"/>
                <a:cs typeface="Arial MT"/>
              </a:rPr>
              <a:t>debris</a:t>
            </a:r>
            <a:r>
              <a:rPr sz="1500" spc="-10" dirty="0">
                <a:latin typeface="Arial MT"/>
                <a:cs typeface="Arial MT"/>
              </a:rPr>
              <a:t> </a:t>
            </a:r>
            <a:r>
              <a:rPr sz="1500" spc="-5" dirty="0">
                <a:latin typeface="Arial MT"/>
                <a:cs typeface="Arial MT"/>
              </a:rPr>
              <a:t>filter</a:t>
            </a:r>
            <a:r>
              <a:rPr sz="1500" spc="-10" dirty="0">
                <a:latin typeface="Arial MT"/>
                <a:cs typeface="Arial MT"/>
              </a:rPr>
              <a:t> </a:t>
            </a:r>
            <a:r>
              <a:rPr sz="1500" dirty="0">
                <a:latin typeface="Arial MT"/>
                <a:cs typeface="Arial MT"/>
              </a:rPr>
              <a:t>in</a:t>
            </a:r>
            <a:r>
              <a:rPr sz="1500" spc="-10" dirty="0">
                <a:latin typeface="Arial MT"/>
                <a:cs typeface="Arial MT"/>
              </a:rPr>
              <a:t> </a:t>
            </a:r>
            <a:r>
              <a:rPr sz="1500" spc="-5" dirty="0">
                <a:latin typeface="Arial MT"/>
                <a:cs typeface="Arial MT"/>
              </a:rPr>
              <a:t>place.</a:t>
            </a:r>
            <a:endParaRPr sz="1500">
              <a:latin typeface="Arial MT"/>
              <a:cs typeface="Arial MT"/>
            </a:endParaRPr>
          </a:p>
          <a:p>
            <a:pPr marL="38100" marR="30480">
              <a:lnSpc>
                <a:spcPct val="87100"/>
              </a:lnSpc>
              <a:spcBef>
                <a:spcPts val="645"/>
              </a:spcBef>
              <a:buFont typeface="Arial"/>
              <a:buAutoNum type="alphaLcParenBoth"/>
              <a:tabLst>
                <a:tab pos="334645" algn="l"/>
              </a:tabLst>
            </a:pPr>
            <a:r>
              <a:rPr sz="1500" dirty="0">
                <a:latin typeface="Arial MT"/>
                <a:cs typeface="Arial MT"/>
              </a:rPr>
              <a:t>C</a:t>
            </a:r>
            <a:r>
              <a:rPr sz="1500" spc="-5" dirty="0">
                <a:latin typeface="Arial MT"/>
                <a:cs typeface="Arial MT"/>
              </a:rPr>
              <a:t>onnec</a:t>
            </a:r>
            <a:r>
              <a:rPr sz="1500" dirty="0">
                <a:latin typeface="Arial MT"/>
                <a:cs typeface="Arial MT"/>
              </a:rPr>
              <a:t>t</a:t>
            </a:r>
            <a:r>
              <a:rPr sz="1500" spc="-5" dirty="0">
                <a:latin typeface="Arial MT"/>
                <a:cs typeface="Arial MT"/>
              </a:rPr>
              <a:t> th</a:t>
            </a:r>
            <a:r>
              <a:rPr sz="1500" dirty="0">
                <a:latin typeface="Arial MT"/>
                <a:cs typeface="Arial MT"/>
              </a:rPr>
              <a:t>e</a:t>
            </a:r>
            <a:r>
              <a:rPr sz="1500" spc="-5" dirty="0">
                <a:latin typeface="Arial MT"/>
                <a:cs typeface="Arial MT"/>
              </a:rPr>
              <a:t> </a:t>
            </a:r>
            <a:r>
              <a:rPr sz="1500" dirty="0">
                <a:latin typeface="Arial MT"/>
                <a:cs typeface="Arial MT"/>
              </a:rPr>
              <a:t>N</a:t>
            </a:r>
            <a:r>
              <a:rPr sz="1500" spc="-5" dirty="0">
                <a:latin typeface="Arial MT"/>
                <a:cs typeface="Arial MT"/>
              </a:rPr>
              <a:t>o</a:t>
            </a:r>
            <a:r>
              <a:rPr sz="1500" dirty="0">
                <a:latin typeface="Arial MT"/>
                <a:cs typeface="Arial MT"/>
              </a:rPr>
              <a:t>ise</a:t>
            </a:r>
            <a:r>
              <a:rPr sz="1500" spc="-85" dirty="0">
                <a:latin typeface="Arial MT"/>
                <a:cs typeface="Arial MT"/>
              </a:rPr>
              <a:t> </a:t>
            </a:r>
            <a:r>
              <a:rPr sz="1500" dirty="0">
                <a:latin typeface="Arial MT"/>
                <a:cs typeface="Arial MT"/>
              </a:rPr>
              <a:t>A</a:t>
            </a:r>
            <a:r>
              <a:rPr sz="1500" spc="-5" dirty="0">
                <a:latin typeface="Arial MT"/>
                <a:cs typeface="Arial MT"/>
              </a:rPr>
              <a:t>ttenuator  to the “Air/O</a:t>
            </a:r>
            <a:r>
              <a:rPr sz="1500" spc="-7" baseline="22222" dirty="0">
                <a:latin typeface="Arial MT"/>
                <a:cs typeface="Arial MT"/>
              </a:rPr>
              <a:t>2</a:t>
            </a:r>
            <a:r>
              <a:rPr sz="1500" baseline="22222" dirty="0">
                <a:latin typeface="Arial MT"/>
                <a:cs typeface="Arial MT"/>
              </a:rPr>
              <a:t> </a:t>
            </a:r>
            <a:r>
              <a:rPr sz="1500" spc="-5" dirty="0">
                <a:latin typeface="Arial MT"/>
                <a:cs typeface="Arial MT"/>
              </a:rPr>
              <a:t>Intake” port and </a:t>
            </a:r>
            <a:r>
              <a:rPr sz="1500" dirty="0">
                <a:latin typeface="Arial MT"/>
                <a:cs typeface="Arial MT"/>
              </a:rPr>
              <a:t> </a:t>
            </a:r>
            <a:r>
              <a:rPr sz="1500" spc="-5" dirty="0">
                <a:latin typeface="Arial MT"/>
                <a:cs typeface="Arial MT"/>
              </a:rPr>
              <a:t>bend </a:t>
            </a:r>
            <a:r>
              <a:rPr sz="1500" dirty="0">
                <a:latin typeface="Arial MT"/>
                <a:cs typeface="Arial MT"/>
              </a:rPr>
              <a:t>so </a:t>
            </a:r>
            <a:r>
              <a:rPr sz="1500" spc="-5" dirty="0">
                <a:latin typeface="Arial MT"/>
                <a:cs typeface="Arial MT"/>
              </a:rPr>
              <a:t>the nipple </a:t>
            </a:r>
            <a:r>
              <a:rPr sz="1500" dirty="0">
                <a:latin typeface="Arial MT"/>
                <a:cs typeface="Arial MT"/>
              </a:rPr>
              <a:t>is </a:t>
            </a:r>
            <a:r>
              <a:rPr sz="1500" spc="-5" dirty="0">
                <a:latin typeface="Arial MT"/>
                <a:cs typeface="Arial MT"/>
              </a:rPr>
              <a:t>facing the </a:t>
            </a:r>
            <a:r>
              <a:rPr sz="1500" dirty="0">
                <a:latin typeface="Arial MT"/>
                <a:cs typeface="Arial MT"/>
              </a:rPr>
              <a:t> </a:t>
            </a:r>
            <a:r>
              <a:rPr sz="1500" spc="-30" dirty="0">
                <a:latin typeface="Arial MT"/>
                <a:cs typeface="Arial MT"/>
              </a:rPr>
              <a:t>SAVeII.</a:t>
            </a:r>
            <a:endParaRPr sz="1500">
              <a:latin typeface="Arial MT"/>
              <a:cs typeface="Arial MT"/>
            </a:endParaRPr>
          </a:p>
          <a:p>
            <a:pPr marL="38100" marR="126364">
              <a:lnSpc>
                <a:spcPct val="86000"/>
              </a:lnSpc>
              <a:spcBef>
                <a:spcPts val="540"/>
              </a:spcBef>
            </a:pPr>
            <a:r>
              <a:rPr sz="1500" b="1" spc="-5" dirty="0">
                <a:solidFill>
                  <a:srgbClr val="95212E"/>
                </a:solidFill>
                <a:latin typeface="Arial"/>
                <a:cs typeface="Arial"/>
              </a:rPr>
              <a:t>NOTE: </a:t>
            </a:r>
            <a:r>
              <a:rPr sz="1500" dirty="0">
                <a:latin typeface="Arial MT"/>
                <a:cs typeface="Arial MT"/>
              </a:rPr>
              <a:t>Ensure </a:t>
            </a:r>
            <a:r>
              <a:rPr sz="1500" spc="-5" dirty="0">
                <a:latin typeface="Arial MT"/>
                <a:cs typeface="Arial MT"/>
              </a:rPr>
              <a:t>nipple </a:t>
            </a:r>
            <a:r>
              <a:rPr sz="1500" dirty="0">
                <a:latin typeface="Arial MT"/>
                <a:cs typeface="Arial MT"/>
              </a:rPr>
              <a:t>is </a:t>
            </a:r>
            <a:r>
              <a:rPr sz="1500" spc="-5" dirty="0">
                <a:latin typeface="Arial MT"/>
                <a:cs typeface="Arial MT"/>
              </a:rPr>
              <a:t>not </a:t>
            </a:r>
            <a:r>
              <a:rPr sz="1500" dirty="0">
                <a:latin typeface="Arial MT"/>
                <a:cs typeface="Arial MT"/>
              </a:rPr>
              <a:t> </a:t>
            </a:r>
            <a:r>
              <a:rPr sz="1500" spc="-5" dirty="0">
                <a:latin typeface="Arial MT"/>
                <a:cs typeface="Arial MT"/>
              </a:rPr>
              <a:t>occluded or the tidal volume </a:t>
            </a:r>
            <a:r>
              <a:rPr sz="1500" dirty="0">
                <a:latin typeface="Arial MT"/>
                <a:cs typeface="Arial MT"/>
              </a:rPr>
              <a:t>will </a:t>
            </a:r>
            <a:r>
              <a:rPr sz="1500" spc="-405" dirty="0">
                <a:latin typeface="Arial MT"/>
                <a:cs typeface="Arial MT"/>
              </a:rPr>
              <a:t> </a:t>
            </a:r>
            <a:r>
              <a:rPr sz="1500" spc="-5" dirty="0">
                <a:latin typeface="Arial MT"/>
                <a:cs typeface="Arial MT"/>
              </a:rPr>
              <a:t>be</a:t>
            </a:r>
            <a:r>
              <a:rPr sz="1500" spc="-10" dirty="0">
                <a:latin typeface="Arial MT"/>
                <a:cs typeface="Arial MT"/>
              </a:rPr>
              <a:t> </a:t>
            </a:r>
            <a:r>
              <a:rPr sz="1500" spc="-5" dirty="0">
                <a:latin typeface="Arial MT"/>
                <a:cs typeface="Arial MT"/>
              </a:rPr>
              <a:t>significantly</a:t>
            </a:r>
            <a:r>
              <a:rPr sz="1500" spc="-10" dirty="0">
                <a:latin typeface="Arial MT"/>
                <a:cs typeface="Arial MT"/>
              </a:rPr>
              <a:t> </a:t>
            </a:r>
            <a:r>
              <a:rPr sz="1500" dirty="0">
                <a:latin typeface="Arial MT"/>
                <a:cs typeface="Arial MT"/>
              </a:rPr>
              <a:t>reduced.</a:t>
            </a:r>
            <a:endParaRPr sz="1500">
              <a:latin typeface="Arial MT"/>
              <a:cs typeface="Arial MT"/>
            </a:endParaRPr>
          </a:p>
        </p:txBody>
      </p:sp>
      <p:grpSp>
        <p:nvGrpSpPr>
          <p:cNvPr id="13" name="object 13"/>
          <p:cNvGrpSpPr/>
          <p:nvPr/>
        </p:nvGrpSpPr>
        <p:grpSpPr>
          <a:xfrm>
            <a:off x="4673166" y="1796935"/>
            <a:ext cx="3116580" cy="4630420"/>
            <a:chOff x="4673166" y="1796935"/>
            <a:chExt cx="3116580" cy="4630420"/>
          </a:xfrm>
        </p:grpSpPr>
        <p:sp>
          <p:nvSpPr>
            <p:cNvPr id="14" name="object 14"/>
            <p:cNvSpPr/>
            <p:nvPr/>
          </p:nvSpPr>
          <p:spPr>
            <a:xfrm>
              <a:off x="4722698" y="1803285"/>
              <a:ext cx="129539" cy="1413510"/>
            </a:xfrm>
            <a:custGeom>
              <a:avLst/>
              <a:gdLst/>
              <a:ahLst/>
              <a:cxnLst/>
              <a:rect l="l" t="t" r="r" b="b"/>
              <a:pathLst>
                <a:path w="129539" h="1413510">
                  <a:moveTo>
                    <a:pt x="129489" y="0"/>
                  </a:moveTo>
                  <a:lnTo>
                    <a:pt x="118922" y="0"/>
                  </a:lnTo>
                  <a:lnTo>
                    <a:pt x="75831" y="5789"/>
                  </a:lnTo>
                  <a:lnTo>
                    <a:pt x="37108" y="22129"/>
                  </a:lnTo>
                  <a:lnTo>
                    <a:pt x="4300" y="47474"/>
                  </a:lnTo>
                  <a:lnTo>
                    <a:pt x="0" y="53039"/>
                  </a:lnTo>
                  <a:lnTo>
                    <a:pt x="0" y="1413509"/>
                  </a:lnTo>
                  <a:lnTo>
                    <a:pt x="129489" y="1413509"/>
                  </a:lnTo>
                  <a:lnTo>
                    <a:pt x="129489" y="0"/>
                  </a:lnTo>
                  <a:close/>
                </a:path>
              </a:pathLst>
            </a:custGeom>
            <a:solidFill>
              <a:srgbClr val="FEFEFE"/>
            </a:solidFill>
          </p:spPr>
          <p:txBody>
            <a:bodyPr wrap="square" lIns="0" tIns="0" rIns="0" bIns="0" rtlCol="0"/>
            <a:lstStyle/>
            <a:p>
              <a:endParaRPr/>
            </a:p>
          </p:txBody>
        </p:sp>
        <p:pic>
          <p:nvPicPr>
            <p:cNvPr id="15" name="object 15"/>
            <p:cNvPicPr/>
            <p:nvPr/>
          </p:nvPicPr>
          <p:blipFill>
            <a:blip r:embed="rId6" cstate="print"/>
            <a:stretch>
              <a:fillRect/>
            </a:stretch>
          </p:blipFill>
          <p:spPr>
            <a:xfrm>
              <a:off x="4852187" y="1803285"/>
              <a:ext cx="2888043" cy="1620939"/>
            </a:xfrm>
            <a:prstGeom prst="rect">
              <a:avLst/>
            </a:prstGeom>
          </p:spPr>
        </p:pic>
        <p:sp>
          <p:nvSpPr>
            <p:cNvPr id="16" name="object 16"/>
            <p:cNvSpPr/>
            <p:nvPr/>
          </p:nvSpPr>
          <p:spPr>
            <a:xfrm>
              <a:off x="4679518" y="1803285"/>
              <a:ext cx="3103880" cy="1621155"/>
            </a:xfrm>
            <a:custGeom>
              <a:avLst/>
              <a:gdLst/>
              <a:ahLst/>
              <a:cxnLst/>
              <a:rect l="l" t="t" r="r" b="b"/>
              <a:pathLst>
                <a:path w="3103879" h="1621154">
                  <a:moveTo>
                    <a:pt x="0" y="162095"/>
                  </a:moveTo>
                  <a:lnTo>
                    <a:pt x="5790" y="119003"/>
                  </a:lnTo>
                  <a:lnTo>
                    <a:pt x="22130" y="80282"/>
                  </a:lnTo>
                  <a:lnTo>
                    <a:pt x="47476" y="47476"/>
                  </a:lnTo>
                  <a:lnTo>
                    <a:pt x="80282" y="22130"/>
                  </a:lnTo>
                  <a:lnTo>
                    <a:pt x="119003" y="5790"/>
                  </a:lnTo>
                  <a:lnTo>
                    <a:pt x="162095" y="0"/>
                  </a:lnTo>
                  <a:lnTo>
                    <a:pt x="2941781" y="0"/>
                  </a:lnTo>
                  <a:lnTo>
                    <a:pt x="2984875" y="5790"/>
                  </a:lnTo>
                  <a:lnTo>
                    <a:pt x="3023598" y="22130"/>
                  </a:lnTo>
                  <a:lnTo>
                    <a:pt x="3056405" y="47476"/>
                  </a:lnTo>
                  <a:lnTo>
                    <a:pt x="3081751" y="80282"/>
                  </a:lnTo>
                  <a:lnTo>
                    <a:pt x="3098091" y="119003"/>
                  </a:lnTo>
                  <a:lnTo>
                    <a:pt x="3103881" y="162095"/>
                  </a:lnTo>
                  <a:lnTo>
                    <a:pt x="3103881" y="1458840"/>
                  </a:lnTo>
                  <a:lnTo>
                    <a:pt x="3098091" y="1501935"/>
                  </a:lnTo>
                  <a:lnTo>
                    <a:pt x="3081751" y="1540657"/>
                  </a:lnTo>
                  <a:lnTo>
                    <a:pt x="3056405" y="1573464"/>
                  </a:lnTo>
                  <a:lnTo>
                    <a:pt x="3023598" y="1598810"/>
                  </a:lnTo>
                  <a:lnTo>
                    <a:pt x="2984875" y="1615150"/>
                  </a:lnTo>
                  <a:lnTo>
                    <a:pt x="2941781" y="1620940"/>
                  </a:lnTo>
                  <a:lnTo>
                    <a:pt x="162095" y="1620940"/>
                  </a:lnTo>
                  <a:lnTo>
                    <a:pt x="119003" y="1615150"/>
                  </a:lnTo>
                  <a:lnTo>
                    <a:pt x="80282" y="1598810"/>
                  </a:lnTo>
                  <a:lnTo>
                    <a:pt x="47476" y="1573464"/>
                  </a:lnTo>
                  <a:lnTo>
                    <a:pt x="22130" y="1540657"/>
                  </a:lnTo>
                  <a:lnTo>
                    <a:pt x="5790" y="1501935"/>
                  </a:lnTo>
                  <a:lnTo>
                    <a:pt x="0" y="1458840"/>
                  </a:lnTo>
                  <a:lnTo>
                    <a:pt x="0" y="162095"/>
                  </a:lnTo>
                  <a:close/>
                </a:path>
              </a:pathLst>
            </a:custGeom>
            <a:ln w="12700">
              <a:solidFill>
                <a:srgbClr val="BC8642"/>
              </a:solidFill>
            </a:ln>
          </p:spPr>
          <p:txBody>
            <a:bodyPr wrap="square" lIns="0" tIns="0" rIns="0" bIns="0" rtlCol="0"/>
            <a:lstStyle/>
            <a:p>
              <a:endParaRPr/>
            </a:p>
          </p:txBody>
        </p:sp>
        <p:sp>
          <p:nvSpPr>
            <p:cNvPr id="17" name="object 17"/>
            <p:cNvSpPr/>
            <p:nvPr/>
          </p:nvSpPr>
          <p:spPr>
            <a:xfrm>
              <a:off x="4679530" y="3718941"/>
              <a:ext cx="3103880" cy="2701925"/>
            </a:xfrm>
            <a:custGeom>
              <a:avLst/>
              <a:gdLst/>
              <a:ahLst/>
              <a:cxnLst/>
              <a:rect l="l" t="t" r="r" b="b"/>
              <a:pathLst>
                <a:path w="3103879" h="2701925">
                  <a:moveTo>
                    <a:pt x="3103867" y="0"/>
                  </a:moveTo>
                  <a:lnTo>
                    <a:pt x="0" y="0"/>
                  </a:lnTo>
                  <a:lnTo>
                    <a:pt x="0" y="2417902"/>
                  </a:lnTo>
                  <a:lnTo>
                    <a:pt x="3712" y="2463913"/>
                  </a:lnTo>
                  <a:lnTo>
                    <a:pt x="14461" y="2507561"/>
                  </a:lnTo>
                  <a:lnTo>
                    <a:pt x="31661" y="2548262"/>
                  </a:lnTo>
                  <a:lnTo>
                    <a:pt x="54729" y="2585430"/>
                  </a:lnTo>
                  <a:lnTo>
                    <a:pt x="83081" y="2618482"/>
                  </a:lnTo>
                  <a:lnTo>
                    <a:pt x="116133" y="2646835"/>
                  </a:lnTo>
                  <a:lnTo>
                    <a:pt x="153300" y="2669903"/>
                  </a:lnTo>
                  <a:lnTo>
                    <a:pt x="193999" y="2687104"/>
                  </a:lnTo>
                  <a:lnTo>
                    <a:pt x="237645" y="2697852"/>
                  </a:lnTo>
                  <a:lnTo>
                    <a:pt x="283654" y="2701565"/>
                  </a:lnTo>
                  <a:lnTo>
                    <a:pt x="2820212" y="2701565"/>
                  </a:lnTo>
                  <a:lnTo>
                    <a:pt x="2866222" y="2697852"/>
                  </a:lnTo>
                  <a:lnTo>
                    <a:pt x="2909868" y="2687104"/>
                  </a:lnTo>
                  <a:lnTo>
                    <a:pt x="2950566" y="2669903"/>
                  </a:lnTo>
                  <a:lnTo>
                    <a:pt x="2987733" y="2646835"/>
                  </a:lnTo>
                  <a:lnTo>
                    <a:pt x="3020785" y="2618482"/>
                  </a:lnTo>
                  <a:lnTo>
                    <a:pt x="3049137" y="2585430"/>
                  </a:lnTo>
                  <a:lnTo>
                    <a:pt x="3072205" y="2548262"/>
                  </a:lnTo>
                  <a:lnTo>
                    <a:pt x="3089406" y="2507561"/>
                  </a:lnTo>
                  <a:lnTo>
                    <a:pt x="3100154" y="2463913"/>
                  </a:lnTo>
                  <a:lnTo>
                    <a:pt x="3103867" y="2417902"/>
                  </a:lnTo>
                  <a:lnTo>
                    <a:pt x="3103867" y="0"/>
                  </a:lnTo>
                  <a:close/>
                </a:path>
              </a:pathLst>
            </a:custGeom>
            <a:solidFill>
              <a:srgbClr val="FFFFFF"/>
            </a:solidFill>
          </p:spPr>
          <p:txBody>
            <a:bodyPr wrap="square" lIns="0" tIns="0" rIns="0" bIns="0" rtlCol="0"/>
            <a:lstStyle/>
            <a:p>
              <a:endParaRPr/>
            </a:p>
          </p:txBody>
        </p:sp>
        <p:sp>
          <p:nvSpPr>
            <p:cNvPr id="18" name="object 18"/>
            <p:cNvSpPr/>
            <p:nvPr/>
          </p:nvSpPr>
          <p:spPr>
            <a:xfrm>
              <a:off x="4679516" y="3718935"/>
              <a:ext cx="3103880" cy="2701925"/>
            </a:xfrm>
            <a:custGeom>
              <a:avLst/>
              <a:gdLst/>
              <a:ahLst/>
              <a:cxnLst/>
              <a:rect l="l" t="t" r="r" b="b"/>
              <a:pathLst>
                <a:path w="3103879" h="2701925">
                  <a:moveTo>
                    <a:pt x="2820218" y="2701571"/>
                  </a:moveTo>
                  <a:lnTo>
                    <a:pt x="283670" y="2701571"/>
                  </a:lnTo>
                  <a:lnTo>
                    <a:pt x="237656" y="2697858"/>
                  </a:lnTo>
                  <a:lnTo>
                    <a:pt x="194007" y="2687110"/>
                  </a:lnTo>
                  <a:lnTo>
                    <a:pt x="153305" y="2669909"/>
                  </a:lnTo>
                  <a:lnTo>
                    <a:pt x="116136" y="2646840"/>
                  </a:lnTo>
                  <a:lnTo>
                    <a:pt x="83083" y="2618488"/>
                  </a:lnTo>
                  <a:lnTo>
                    <a:pt x="54730" y="2585435"/>
                  </a:lnTo>
                  <a:lnTo>
                    <a:pt x="31662" y="2548267"/>
                  </a:lnTo>
                  <a:lnTo>
                    <a:pt x="14461" y="2507567"/>
                  </a:lnTo>
                  <a:lnTo>
                    <a:pt x="3712" y="2463919"/>
                  </a:lnTo>
                  <a:lnTo>
                    <a:pt x="0" y="2417908"/>
                  </a:lnTo>
                  <a:lnTo>
                    <a:pt x="0" y="0"/>
                  </a:lnTo>
                  <a:lnTo>
                    <a:pt x="3103881" y="0"/>
                  </a:lnTo>
                  <a:lnTo>
                    <a:pt x="3103881" y="2417908"/>
                  </a:lnTo>
                  <a:lnTo>
                    <a:pt x="3100169" y="2463919"/>
                  </a:lnTo>
                  <a:lnTo>
                    <a:pt x="3089420" y="2507567"/>
                  </a:lnTo>
                  <a:lnTo>
                    <a:pt x="3072219" y="2548267"/>
                  </a:lnTo>
                  <a:lnTo>
                    <a:pt x="3049151" y="2585435"/>
                  </a:lnTo>
                  <a:lnTo>
                    <a:pt x="3020798" y="2618488"/>
                  </a:lnTo>
                  <a:lnTo>
                    <a:pt x="2987746" y="2646840"/>
                  </a:lnTo>
                  <a:lnTo>
                    <a:pt x="2950578" y="2669909"/>
                  </a:lnTo>
                  <a:lnTo>
                    <a:pt x="2909878" y="2687110"/>
                  </a:lnTo>
                  <a:lnTo>
                    <a:pt x="2866230" y="2697858"/>
                  </a:lnTo>
                  <a:lnTo>
                    <a:pt x="2820218" y="2701571"/>
                  </a:lnTo>
                  <a:close/>
                </a:path>
              </a:pathLst>
            </a:custGeom>
            <a:ln w="12700">
              <a:solidFill>
                <a:srgbClr val="BC8642"/>
              </a:solidFill>
            </a:ln>
          </p:spPr>
          <p:txBody>
            <a:bodyPr wrap="square" lIns="0" tIns="0" rIns="0" bIns="0" rtlCol="0"/>
            <a:lstStyle/>
            <a:p>
              <a:endParaRPr/>
            </a:p>
          </p:txBody>
        </p:sp>
      </p:grpSp>
      <p:sp>
        <p:nvSpPr>
          <p:cNvPr id="19" name="object 19"/>
          <p:cNvSpPr txBox="1"/>
          <p:nvPr/>
        </p:nvSpPr>
        <p:spPr>
          <a:xfrm>
            <a:off x="4724501" y="3758691"/>
            <a:ext cx="2983865" cy="2616835"/>
          </a:xfrm>
          <a:prstGeom prst="rect">
            <a:avLst/>
          </a:prstGeom>
        </p:spPr>
        <p:txBody>
          <a:bodyPr vert="horz" wrap="square" lIns="0" tIns="43180" rIns="0" bIns="0" rtlCol="0">
            <a:spAutoFit/>
          </a:bodyPr>
          <a:lstStyle/>
          <a:p>
            <a:pPr marL="38100" marR="960119">
              <a:lnSpc>
                <a:spcPts val="1700"/>
              </a:lnSpc>
              <a:spcBef>
                <a:spcPts val="340"/>
              </a:spcBef>
            </a:pPr>
            <a:r>
              <a:rPr sz="1600" b="1" spc="-5" dirty="0">
                <a:latin typeface="Arial"/>
                <a:cs typeface="Arial"/>
              </a:rPr>
              <a:t>INCREASE</a:t>
            </a:r>
            <a:r>
              <a:rPr sz="1600" b="1" spc="-40" dirty="0">
                <a:latin typeface="Arial"/>
                <a:cs typeface="Arial"/>
              </a:rPr>
              <a:t> </a:t>
            </a:r>
            <a:r>
              <a:rPr sz="1600" dirty="0">
                <a:latin typeface="Arial MT"/>
                <a:cs typeface="Arial MT"/>
              </a:rPr>
              <a:t>FiO</a:t>
            </a:r>
            <a:r>
              <a:rPr sz="1650" baseline="25252" dirty="0">
                <a:latin typeface="Arial MT"/>
                <a:cs typeface="Arial MT"/>
              </a:rPr>
              <a:t>2</a:t>
            </a:r>
            <a:r>
              <a:rPr sz="1650" spc="135" baseline="25252" dirty="0">
                <a:latin typeface="Arial MT"/>
                <a:cs typeface="Arial MT"/>
              </a:rPr>
              <a:t> </a:t>
            </a:r>
            <a:r>
              <a:rPr sz="1600" spc="-5" dirty="0">
                <a:latin typeface="Arial MT"/>
                <a:cs typeface="Arial MT"/>
              </a:rPr>
              <a:t>with </a:t>
            </a:r>
            <a:r>
              <a:rPr sz="1600" dirty="0">
                <a:latin typeface="Arial MT"/>
                <a:cs typeface="Arial MT"/>
              </a:rPr>
              <a:t> </a:t>
            </a:r>
            <a:r>
              <a:rPr sz="1600" spc="-5" dirty="0">
                <a:latin typeface="Arial MT"/>
                <a:cs typeface="Arial MT"/>
              </a:rPr>
              <a:t>supplemental</a:t>
            </a:r>
            <a:r>
              <a:rPr sz="1600" spc="-45" dirty="0">
                <a:latin typeface="Arial MT"/>
                <a:cs typeface="Arial MT"/>
              </a:rPr>
              <a:t> </a:t>
            </a:r>
            <a:r>
              <a:rPr sz="1600" dirty="0">
                <a:latin typeface="Arial MT"/>
                <a:cs typeface="Arial MT"/>
              </a:rPr>
              <a:t>oxygen.</a:t>
            </a:r>
            <a:endParaRPr sz="1600">
              <a:latin typeface="Arial MT"/>
              <a:cs typeface="Arial MT"/>
            </a:endParaRPr>
          </a:p>
          <a:p>
            <a:pPr marL="38100" marR="301625">
              <a:lnSpc>
                <a:spcPct val="84900"/>
              </a:lnSpc>
              <a:spcBef>
                <a:spcPts val="640"/>
              </a:spcBef>
              <a:buFont typeface="Arial"/>
              <a:buAutoNum type="alphaLcParenBoth"/>
              <a:tabLst>
                <a:tab pos="323850" algn="l"/>
              </a:tabLst>
            </a:pPr>
            <a:r>
              <a:rPr sz="1500" spc="-5" dirty="0">
                <a:latin typeface="Arial MT"/>
                <a:cs typeface="Arial MT"/>
              </a:rPr>
              <a:t>Remove and store the air </a:t>
            </a:r>
            <a:r>
              <a:rPr sz="1500" dirty="0">
                <a:latin typeface="Arial MT"/>
                <a:cs typeface="Arial MT"/>
              </a:rPr>
              <a:t> </a:t>
            </a:r>
            <a:r>
              <a:rPr sz="1500" spc="-5" dirty="0">
                <a:latin typeface="Arial MT"/>
                <a:cs typeface="Arial MT"/>
              </a:rPr>
              <a:t>intake black </a:t>
            </a:r>
            <a:r>
              <a:rPr sz="1500" dirty="0">
                <a:latin typeface="Arial MT"/>
                <a:cs typeface="Arial MT"/>
              </a:rPr>
              <a:t>cap </a:t>
            </a:r>
            <a:r>
              <a:rPr sz="1500" spc="-5" dirty="0">
                <a:latin typeface="Arial MT"/>
                <a:cs typeface="Arial MT"/>
              </a:rPr>
              <a:t>and leave the </a:t>
            </a:r>
            <a:r>
              <a:rPr sz="1500" dirty="0">
                <a:latin typeface="Arial MT"/>
                <a:cs typeface="Arial MT"/>
              </a:rPr>
              <a:t> </a:t>
            </a:r>
            <a:r>
              <a:rPr sz="1500" spc="-5" dirty="0">
                <a:latin typeface="Arial MT"/>
                <a:cs typeface="Arial MT"/>
              </a:rPr>
              <a:t>debris filter </a:t>
            </a:r>
            <a:r>
              <a:rPr sz="1500" dirty="0">
                <a:latin typeface="Arial MT"/>
                <a:cs typeface="Arial MT"/>
              </a:rPr>
              <a:t>in </a:t>
            </a:r>
            <a:r>
              <a:rPr sz="1500" spc="-5" dirty="0">
                <a:latin typeface="Arial MT"/>
                <a:cs typeface="Arial MT"/>
              </a:rPr>
              <a:t>place, </a:t>
            </a:r>
            <a:r>
              <a:rPr sz="1500" dirty="0">
                <a:latin typeface="Arial MT"/>
                <a:cs typeface="Arial MT"/>
              </a:rPr>
              <a:t>if </a:t>
            </a:r>
            <a:r>
              <a:rPr sz="1500" spc="-5" dirty="0">
                <a:latin typeface="Arial MT"/>
                <a:cs typeface="Arial MT"/>
              </a:rPr>
              <a:t>not done </a:t>
            </a:r>
            <a:r>
              <a:rPr sz="1500" spc="-405" dirty="0">
                <a:latin typeface="Arial MT"/>
                <a:cs typeface="Arial MT"/>
              </a:rPr>
              <a:t> </a:t>
            </a:r>
            <a:r>
              <a:rPr sz="1500" spc="-15" dirty="0">
                <a:latin typeface="Arial MT"/>
                <a:cs typeface="Arial MT"/>
              </a:rPr>
              <a:t>already.</a:t>
            </a:r>
            <a:endParaRPr sz="1500">
              <a:latin typeface="Arial MT"/>
              <a:cs typeface="Arial MT"/>
            </a:endParaRPr>
          </a:p>
          <a:p>
            <a:pPr marL="38100" marR="304800">
              <a:lnSpc>
                <a:spcPct val="86000"/>
              </a:lnSpc>
              <a:spcBef>
                <a:spcPts val="375"/>
              </a:spcBef>
              <a:buFont typeface="Arial"/>
              <a:buAutoNum type="alphaLcParenBoth"/>
              <a:tabLst>
                <a:tab pos="334645" algn="l"/>
              </a:tabLst>
            </a:pPr>
            <a:r>
              <a:rPr sz="1500" spc="-5" dirty="0">
                <a:latin typeface="Arial MT"/>
                <a:cs typeface="Arial MT"/>
              </a:rPr>
              <a:t>Connect the expandable </a:t>
            </a:r>
            <a:r>
              <a:rPr sz="1500" dirty="0">
                <a:latin typeface="Arial MT"/>
                <a:cs typeface="Arial MT"/>
              </a:rPr>
              <a:t>O</a:t>
            </a:r>
            <a:r>
              <a:rPr sz="1500" baseline="22222" dirty="0">
                <a:latin typeface="Arial MT"/>
                <a:cs typeface="Arial MT"/>
              </a:rPr>
              <a:t>2 </a:t>
            </a:r>
            <a:r>
              <a:rPr sz="1500" spc="-397" baseline="22222" dirty="0">
                <a:latin typeface="Arial MT"/>
                <a:cs typeface="Arial MT"/>
              </a:rPr>
              <a:t> </a:t>
            </a:r>
            <a:r>
              <a:rPr sz="1500" dirty="0">
                <a:latin typeface="Arial MT"/>
                <a:cs typeface="Arial MT"/>
              </a:rPr>
              <a:t>reservoir </a:t>
            </a:r>
            <a:r>
              <a:rPr sz="1500" spc="-5" dirty="0">
                <a:latin typeface="Arial MT"/>
                <a:cs typeface="Arial MT"/>
              </a:rPr>
              <a:t>tube to the “Air/O</a:t>
            </a:r>
            <a:r>
              <a:rPr sz="1500" spc="-7" baseline="22222" dirty="0">
                <a:latin typeface="Arial MT"/>
                <a:cs typeface="Arial MT"/>
              </a:rPr>
              <a:t>2 </a:t>
            </a:r>
            <a:r>
              <a:rPr sz="1500" baseline="22222" dirty="0">
                <a:latin typeface="Arial MT"/>
                <a:cs typeface="Arial MT"/>
              </a:rPr>
              <a:t> </a:t>
            </a:r>
            <a:r>
              <a:rPr sz="1500" spc="-5" dirty="0">
                <a:latin typeface="Arial MT"/>
                <a:cs typeface="Arial MT"/>
              </a:rPr>
              <a:t>Intake”</a:t>
            </a:r>
            <a:r>
              <a:rPr sz="1500" spc="-10" dirty="0">
                <a:latin typeface="Arial MT"/>
                <a:cs typeface="Arial MT"/>
              </a:rPr>
              <a:t> </a:t>
            </a:r>
            <a:r>
              <a:rPr sz="1500" spc="-5" dirty="0">
                <a:latin typeface="Arial MT"/>
                <a:cs typeface="Arial MT"/>
              </a:rPr>
              <a:t>port.</a:t>
            </a:r>
            <a:endParaRPr sz="1500">
              <a:latin typeface="Arial MT"/>
              <a:cs typeface="Arial MT"/>
            </a:endParaRPr>
          </a:p>
          <a:p>
            <a:pPr marL="38100" marR="30480">
              <a:lnSpc>
                <a:spcPct val="86000"/>
              </a:lnSpc>
              <a:spcBef>
                <a:spcPts val="345"/>
              </a:spcBef>
              <a:buFont typeface="Arial"/>
              <a:buAutoNum type="alphaLcParenBoth"/>
              <a:tabLst>
                <a:tab pos="323850" algn="l"/>
              </a:tabLst>
            </a:pPr>
            <a:r>
              <a:rPr sz="1500" spc="-5" dirty="0">
                <a:latin typeface="Arial MT"/>
                <a:cs typeface="Arial MT"/>
              </a:rPr>
              <a:t>Utilize</a:t>
            </a:r>
            <a:r>
              <a:rPr sz="1500" spc="-15" dirty="0">
                <a:latin typeface="Arial MT"/>
                <a:cs typeface="Arial MT"/>
              </a:rPr>
              <a:t> </a:t>
            </a:r>
            <a:r>
              <a:rPr sz="1500" spc="-5" dirty="0">
                <a:latin typeface="Arial MT"/>
                <a:cs typeface="Arial MT"/>
              </a:rPr>
              <a:t>the</a:t>
            </a:r>
            <a:r>
              <a:rPr sz="1500" spc="-15" dirty="0">
                <a:latin typeface="Arial MT"/>
                <a:cs typeface="Arial MT"/>
              </a:rPr>
              <a:t> </a:t>
            </a:r>
            <a:r>
              <a:rPr sz="1500" dirty="0">
                <a:latin typeface="Arial MT"/>
                <a:cs typeface="Arial MT"/>
              </a:rPr>
              <a:t>“O</a:t>
            </a:r>
            <a:r>
              <a:rPr sz="1500" baseline="22222" dirty="0">
                <a:latin typeface="Arial MT"/>
                <a:cs typeface="Arial MT"/>
              </a:rPr>
              <a:t>2</a:t>
            </a:r>
            <a:r>
              <a:rPr sz="1500" spc="195" baseline="22222" dirty="0">
                <a:latin typeface="Arial MT"/>
                <a:cs typeface="Arial MT"/>
              </a:rPr>
              <a:t> </a:t>
            </a:r>
            <a:r>
              <a:rPr sz="1500" spc="-5" dirty="0">
                <a:latin typeface="Arial MT"/>
                <a:cs typeface="Arial MT"/>
              </a:rPr>
              <a:t>Flow</a:t>
            </a:r>
            <a:r>
              <a:rPr sz="1500" spc="-10" dirty="0">
                <a:latin typeface="Arial MT"/>
                <a:cs typeface="Arial MT"/>
              </a:rPr>
              <a:t> </a:t>
            </a:r>
            <a:r>
              <a:rPr sz="1500" spc="-5" dirty="0">
                <a:latin typeface="Arial MT"/>
                <a:cs typeface="Arial MT"/>
              </a:rPr>
              <a:t>Rate”</a:t>
            </a:r>
            <a:r>
              <a:rPr sz="1500" spc="-10" dirty="0">
                <a:latin typeface="Arial MT"/>
                <a:cs typeface="Arial MT"/>
              </a:rPr>
              <a:t> </a:t>
            </a:r>
            <a:r>
              <a:rPr sz="1500" dirty="0">
                <a:latin typeface="Arial MT"/>
                <a:cs typeface="Arial MT"/>
              </a:rPr>
              <a:t>chart </a:t>
            </a:r>
            <a:r>
              <a:rPr sz="1500" spc="-405" dirty="0">
                <a:latin typeface="Arial MT"/>
                <a:cs typeface="Arial MT"/>
              </a:rPr>
              <a:t> </a:t>
            </a:r>
            <a:r>
              <a:rPr sz="1500" spc="-5" dirty="0">
                <a:latin typeface="Arial MT"/>
                <a:cs typeface="Arial MT"/>
              </a:rPr>
              <a:t>to calculate the LPM of oxygen to </a:t>
            </a:r>
            <a:r>
              <a:rPr sz="1500" dirty="0">
                <a:latin typeface="Arial MT"/>
                <a:cs typeface="Arial MT"/>
              </a:rPr>
              <a:t> </a:t>
            </a:r>
            <a:r>
              <a:rPr sz="1500" spc="-5" dirty="0">
                <a:latin typeface="Arial MT"/>
                <a:cs typeface="Arial MT"/>
              </a:rPr>
              <a:t>deliver</a:t>
            </a:r>
            <a:r>
              <a:rPr sz="1500" spc="-10" dirty="0">
                <a:latin typeface="Arial MT"/>
                <a:cs typeface="Arial MT"/>
              </a:rPr>
              <a:t> </a:t>
            </a:r>
            <a:r>
              <a:rPr sz="1500" spc="-5" dirty="0">
                <a:latin typeface="Arial MT"/>
                <a:cs typeface="Arial MT"/>
              </a:rPr>
              <a:t>the desired</a:t>
            </a:r>
            <a:r>
              <a:rPr sz="1500" spc="-10" dirty="0">
                <a:latin typeface="Arial MT"/>
                <a:cs typeface="Arial MT"/>
              </a:rPr>
              <a:t> </a:t>
            </a:r>
            <a:r>
              <a:rPr sz="1500" spc="-5" dirty="0">
                <a:latin typeface="Arial MT"/>
                <a:cs typeface="Arial MT"/>
              </a:rPr>
              <a:t>FiO</a:t>
            </a:r>
            <a:r>
              <a:rPr sz="1500" spc="-7" baseline="22222" dirty="0">
                <a:latin typeface="Arial MT"/>
                <a:cs typeface="Arial MT"/>
              </a:rPr>
              <a:t>2</a:t>
            </a:r>
            <a:endParaRPr sz="1500" baseline="22222">
              <a:latin typeface="Arial MT"/>
              <a:cs typeface="Arial MT"/>
            </a:endParaRPr>
          </a:p>
        </p:txBody>
      </p:sp>
      <p:grpSp>
        <p:nvGrpSpPr>
          <p:cNvPr id="20" name="object 20"/>
          <p:cNvGrpSpPr/>
          <p:nvPr/>
        </p:nvGrpSpPr>
        <p:grpSpPr>
          <a:xfrm>
            <a:off x="8087434" y="1796935"/>
            <a:ext cx="3116580" cy="4630420"/>
            <a:chOff x="8087434" y="1796935"/>
            <a:chExt cx="3116580" cy="4630420"/>
          </a:xfrm>
        </p:grpSpPr>
        <p:pic>
          <p:nvPicPr>
            <p:cNvPr id="21" name="object 21"/>
            <p:cNvPicPr/>
            <p:nvPr/>
          </p:nvPicPr>
          <p:blipFill>
            <a:blip r:embed="rId7" cstate="print"/>
            <a:stretch>
              <a:fillRect/>
            </a:stretch>
          </p:blipFill>
          <p:spPr>
            <a:xfrm>
              <a:off x="8093786" y="1803285"/>
              <a:ext cx="3098800" cy="1620939"/>
            </a:xfrm>
            <a:prstGeom prst="rect">
              <a:avLst/>
            </a:prstGeom>
          </p:spPr>
        </p:pic>
        <p:sp>
          <p:nvSpPr>
            <p:cNvPr id="22" name="object 22"/>
            <p:cNvSpPr/>
            <p:nvPr/>
          </p:nvSpPr>
          <p:spPr>
            <a:xfrm>
              <a:off x="11192586" y="1927567"/>
              <a:ext cx="5080" cy="1289050"/>
            </a:xfrm>
            <a:custGeom>
              <a:avLst/>
              <a:gdLst/>
              <a:ahLst/>
              <a:cxnLst/>
              <a:rect l="l" t="t" r="r" b="b"/>
              <a:pathLst>
                <a:path w="5079" h="1289050">
                  <a:moveTo>
                    <a:pt x="0" y="0"/>
                  </a:moveTo>
                  <a:lnTo>
                    <a:pt x="0" y="1288935"/>
                  </a:lnTo>
                  <a:lnTo>
                    <a:pt x="5079" y="1288935"/>
                  </a:lnTo>
                  <a:lnTo>
                    <a:pt x="5079" y="37807"/>
                  </a:lnTo>
                  <a:lnTo>
                    <a:pt x="0" y="0"/>
                  </a:lnTo>
                  <a:close/>
                </a:path>
              </a:pathLst>
            </a:custGeom>
            <a:solidFill>
              <a:srgbClr val="FEFEFE"/>
            </a:solidFill>
          </p:spPr>
          <p:txBody>
            <a:bodyPr wrap="square" lIns="0" tIns="0" rIns="0" bIns="0" rtlCol="0"/>
            <a:lstStyle/>
            <a:p>
              <a:endParaRPr/>
            </a:p>
          </p:txBody>
        </p:sp>
        <p:sp>
          <p:nvSpPr>
            <p:cNvPr id="23" name="object 23"/>
            <p:cNvSpPr/>
            <p:nvPr/>
          </p:nvSpPr>
          <p:spPr>
            <a:xfrm>
              <a:off x="8093786" y="1803285"/>
              <a:ext cx="3103880" cy="1621155"/>
            </a:xfrm>
            <a:custGeom>
              <a:avLst/>
              <a:gdLst/>
              <a:ahLst/>
              <a:cxnLst/>
              <a:rect l="l" t="t" r="r" b="b"/>
              <a:pathLst>
                <a:path w="3103879" h="1621154">
                  <a:moveTo>
                    <a:pt x="0" y="162095"/>
                  </a:moveTo>
                  <a:lnTo>
                    <a:pt x="5790" y="119003"/>
                  </a:lnTo>
                  <a:lnTo>
                    <a:pt x="22130" y="80282"/>
                  </a:lnTo>
                  <a:lnTo>
                    <a:pt x="47476" y="47476"/>
                  </a:lnTo>
                  <a:lnTo>
                    <a:pt x="80282" y="22130"/>
                  </a:lnTo>
                  <a:lnTo>
                    <a:pt x="119003" y="5790"/>
                  </a:lnTo>
                  <a:lnTo>
                    <a:pt x="162095" y="0"/>
                  </a:lnTo>
                  <a:lnTo>
                    <a:pt x="2941781" y="0"/>
                  </a:lnTo>
                  <a:lnTo>
                    <a:pt x="2984875" y="5790"/>
                  </a:lnTo>
                  <a:lnTo>
                    <a:pt x="3023598" y="22130"/>
                  </a:lnTo>
                  <a:lnTo>
                    <a:pt x="3056405" y="47476"/>
                  </a:lnTo>
                  <a:lnTo>
                    <a:pt x="3081751" y="80282"/>
                  </a:lnTo>
                  <a:lnTo>
                    <a:pt x="3098091" y="119003"/>
                  </a:lnTo>
                  <a:lnTo>
                    <a:pt x="3103881" y="162095"/>
                  </a:lnTo>
                  <a:lnTo>
                    <a:pt x="3103881" y="1458840"/>
                  </a:lnTo>
                  <a:lnTo>
                    <a:pt x="3098091" y="1501935"/>
                  </a:lnTo>
                  <a:lnTo>
                    <a:pt x="3081751" y="1540657"/>
                  </a:lnTo>
                  <a:lnTo>
                    <a:pt x="3056405" y="1573464"/>
                  </a:lnTo>
                  <a:lnTo>
                    <a:pt x="3023598" y="1598810"/>
                  </a:lnTo>
                  <a:lnTo>
                    <a:pt x="2984875" y="1615150"/>
                  </a:lnTo>
                  <a:lnTo>
                    <a:pt x="2941781" y="1620940"/>
                  </a:lnTo>
                  <a:lnTo>
                    <a:pt x="162095" y="1620940"/>
                  </a:lnTo>
                  <a:lnTo>
                    <a:pt x="119003" y="1615150"/>
                  </a:lnTo>
                  <a:lnTo>
                    <a:pt x="80282" y="1598810"/>
                  </a:lnTo>
                  <a:lnTo>
                    <a:pt x="47476" y="1573464"/>
                  </a:lnTo>
                  <a:lnTo>
                    <a:pt x="22130" y="1540657"/>
                  </a:lnTo>
                  <a:lnTo>
                    <a:pt x="5790" y="1501935"/>
                  </a:lnTo>
                  <a:lnTo>
                    <a:pt x="0" y="1458840"/>
                  </a:lnTo>
                  <a:lnTo>
                    <a:pt x="0" y="162095"/>
                  </a:lnTo>
                  <a:close/>
                </a:path>
              </a:pathLst>
            </a:custGeom>
            <a:ln w="12700">
              <a:solidFill>
                <a:srgbClr val="BC8642"/>
              </a:solidFill>
            </a:ln>
          </p:spPr>
          <p:txBody>
            <a:bodyPr wrap="square" lIns="0" tIns="0" rIns="0" bIns="0" rtlCol="0"/>
            <a:lstStyle/>
            <a:p>
              <a:endParaRPr/>
            </a:p>
          </p:txBody>
        </p:sp>
        <p:sp>
          <p:nvSpPr>
            <p:cNvPr id="24" name="object 24"/>
            <p:cNvSpPr/>
            <p:nvPr/>
          </p:nvSpPr>
          <p:spPr>
            <a:xfrm>
              <a:off x="8093786" y="3718941"/>
              <a:ext cx="3103880" cy="2701925"/>
            </a:xfrm>
            <a:custGeom>
              <a:avLst/>
              <a:gdLst/>
              <a:ahLst/>
              <a:cxnLst/>
              <a:rect l="l" t="t" r="r" b="b"/>
              <a:pathLst>
                <a:path w="3103879" h="2701925">
                  <a:moveTo>
                    <a:pt x="3103879" y="0"/>
                  </a:moveTo>
                  <a:lnTo>
                    <a:pt x="0" y="0"/>
                  </a:lnTo>
                  <a:lnTo>
                    <a:pt x="0" y="2417902"/>
                  </a:lnTo>
                  <a:lnTo>
                    <a:pt x="3713" y="2463913"/>
                  </a:lnTo>
                  <a:lnTo>
                    <a:pt x="14462" y="2507561"/>
                  </a:lnTo>
                  <a:lnTo>
                    <a:pt x="31664" y="2548262"/>
                  </a:lnTo>
                  <a:lnTo>
                    <a:pt x="54734" y="2585430"/>
                  </a:lnTo>
                  <a:lnTo>
                    <a:pt x="83088" y="2618482"/>
                  </a:lnTo>
                  <a:lnTo>
                    <a:pt x="116141" y="2646835"/>
                  </a:lnTo>
                  <a:lnTo>
                    <a:pt x="153310" y="2669903"/>
                  </a:lnTo>
                  <a:lnTo>
                    <a:pt x="194010" y="2687104"/>
                  </a:lnTo>
                  <a:lnTo>
                    <a:pt x="237657" y="2697852"/>
                  </a:lnTo>
                  <a:lnTo>
                    <a:pt x="283667" y="2701565"/>
                  </a:lnTo>
                  <a:lnTo>
                    <a:pt x="2820225" y="2701565"/>
                  </a:lnTo>
                  <a:lnTo>
                    <a:pt x="2866234" y="2697852"/>
                  </a:lnTo>
                  <a:lnTo>
                    <a:pt x="2909880" y="2687104"/>
                  </a:lnTo>
                  <a:lnTo>
                    <a:pt x="2950579" y="2669903"/>
                  </a:lnTo>
                  <a:lnTo>
                    <a:pt x="2987746" y="2646835"/>
                  </a:lnTo>
                  <a:lnTo>
                    <a:pt x="3020798" y="2618482"/>
                  </a:lnTo>
                  <a:lnTo>
                    <a:pt x="3049150" y="2585430"/>
                  </a:lnTo>
                  <a:lnTo>
                    <a:pt x="3072218" y="2548262"/>
                  </a:lnTo>
                  <a:lnTo>
                    <a:pt x="3089418" y="2507561"/>
                  </a:lnTo>
                  <a:lnTo>
                    <a:pt x="3100167" y="2463913"/>
                  </a:lnTo>
                  <a:lnTo>
                    <a:pt x="3103879" y="2417902"/>
                  </a:lnTo>
                  <a:lnTo>
                    <a:pt x="3103879" y="0"/>
                  </a:lnTo>
                  <a:close/>
                </a:path>
              </a:pathLst>
            </a:custGeom>
            <a:solidFill>
              <a:srgbClr val="FFFFFF"/>
            </a:solidFill>
          </p:spPr>
          <p:txBody>
            <a:bodyPr wrap="square" lIns="0" tIns="0" rIns="0" bIns="0" rtlCol="0"/>
            <a:lstStyle/>
            <a:p>
              <a:endParaRPr/>
            </a:p>
          </p:txBody>
        </p:sp>
        <p:sp>
          <p:nvSpPr>
            <p:cNvPr id="25" name="object 25"/>
            <p:cNvSpPr/>
            <p:nvPr/>
          </p:nvSpPr>
          <p:spPr>
            <a:xfrm>
              <a:off x="8093784" y="3718935"/>
              <a:ext cx="3103880" cy="2701925"/>
            </a:xfrm>
            <a:custGeom>
              <a:avLst/>
              <a:gdLst/>
              <a:ahLst/>
              <a:cxnLst/>
              <a:rect l="l" t="t" r="r" b="b"/>
              <a:pathLst>
                <a:path w="3103879" h="2701925">
                  <a:moveTo>
                    <a:pt x="2820218" y="2701571"/>
                  </a:moveTo>
                  <a:lnTo>
                    <a:pt x="283670" y="2701571"/>
                  </a:lnTo>
                  <a:lnTo>
                    <a:pt x="237656" y="2697858"/>
                  </a:lnTo>
                  <a:lnTo>
                    <a:pt x="194007" y="2687110"/>
                  </a:lnTo>
                  <a:lnTo>
                    <a:pt x="153305" y="2669909"/>
                  </a:lnTo>
                  <a:lnTo>
                    <a:pt x="116136" y="2646840"/>
                  </a:lnTo>
                  <a:lnTo>
                    <a:pt x="83083" y="2618488"/>
                  </a:lnTo>
                  <a:lnTo>
                    <a:pt x="54730" y="2585435"/>
                  </a:lnTo>
                  <a:lnTo>
                    <a:pt x="31662" y="2548267"/>
                  </a:lnTo>
                  <a:lnTo>
                    <a:pt x="14461" y="2507567"/>
                  </a:lnTo>
                  <a:lnTo>
                    <a:pt x="3712" y="2463919"/>
                  </a:lnTo>
                  <a:lnTo>
                    <a:pt x="0" y="2417908"/>
                  </a:lnTo>
                  <a:lnTo>
                    <a:pt x="0" y="0"/>
                  </a:lnTo>
                  <a:lnTo>
                    <a:pt x="3103881" y="0"/>
                  </a:lnTo>
                  <a:lnTo>
                    <a:pt x="3103881" y="2417908"/>
                  </a:lnTo>
                  <a:lnTo>
                    <a:pt x="3100169" y="2463919"/>
                  </a:lnTo>
                  <a:lnTo>
                    <a:pt x="3089420" y="2507567"/>
                  </a:lnTo>
                  <a:lnTo>
                    <a:pt x="3072219" y="2548267"/>
                  </a:lnTo>
                  <a:lnTo>
                    <a:pt x="3049151" y="2585435"/>
                  </a:lnTo>
                  <a:lnTo>
                    <a:pt x="3020798" y="2618488"/>
                  </a:lnTo>
                  <a:lnTo>
                    <a:pt x="2987746" y="2646840"/>
                  </a:lnTo>
                  <a:lnTo>
                    <a:pt x="2950578" y="2669909"/>
                  </a:lnTo>
                  <a:lnTo>
                    <a:pt x="2909878" y="2687110"/>
                  </a:lnTo>
                  <a:lnTo>
                    <a:pt x="2866230" y="2697858"/>
                  </a:lnTo>
                  <a:lnTo>
                    <a:pt x="2820218" y="2701571"/>
                  </a:lnTo>
                  <a:close/>
                </a:path>
              </a:pathLst>
            </a:custGeom>
            <a:ln w="12700">
              <a:solidFill>
                <a:srgbClr val="BC8642"/>
              </a:solidFill>
            </a:ln>
          </p:spPr>
          <p:txBody>
            <a:bodyPr wrap="square" lIns="0" tIns="0" rIns="0" bIns="0" rtlCol="0"/>
            <a:lstStyle/>
            <a:p>
              <a:endParaRPr/>
            </a:p>
          </p:txBody>
        </p:sp>
      </p:grpSp>
      <p:sp>
        <p:nvSpPr>
          <p:cNvPr id="26" name="object 26"/>
          <p:cNvSpPr txBox="1"/>
          <p:nvPr/>
        </p:nvSpPr>
        <p:spPr>
          <a:xfrm>
            <a:off x="8164169" y="3759200"/>
            <a:ext cx="2820035" cy="1040765"/>
          </a:xfrm>
          <a:prstGeom prst="rect">
            <a:avLst/>
          </a:prstGeom>
        </p:spPr>
        <p:txBody>
          <a:bodyPr vert="horz" wrap="square" lIns="0" tIns="44450" rIns="0" bIns="0" rtlCol="0">
            <a:spAutoFit/>
          </a:bodyPr>
          <a:lstStyle/>
          <a:p>
            <a:pPr marL="12700" marR="5080">
              <a:lnSpc>
                <a:spcPct val="86000"/>
              </a:lnSpc>
              <a:spcBef>
                <a:spcPts val="350"/>
              </a:spcBef>
            </a:pPr>
            <a:r>
              <a:rPr sz="1500" b="1" dirty="0">
                <a:latin typeface="Arial"/>
                <a:cs typeface="Arial"/>
              </a:rPr>
              <a:t>(d) </a:t>
            </a:r>
            <a:r>
              <a:rPr sz="1500" spc="-5" dirty="0">
                <a:latin typeface="Arial MT"/>
                <a:cs typeface="Arial MT"/>
              </a:rPr>
              <a:t>Connect the O2 tubing from </a:t>
            </a:r>
            <a:r>
              <a:rPr sz="1500" dirty="0">
                <a:latin typeface="Arial MT"/>
                <a:cs typeface="Arial MT"/>
              </a:rPr>
              <a:t> </a:t>
            </a:r>
            <a:r>
              <a:rPr sz="1500" spc="-5" dirty="0">
                <a:latin typeface="Arial MT"/>
                <a:cs typeface="Arial MT"/>
              </a:rPr>
              <a:t>the O2 </a:t>
            </a:r>
            <a:r>
              <a:rPr sz="1500" dirty="0">
                <a:latin typeface="Arial MT"/>
                <a:cs typeface="Arial MT"/>
              </a:rPr>
              <a:t>reservoir </a:t>
            </a:r>
            <a:r>
              <a:rPr sz="1500" spc="-5" dirty="0">
                <a:latin typeface="Arial MT"/>
                <a:cs typeface="Arial MT"/>
              </a:rPr>
              <a:t>tubing to the </a:t>
            </a:r>
            <a:r>
              <a:rPr sz="1500" dirty="0">
                <a:latin typeface="Arial MT"/>
                <a:cs typeface="Arial MT"/>
              </a:rPr>
              <a:t> </a:t>
            </a:r>
            <a:r>
              <a:rPr sz="1500" spc="-5" dirty="0">
                <a:latin typeface="Arial MT"/>
                <a:cs typeface="Arial MT"/>
              </a:rPr>
              <a:t>low-pressure O2 </a:t>
            </a:r>
            <a:r>
              <a:rPr sz="1500" dirty="0">
                <a:latin typeface="Arial MT"/>
                <a:cs typeface="Arial MT"/>
              </a:rPr>
              <a:t>source </a:t>
            </a:r>
            <a:r>
              <a:rPr sz="1500" spc="-5" dirty="0">
                <a:latin typeface="Arial MT"/>
                <a:cs typeface="Arial MT"/>
              </a:rPr>
              <a:t>(tank, </a:t>
            </a:r>
            <a:r>
              <a:rPr sz="1500" dirty="0">
                <a:latin typeface="Arial MT"/>
                <a:cs typeface="Arial MT"/>
              </a:rPr>
              <a:t> </a:t>
            </a:r>
            <a:r>
              <a:rPr sz="1500" spc="-5" dirty="0">
                <a:latin typeface="Arial MT"/>
                <a:cs typeface="Arial MT"/>
              </a:rPr>
              <a:t>wall or concentrator) and turn the </a:t>
            </a:r>
            <a:r>
              <a:rPr sz="1500" spc="-405" dirty="0">
                <a:latin typeface="Arial MT"/>
                <a:cs typeface="Arial MT"/>
              </a:rPr>
              <a:t> </a:t>
            </a:r>
            <a:r>
              <a:rPr sz="1500" spc="-5" dirty="0">
                <a:latin typeface="Arial MT"/>
                <a:cs typeface="Arial MT"/>
              </a:rPr>
              <a:t>flowmeter</a:t>
            </a:r>
            <a:r>
              <a:rPr sz="1500" spc="-10" dirty="0">
                <a:latin typeface="Arial MT"/>
                <a:cs typeface="Arial MT"/>
              </a:rPr>
              <a:t> </a:t>
            </a:r>
            <a:r>
              <a:rPr sz="1500" spc="-5" dirty="0">
                <a:latin typeface="Arial MT"/>
                <a:cs typeface="Arial MT"/>
              </a:rPr>
              <a:t>to</a:t>
            </a:r>
            <a:r>
              <a:rPr sz="1500" spc="-10" dirty="0">
                <a:latin typeface="Arial MT"/>
                <a:cs typeface="Arial MT"/>
              </a:rPr>
              <a:t> </a:t>
            </a:r>
            <a:r>
              <a:rPr sz="1500" spc="-5" dirty="0">
                <a:latin typeface="Arial MT"/>
                <a:cs typeface="Arial MT"/>
              </a:rPr>
              <a:t>the</a:t>
            </a:r>
            <a:r>
              <a:rPr sz="1500" spc="-10" dirty="0">
                <a:latin typeface="Arial MT"/>
                <a:cs typeface="Arial MT"/>
              </a:rPr>
              <a:t> </a:t>
            </a:r>
            <a:r>
              <a:rPr sz="1500" spc="-5" dirty="0">
                <a:latin typeface="Arial MT"/>
                <a:cs typeface="Arial MT"/>
              </a:rPr>
              <a:t>desired</a:t>
            </a:r>
            <a:r>
              <a:rPr sz="1500" spc="-10" dirty="0">
                <a:latin typeface="Arial MT"/>
                <a:cs typeface="Arial MT"/>
              </a:rPr>
              <a:t> </a:t>
            </a:r>
            <a:r>
              <a:rPr sz="1500" spc="-5" dirty="0">
                <a:latin typeface="Arial MT"/>
                <a:cs typeface="Arial MT"/>
              </a:rPr>
              <a:t>LPM.</a:t>
            </a:r>
            <a:endParaRPr sz="1500">
              <a:latin typeface="Arial MT"/>
              <a:cs typeface="Arial MT"/>
            </a:endParaRPr>
          </a:p>
        </p:txBody>
      </p:sp>
      <p:sp>
        <p:nvSpPr>
          <p:cNvPr id="27" name="object 27"/>
          <p:cNvSpPr/>
          <p:nvPr/>
        </p:nvSpPr>
        <p:spPr>
          <a:xfrm>
            <a:off x="4387088" y="3242119"/>
            <a:ext cx="548640" cy="548640"/>
          </a:xfrm>
          <a:custGeom>
            <a:avLst/>
            <a:gdLst/>
            <a:ahLst/>
            <a:cxnLst/>
            <a:rect l="l" t="t" r="r" b="b"/>
            <a:pathLst>
              <a:path w="548639" h="548639">
                <a:moveTo>
                  <a:pt x="274320" y="0"/>
                </a:moveTo>
                <a:lnTo>
                  <a:pt x="225008" y="4419"/>
                </a:lnTo>
                <a:lnTo>
                  <a:pt x="178597" y="17162"/>
                </a:lnTo>
                <a:lnTo>
                  <a:pt x="135861" y="37453"/>
                </a:lnTo>
                <a:lnTo>
                  <a:pt x="97575" y="64518"/>
                </a:lnTo>
                <a:lnTo>
                  <a:pt x="64513" y="97580"/>
                </a:lnTo>
                <a:lnTo>
                  <a:pt x="37450" y="135867"/>
                </a:lnTo>
                <a:lnTo>
                  <a:pt x="17161" y="178602"/>
                </a:lnTo>
                <a:lnTo>
                  <a:pt x="4419" y="225011"/>
                </a:lnTo>
                <a:lnTo>
                  <a:pt x="0" y="274319"/>
                </a:lnTo>
                <a:lnTo>
                  <a:pt x="4419" y="323631"/>
                </a:lnTo>
                <a:lnTo>
                  <a:pt x="17161" y="370042"/>
                </a:lnTo>
                <a:lnTo>
                  <a:pt x="37450" y="412778"/>
                </a:lnTo>
                <a:lnTo>
                  <a:pt x="64513" y="451064"/>
                </a:lnTo>
                <a:lnTo>
                  <a:pt x="97575" y="484126"/>
                </a:lnTo>
                <a:lnTo>
                  <a:pt x="135861" y="511189"/>
                </a:lnTo>
                <a:lnTo>
                  <a:pt x="178597" y="531478"/>
                </a:lnTo>
                <a:lnTo>
                  <a:pt x="225008" y="544220"/>
                </a:lnTo>
                <a:lnTo>
                  <a:pt x="274320" y="548639"/>
                </a:lnTo>
                <a:lnTo>
                  <a:pt x="323628" y="544220"/>
                </a:lnTo>
                <a:lnTo>
                  <a:pt x="370037" y="531478"/>
                </a:lnTo>
                <a:lnTo>
                  <a:pt x="412772" y="511189"/>
                </a:lnTo>
                <a:lnTo>
                  <a:pt x="451059" y="484126"/>
                </a:lnTo>
                <a:lnTo>
                  <a:pt x="484121" y="451064"/>
                </a:lnTo>
                <a:lnTo>
                  <a:pt x="511186" y="412778"/>
                </a:lnTo>
                <a:lnTo>
                  <a:pt x="531477" y="370042"/>
                </a:lnTo>
                <a:lnTo>
                  <a:pt x="544220" y="323631"/>
                </a:lnTo>
                <a:lnTo>
                  <a:pt x="548639" y="274319"/>
                </a:lnTo>
                <a:lnTo>
                  <a:pt x="544220" y="225011"/>
                </a:lnTo>
                <a:lnTo>
                  <a:pt x="531477" y="178602"/>
                </a:lnTo>
                <a:lnTo>
                  <a:pt x="511186" y="135867"/>
                </a:lnTo>
                <a:lnTo>
                  <a:pt x="484121" y="97580"/>
                </a:lnTo>
                <a:lnTo>
                  <a:pt x="451059" y="64518"/>
                </a:lnTo>
                <a:lnTo>
                  <a:pt x="412772" y="37453"/>
                </a:lnTo>
                <a:lnTo>
                  <a:pt x="370037" y="17162"/>
                </a:lnTo>
                <a:lnTo>
                  <a:pt x="323628" y="4419"/>
                </a:lnTo>
                <a:lnTo>
                  <a:pt x="274320" y="0"/>
                </a:lnTo>
                <a:close/>
              </a:path>
            </a:pathLst>
          </a:custGeom>
          <a:solidFill>
            <a:srgbClr val="CD9147"/>
          </a:solidFill>
        </p:spPr>
        <p:txBody>
          <a:bodyPr wrap="square" lIns="0" tIns="0" rIns="0" bIns="0" rtlCol="0"/>
          <a:lstStyle/>
          <a:p>
            <a:endParaRPr/>
          </a:p>
        </p:txBody>
      </p:sp>
      <p:sp>
        <p:nvSpPr>
          <p:cNvPr id="28" name="object 28"/>
          <p:cNvSpPr txBox="1"/>
          <p:nvPr/>
        </p:nvSpPr>
        <p:spPr>
          <a:xfrm>
            <a:off x="4585208" y="3367532"/>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6</a:t>
            </a:r>
            <a:endParaRPr sz="1800">
              <a:latin typeface="Arial"/>
              <a:cs typeface="Arial"/>
            </a:endParaRPr>
          </a:p>
        </p:txBody>
      </p:sp>
      <p:sp>
        <p:nvSpPr>
          <p:cNvPr id="29" name="object 29"/>
          <p:cNvSpPr/>
          <p:nvPr/>
        </p:nvSpPr>
        <p:spPr>
          <a:xfrm>
            <a:off x="948265" y="3242119"/>
            <a:ext cx="548640" cy="548640"/>
          </a:xfrm>
          <a:custGeom>
            <a:avLst/>
            <a:gdLst/>
            <a:ahLst/>
            <a:cxnLst/>
            <a:rect l="l" t="t" r="r" b="b"/>
            <a:pathLst>
              <a:path w="548640" h="548639">
                <a:moveTo>
                  <a:pt x="274319" y="0"/>
                </a:moveTo>
                <a:lnTo>
                  <a:pt x="225010" y="4419"/>
                </a:lnTo>
                <a:lnTo>
                  <a:pt x="178601" y="17162"/>
                </a:lnTo>
                <a:lnTo>
                  <a:pt x="135865" y="37453"/>
                </a:lnTo>
                <a:lnTo>
                  <a:pt x="97579" y="64518"/>
                </a:lnTo>
                <a:lnTo>
                  <a:pt x="64516" y="97580"/>
                </a:lnTo>
                <a:lnTo>
                  <a:pt x="37452" y="135867"/>
                </a:lnTo>
                <a:lnTo>
                  <a:pt x="17162" y="178602"/>
                </a:lnTo>
                <a:lnTo>
                  <a:pt x="4419" y="225011"/>
                </a:lnTo>
                <a:lnTo>
                  <a:pt x="0" y="274319"/>
                </a:lnTo>
                <a:lnTo>
                  <a:pt x="4419" y="323631"/>
                </a:lnTo>
                <a:lnTo>
                  <a:pt x="17162" y="370042"/>
                </a:lnTo>
                <a:lnTo>
                  <a:pt x="37452" y="412778"/>
                </a:lnTo>
                <a:lnTo>
                  <a:pt x="64516" y="451064"/>
                </a:lnTo>
                <a:lnTo>
                  <a:pt x="97579" y="484126"/>
                </a:lnTo>
                <a:lnTo>
                  <a:pt x="135865" y="511189"/>
                </a:lnTo>
                <a:lnTo>
                  <a:pt x="178601" y="531478"/>
                </a:lnTo>
                <a:lnTo>
                  <a:pt x="225010" y="544220"/>
                </a:lnTo>
                <a:lnTo>
                  <a:pt x="274319" y="548639"/>
                </a:lnTo>
                <a:lnTo>
                  <a:pt x="323629" y="544220"/>
                </a:lnTo>
                <a:lnTo>
                  <a:pt x="370040" y="531478"/>
                </a:lnTo>
                <a:lnTo>
                  <a:pt x="412776" y="511189"/>
                </a:lnTo>
                <a:lnTo>
                  <a:pt x="451063" y="484126"/>
                </a:lnTo>
                <a:lnTo>
                  <a:pt x="484126" y="451064"/>
                </a:lnTo>
                <a:lnTo>
                  <a:pt x="511191" y="412778"/>
                </a:lnTo>
                <a:lnTo>
                  <a:pt x="531482" y="370042"/>
                </a:lnTo>
                <a:lnTo>
                  <a:pt x="544225" y="323631"/>
                </a:lnTo>
                <a:lnTo>
                  <a:pt x="548645" y="274319"/>
                </a:lnTo>
                <a:lnTo>
                  <a:pt x="544225" y="225011"/>
                </a:lnTo>
                <a:lnTo>
                  <a:pt x="531482" y="178602"/>
                </a:lnTo>
                <a:lnTo>
                  <a:pt x="511191" y="135867"/>
                </a:lnTo>
                <a:lnTo>
                  <a:pt x="484126" y="97580"/>
                </a:lnTo>
                <a:lnTo>
                  <a:pt x="451063" y="64518"/>
                </a:lnTo>
                <a:lnTo>
                  <a:pt x="412776" y="37453"/>
                </a:lnTo>
                <a:lnTo>
                  <a:pt x="370040" y="17162"/>
                </a:lnTo>
                <a:lnTo>
                  <a:pt x="323629" y="4419"/>
                </a:lnTo>
                <a:lnTo>
                  <a:pt x="274319" y="0"/>
                </a:lnTo>
                <a:close/>
              </a:path>
            </a:pathLst>
          </a:custGeom>
          <a:solidFill>
            <a:srgbClr val="CD9147"/>
          </a:solidFill>
        </p:spPr>
        <p:txBody>
          <a:bodyPr wrap="square" lIns="0" tIns="0" rIns="0" bIns="0" rtlCol="0"/>
          <a:lstStyle/>
          <a:p>
            <a:endParaRPr/>
          </a:p>
        </p:txBody>
      </p:sp>
      <p:sp>
        <p:nvSpPr>
          <p:cNvPr id="30" name="object 30"/>
          <p:cNvSpPr txBox="1"/>
          <p:nvPr/>
        </p:nvSpPr>
        <p:spPr>
          <a:xfrm>
            <a:off x="1146385" y="3367532"/>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5</a:t>
            </a:r>
            <a:endParaRPr sz="1800">
              <a:latin typeface="Arial"/>
              <a:cs typeface="Arial"/>
            </a:endParaRPr>
          </a:p>
        </p:txBody>
      </p:sp>
      <p:sp>
        <p:nvSpPr>
          <p:cNvPr id="31" name="object 31"/>
          <p:cNvSpPr/>
          <p:nvPr/>
        </p:nvSpPr>
        <p:spPr>
          <a:xfrm>
            <a:off x="7825905" y="3242119"/>
            <a:ext cx="548640" cy="548640"/>
          </a:xfrm>
          <a:custGeom>
            <a:avLst/>
            <a:gdLst/>
            <a:ahLst/>
            <a:cxnLst/>
            <a:rect l="l" t="t" r="r" b="b"/>
            <a:pathLst>
              <a:path w="548640" h="548639">
                <a:moveTo>
                  <a:pt x="274320" y="0"/>
                </a:moveTo>
                <a:lnTo>
                  <a:pt x="225008" y="4419"/>
                </a:lnTo>
                <a:lnTo>
                  <a:pt x="178597" y="17162"/>
                </a:lnTo>
                <a:lnTo>
                  <a:pt x="135861" y="37453"/>
                </a:lnTo>
                <a:lnTo>
                  <a:pt x="97575" y="64518"/>
                </a:lnTo>
                <a:lnTo>
                  <a:pt x="64513" y="97580"/>
                </a:lnTo>
                <a:lnTo>
                  <a:pt x="37450" y="135867"/>
                </a:lnTo>
                <a:lnTo>
                  <a:pt x="17161" y="178602"/>
                </a:lnTo>
                <a:lnTo>
                  <a:pt x="4419" y="225011"/>
                </a:lnTo>
                <a:lnTo>
                  <a:pt x="0" y="274319"/>
                </a:lnTo>
                <a:lnTo>
                  <a:pt x="4419" y="323631"/>
                </a:lnTo>
                <a:lnTo>
                  <a:pt x="17161" y="370042"/>
                </a:lnTo>
                <a:lnTo>
                  <a:pt x="37450" y="412778"/>
                </a:lnTo>
                <a:lnTo>
                  <a:pt x="64513" y="451064"/>
                </a:lnTo>
                <a:lnTo>
                  <a:pt x="97575" y="484126"/>
                </a:lnTo>
                <a:lnTo>
                  <a:pt x="135861" y="511189"/>
                </a:lnTo>
                <a:lnTo>
                  <a:pt x="178597" y="531478"/>
                </a:lnTo>
                <a:lnTo>
                  <a:pt x="225008" y="544220"/>
                </a:lnTo>
                <a:lnTo>
                  <a:pt x="274320" y="548639"/>
                </a:lnTo>
                <a:lnTo>
                  <a:pt x="323628" y="544220"/>
                </a:lnTo>
                <a:lnTo>
                  <a:pt x="370037" y="531478"/>
                </a:lnTo>
                <a:lnTo>
                  <a:pt x="412772" y="511189"/>
                </a:lnTo>
                <a:lnTo>
                  <a:pt x="451059" y="484126"/>
                </a:lnTo>
                <a:lnTo>
                  <a:pt x="484121" y="451064"/>
                </a:lnTo>
                <a:lnTo>
                  <a:pt x="511186" y="412778"/>
                </a:lnTo>
                <a:lnTo>
                  <a:pt x="531477" y="370042"/>
                </a:lnTo>
                <a:lnTo>
                  <a:pt x="544220" y="323631"/>
                </a:lnTo>
                <a:lnTo>
                  <a:pt x="548640" y="274319"/>
                </a:lnTo>
                <a:lnTo>
                  <a:pt x="544220" y="225011"/>
                </a:lnTo>
                <a:lnTo>
                  <a:pt x="531477" y="178602"/>
                </a:lnTo>
                <a:lnTo>
                  <a:pt x="511186" y="135867"/>
                </a:lnTo>
                <a:lnTo>
                  <a:pt x="484121" y="97580"/>
                </a:lnTo>
                <a:lnTo>
                  <a:pt x="451059" y="64518"/>
                </a:lnTo>
                <a:lnTo>
                  <a:pt x="412772" y="37453"/>
                </a:lnTo>
                <a:lnTo>
                  <a:pt x="370037" y="17162"/>
                </a:lnTo>
                <a:lnTo>
                  <a:pt x="323628" y="4419"/>
                </a:lnTo>
                <a:lnTo>
                  <a:pt x="274320" y="0"/>
                </a:lnTo>
                <a:close/>
              </a:path>
            </a:pathLst>
          </a:custGeom>
          <a:solidFill>
            <a:srgbClr val="CD9147"/>
          </a:solidFill>
        </p:spPr>
        <p:txBody>
          <a:bodyPr wrap="square" lIns="0" tIns="0" rIns="0" bIns="0" rtlCol="0"/>
          <a:lstStyle/>
          <a:p>
            <a:endParaRPr/>
          </a:p>
        </p:txBody>
      </p:sp>
      <p:sp>
        <p:nvSpPr>
          <p:cNvPr id="32" name="object 32"/>
          <p:cNvSpPr txBox="1"/>
          <p:nvPr/>
        </p:nvSpPr>
        <p:spPr>
          <a:xfrm>
            <a:off x="8024024" y="3367532"/>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6</a:t>
            </a:r>
            <a:endParaRPr sz="1800">
              <a:latin typeface="Arial"/>
              <a:cs typeface="Arial"/>
            </a:endParaRPr>
          </a:p>
        </p:txBody>
      </p:sp>
      <p:sp>
        <p:nvSpPr>
          <p:cNvPr id="33" name="object 33"/>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34" name="object 34"/>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r>
              <a:rPr dirty="0"/>
              <a:t>55</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20"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p:txBody>
      </p:sp>
      <p:pic>
        <p:nvPicPr>
          <p:cNvPr id="3" name="object 3"/>
          <p:cNvPicPr/>
          <p:nvPr/>
        </p:nvPicPr>
        <p:blipFill>
          <a:blip r:embed="rId2" cstate="print"/>
          <a:stretch>
            <a:fillRect/>
          </a:stretch>
        </p:blipFill>
        <p:spPr>
          <a:xfrm>
            <a:off x="309069" y="255193"/>
            <a:ext cx="1173007" cy="656424"/>
          </a:xfrm>
          <a:prstGeom prst="rect">
            <a:avLst/>
          </a:prstGeom>
        </p:spPr>
      </p:pic>
      <p:sp>
        <p:nvSpPr>
          <p:cNvPr id="4" name="object 4"/>
          <p:cNvSpPr txBox="1"/>
          <p:nvPr/>
        </p:nvSpPr>
        <p:spPr>
          <a:xfrm>
            <a:off x="3073336" y="828547"/>
            <a:ext cx="6045835" cy="574040"/>
          </a:xfrm>
          <a:prstGeom prst="rect">
            <a:avLst/>
          </a:prstGeom>
        </p:spPr>
        <p:txBody>
          <a:bodyPr vert="horz" wrap="square" lIns="0" tIns="12700" rIns="0" bIns="0" rtlCol="0">
            <a:spAutoFit/>
          </a:bodyPr>
          <a:lstStyle/>
          <a:p>
            <a:pPr marL="12700">
              <a:lnSpc>
                <a:spcPct val="100000"/>
              </a:lnSpc>
              <a:spcBef>
                <a:spcPts val="100"/>
              </a:spcBef>
            </a:pPr>
            <a:r>
              <a:rPr sz="3600" b="1" spc="-40" dirty="0">
                <a:latin typeface="Arial"/>
                <a:cs typeface="Arial"/>
              </a:rPr>
              <a:t>AUTOMATED</a:t>
            </a:r>
            <a:r>
              <a:rPr sz="3600" b="1" spc="-30" dirty="0">
                <a:latin typeface="Arial"/>
                <a:cs typeface="Arial"/>
              </a:rPr>
              <a:t> VENTILATION</a:t>
            </a:r>
            <a:endParaRPr sz="3600">
              <a:latin typeface="Arial"/>
              <a:cs typeface="Arial"/>
            </a:endParaRPr>
          </a:p>
        </p:txBody>
      </p:sp>
      <p:grpSp>
        <p:nvGrpSpPr>
          <p:cNvPr id="5" name="object 5"/>
          <p:cNvGrpSpPr/>
          <p:nvPr/>
        </p:nvGrpSpPr>
        <p:grpSpPr>
          <a:xfrm>
            <a:off x="292608" y="1499616"/>
            <a:ext cx="11214100" cy="4927600"/>
            <a:chOff x="292608" y="1499616"/>
            <a:chExt cx="11214100" cy="4927600"/>
          </a:xfrm>
        </p:grpSpPr>
        <p:pic>
          <p:nvPicPr>
            <p:cNvPr id="6" name="object 6"/>
            <p:cNvPicPr/>
            <p:nvPr/>
          </p:nvPicPr>
          <p:blipFill>
            <a:blip r:embed="rId3" cstate="print"/>
            <a:stretch>
              <a:fillRect/>
            </a:stretch>
          </p:blipFill>
          <p:spPr>
            <a:xfrm>
              <a:off x="292608" y="1499616"/>
              <a:ext cx="11213592" cy="2328672"/>
            </a:xfrm>
            <a:prstGeom prst="rect">
              <a:avLst/>
            </a:prstGeom>
          </p:spPr>
        </p:pic>
        <p:pic>
          <p:nvPicPr>
            <p:cNvPr id="7" name="object 7"/>
            <p:cNvPicPr/>
            <p:nvPr/>
          </p:nvPicPr>
          <p:blipFill>
            <a:blip r:embed="rId4" cstate="print"/>
            <a:stretch>
              <a:fillRect/>
            </a:stretch>
          </p:blipFill>
          <p:spPr>
            <a:xfrm>
              <a:off x="343607" y="1502219"/>
              <a:ext cx="11109671" cy="2223071"/>
            </a:xfrm>
            <a:prstGeom prst="rect">
              <a:avLst/>
            </a:prstGeom>
          </p:spPr>
        </p:pic>
        <p:pic>
          <p:nvPicPr>
            <p:cNvPr id="8" name="object 8"/>
            <p:cNvPicPr/>
            <p:nvPr/>
          </p:nvPicPr>
          <p:blipFill>
            <a:blip r:embed="rId5" cstate="print"/>
            <a:stretch>
              <a:fillRect/>
            </a:stretch>
          </p:blipFill>
          <p:spPr>
            <a:xfrm>
              <a:off x="685921" y="1936203"/>
              <a:ext cx="2380011" cy="1454798"/>
            </a:xfrm>
            <a:prstGeom prst="rect">
              <a:avLst/>
            </a:prstGeom>
          </p:spPr>
        </p:pic>
        <p:sp>
          <p:nvSpPr>
            <p:cNvPr id="9" name="object 9"/>
            <p:cNvSpPr/>
            <p:nvPr/>
          </p:nvSpPr>
          <p:spPr>
            <a:xfrm>
              <a:off x="3065932" y="1936203"/>
              <a:ext cx="44450" cy="1437005"/>
            </a:xfrm>
            <a:custGeom>
              <a:avLst/>
              <a:gdLst/>
              <a:ahLst/>
              <a:cxnLst/>
              <a:rect l="l" t="t" r="r" b="b"/>
              <a:pathLst>
                <a:path w="44450" h="1437004">
                  <a:moveTo>
                    <a:pt x="40504" y="0"/>
                  </a:moveTo>
                  <a:lnTo>
                    <a:pt x="0" y="0"/>
                  </a:lnTo>
                  <a:lnTo>
                    <a:pt x="0" y="1436582"/>
                  </a:lnTo>
                  <a:lnTo>
                    <a:pt x="22283" y="1407738"/>
                  </a:lnTo>
                  <a:lnTo>
                    <a:pt x="38623" y="1369014"/>
                  </a:lnTo>
                  <a:lnTo>
                    <a:pt x="44411" y="1325930"/>
                  </a:lnTo>
                  <a:lnTo>
                    <a:pt x="44424" y="29171"/>
                  </a:lnTo>
                  <a:lnTo>
                    <a:pt x="40504" y="0"/>
                  </a:lnTo>
                  <a:close/>
                </a:path>
              </a:pathLst>
            </a:custGeom>
            <a:solidFill>
              <a:srgbClr val="FEFEFE"/>
            </a:solidFill>
          </p:spPr>
          <p:txBody>
            <a:bodyPr wrap="square" lIns="0" tIns="0" rIns="0" bIns="0" rtlCol="0"/>
            <a:lstStyle/>
            <a:p>
              <a:endParaRPr/>
            </a:p>
          </p:txBody>
        </p:sp>
        <p:sp>
          <p:nvSpPr>
            <p:cNvPr id="10" name="object 10"/>
            <p:cNvSpPr/>
            <p:nvPr/>
          </p:nvSpPr>
          <p:spPr>
            <a:xfrm>
              <a:off x="685921" y="1803285"/>
              <a:ext cx="2424430" cy="1621155"/>
            </a:xfrm>
            <a:custGeom>
              <a:avLst/>
              <a:gdLst/>
              <a:ahLst/>
              <a:cxnLst/>
              <a:rect l="l" t="t" r="r" b="b"/>
              <a:pathLst>
                <a:path w="2424430" h="1621154">
                  <a:moveTo>
                    <a:pt x="0" y="162095"/>
                  </a:moveTo>
                  <a:lnTo>
                    <a:pt x="5790" y="119003"/>
                  </a:lnTo>
                  <a:lnTo>
                    <a:pt x="22130" y="80282"/>
                  </a:lnTo>
                  <a:lnTo>
                    <a:pt x="47476" y="47476"/>
                  </a:lnTo>
                  <a:lnTo>
                    <a:pt x="80282" y="22130"/>
                  </a:lnTo>
                  <a:lnTo>
                    <a:pt x="119003" y="5790"/>
                  </a:lnTo>
                  <a:lnTo>
                    <a:pt x="162095" y="0"/>
                  </a:lnTo>
                  <a:lnTo>
                    <a:pt x="2262341" y="0"/>
                  </a:lnTo>
                  <a:lnTo>
                    <a:pt x="2305431" y="5790"/>
                  </a:lnTo>
                  <a:lnTo>
                    <a:pt x="2344151" y="22130"/>
                  </a:lnTo>
                  <a:lnTo>
                    <a:pt x="2376956" y="47476"/>
                  </a:lnTo>
                  <a:lnTo>
                    <a:pt x="2402301" y="80282"/>
                  </a:lnTo>
                  <a:lnTo>
                    <a:pt x="2418641" y="119003"/>
                  </a:lnTo>
                  <a:lnTo>
                    <a:pt x="2424431" y="162095"/>
                  </a:lnTo>
                  <a:lnTo>
                    <a:pt x="2424431" y="1458850"/>
                  </a:lnTo>
                  <a:lnTo>
                    <a:pt x="2418641" y="1501940"/>
                  </a:lnTo>
                  <a:lnTo>
                    <a:pt x="2402300" y="1540660"/>
                  </a:lnTo>
                  <a:lnTo>
                    <a:pt x="2376955" y="1573465"/>
                  </a:lnTo>
                  <a:lnTo>
                    <a:pt x="2344148" y="1598810"/>
                  </a:lnTo>
                  <a:lnTo>
                    <a:pt x="2305425" y="1615150"/>
                  </a:lnTo>
                  <a:lnTo>
                    <a:pt x="2262331" y="1620940"/>
                  </a:lnTo>
                  <a:lnTo>
                    <a:pt x="162095" y="1620940"/>
                  </a:lnTo>
                  <a:lnTo>
                    <a:pt x="119003" y="1615150"/>
                  </a:lnTo>
                  <a:lnTo>
                    <a:pt x="80282" y="1598810"/>
                  </a:lnTo>
                  <a:lnTo>
                    <a:pt x="47476" y="1573464"/>
                  </a:lnTo>
                  <a:lnTo>
                    <a:pt x="22130" y="1540657"/>
                  </a:lnTo>
                  <a:lnTo>
                    <a:pt x="5790" y="1501935"/>
                  </a:lnTo>
                  <a:lnTo>
                    <a:pt x="0" y="1458840"/>
                  </a:lnTo>
                  <a:lnTo>
                    <a:pt x="0" y="162095"/>
                  </a:lnTo>
                  <a:close/>
                </a:path>
              </a:pathLst>
            </a:custGeom>
            <a:ln w="12700">
              <a:solidFill>
                <a:srgbClr val="BC8642"/>
              </a:solidFill>
            </a:ln>
          </p:spPr>
          <p:txBody>
            <a:bodyPr wrap="square" lIns="0" tIns="0" rIns="0" bIns="0" rtlCol="0"/>
            <a:lstStyle/>
            <a:p>
              <a:endParaRPr/>
            </a:p>
          </p:txBody>
        </p:sp>
        <p:sp>
          <p:nvSpPr>
            <p:cNvPr id="11" name="object 11"/>
            <p:cNvSpPr/>
            <p:nvPr/>
          </p:nvSpPr>
          <p:spPr>
            <a:xfrm>
              <a:off x="685921" y="3718941"/>
              <a:ext cx="2424430" cy="2701925"/>
            </a:xfrm>
            <a:custGeom>
              <a:avLst/>
              <a:gdLst/>
              <a:ahLst/>
              <a:cxnLst/>
              <a:rect l="l" t="t" r="r" b="b"/>
              <a:pathLst>
                <a:path w="2424430" h="2701925">
                  <a:moveTo>
                    <a:pt x="2424422" y="0"/>
                  </a:moveTo>
                  <a:lnTo>
                    <a:pt x="0" y="0"/>
                  </a:lnTo>
                  <a:lnTo>
                    <a:pt x="0" y="2447000"/>
                  </a:lnTo>
                  <a:lnTo>
                    <a:pt x="4101" y="2492758"/>
                  </a:lnTo>
                  <a:lnTo>
                    <a:pt x="15926" y="2535826"/>
                  </a:lnTo>
                  <a:lnTo>
                    <a:pt x="34755" y="2575484"/>
                  </a:lnTo>
                  <a:lnTo>
                    <a:pt x="59870" y="2611013"/>
                  </a:lnTo>
                  <a:lnTo>
                    <a:pt x="90552" y="2641695"/>
                  </a:lnTo>
                  <a:lnTo>
                    <a:pt x="126082" y="2666810"/>
                  </a:lnTo>
                  <a:lnTo>
                    <a:pt x="165740" y="2685639"/>
                  </a:lnTo>
                  <a:lnTo>
                    <a:pt x="208807" y="2697464"/>
                  </a:lnTo>
                  <a:lnTo>
                    <a:pt x="254566" y="2701565"/>
                  </a:lnTo>
                  <a:lnTo>
                    <a:pt x="2169863" y="2701565"/>
                  </a:lnTo>
                  <a:lnTo>
                    <a:pt x="2215620" y="2697464"/>
                  </a:lnTo>
                  <a:lnTo>
                    <a:pt x="2258687" y="2685639"/>
                  </a:lnTo>
                  <a:lnTo>
                    <a:pt x="2298344" y="2666810"/>
                  </a:lnTo>
                  <a:lnTo>
                    <a:pt x="2333872" y="2641695"/>
                  </a:lnTo>
                  <a:lnTo>
                    <a:pt x="2364553" y="2611013"/>
                  </a:lnTo>
                  <a:lnTo>
                    <a:pt x="2389667" y="2575484"/>
                  </a:lnTo>
                  <a:lnTo>
                    <a:pt x="2408496" y="2535826"/>
                  </a:lnTo>
                  <a:lnTo>
                    <a:pt x="2420321" y="2492758"/>
                  </a:lnTo>
                  <a:lnTo>
                    <a:pt x="2424422" y="2447000"/>
                  </a:lnTo>
                  <a:lnTo>
                    <a:pt x="2424422" y="0"/>
                  </a:lnTo>
                  <a:close/>
                </a:path>
              </a:pathLst>
            </a:custGeom>
            <a:solidFill>
              <a:srgbClr val="FFFFFF"/>
            </a:solidFill>
          </p:spPr>
          <p:txBody>
            <a:bodyPr wrap="square" lIns="0" tIns="0" rIns="0" bIns="0" rtlCol="0"/>
            <a:lstStyle/>
            <a:p>
              <a:endParaRPr/>
            </a:p>
          </p:txBody>
        </p:sp>
        <p:sp>
          <p:nvSpPr>
            <p:cNvPr id="12" name="object 12"/>
            <p:cNvSpPr/>
            <p:nvPr/>
          </p:nvSpPr>
          <p:spPr>
            <a:xfrm>
              <a:off x="685912" y="3718935"/>
              <a:ext cx="2424430" cy="2701925"/>
            </a:xfrm>
            <a:custGeom>
              <a:avLst/>
              <a:gdLst/>
              <a:ahLst/>
              <a:cxnLst/>
              <a:rect l="l" t="t" r="r" b="b"/>
              <a:pathLst>
                <a:path w="2424430" h="2701925">
                  <a:moveTo>
                    <a:pt x="2169865" y="2701571"/>
                  </a:moveTo>
                  <a:lnTo>
                    <a:pt x="254570" y="2701571"/>
                  </a:lnTo>
                  <a:lnTo>
                    <a:pt x="208809" y="2697470"/>
                  </a:lnTo>
                  <a:lnTo>
                    <a:pt x="165740" y="2685645"/>
                  </a:lnTo>
                  <a:lnTo>
                    <a:pt x="126081" y="2666815"/>
                  </a:lnTo>
                  <a:lnTo>
                    <a:pt x="90551" y="2641700"/>
                  </a:lnTo>
                  <a:lnTo>
                    <a:pt x="59870" y="2611019"/>
                  </a:lnTo>
                  <a:lnTo>
                    <a:pt x="34755" y="2575489"/>
                  </a:lnTo>
                  <a:lnTo>
                    <a:pt x="15925" y="2535831"/>
                  </a:lnTo>
                  <a:lnTo>
                    <a:pt x="4101" y="2492764"/>
                  </a:lnTo>
                  <a:lnTo>
                    <a:pt x="0" y="2447005"/>
                  </a:lnTo>
                  <a:lnTo>
                    <a:pt x="0" y="0"/>
                  </a:lnTo>
                  <a:lnTo>
                    <a:pt x="2424431" y="0"/>
                  </a:lnTo>
                  <a:lnTo>
                    <a:pt x="2424431" y="2447005"/>
                  </a:lnTo>
                  <a:lnTo>
                    <a:pt x="2420329" y="2492764"/>
                  </a:lnTo>
                  <a:lnTo>
                    <a:pt x="2408505" y="2535831"/>
                  </a:lnTo>
                  <a:lnTo>
                    <a:pt x="2389675" y="2575489"/>
                  </a:lnTo>
                  <a:lnTo>
                    <a:pt x="2364560" y="2611019"/>
                  </a:lnTo>
                  <a:lnTo>
                    <a:pt x="2333878" y="2641700"/>
                  </a:lnTo>
                  <a:lnTo>
                    <a:pt x="2298349" y="2666815"/>
                  </a:lnTo>
                  <a:lnTo>
                    <a:pt x="2258691" y="2685645"/>
                  </a:lnTo>
                  <a:lnTo>
                    <a:pt x="2215623" y="2697470"/>
                  </a:lnTo>
                  <a:lnTo>
                    <a:pt x="2169865" y="2701571"/>
                  </a:lnTo>
                  <a:close/>
                </a:path>
              </a:pathLst>
            </a:custGeom>
            <a:ln w="12700">
              <a:solidFill>
                <a:srgbClr val="BC8642"/>
              </a:solidFill>
            </a:ln>
          </p:spPr>
          <p:txBody>
            <a:bodyPr wrap="square" lIns="0" tIns="0" rIns="0" bIns="0" rtlCol="0"/>
            <a:lstStyle/>
            <a:p>
              <a:endParaRPr/>
            </a:p>
          </p:txBody>
        </p:sp>
      </p:grpSp>
      <p:sp>
        <p:nvSpPr>
          <p:cNvPr id="13" name="object 13"/>
          <p:cNvSpPr txBox="1"/>
          <p:nvPr/>
        </p:nvSpPr>
        <p:spPr>
          <a:xfrm>
            <a:off x="747782" y="3758691"/>
            <a:ext cx="1909445" cy="1171575"/>
          </a:xfrm>
          <a:prstGeom prst="rect">
            <a:avLst/>
          </a:prstGeom>
        </p:spPr>
        <p:txBody>
          <a:bodyPr vert="horz" wrap="square" lIns="0" tIns="43180" rIns="0" bIns="0" rtlCol="0">
            <a:spAutoFit/>
          </a:bodyPr>
          <a:lstStyle/>
          <a:p>
            <a:pPr marL="12700" marR="262890">
              <a:lnSpc>
                <a:spcPts val="1700"/>
              </a:lnSpc>
              <a:spcBef>
                <a:spcPts val="340"/>
              </a:spcBef>
            </a:pPr>
            <a:r>
              <a:rPr sz="1600" b="1" dirty="0">
                <a:latin typeface="Arial"/>
                <a:cs typeface="Arial"/>
              </a:rPr>
              <a:t>REFINE</a:t>
            </a:r>
            <a:r>
              <a:rPr sz="1600" b="1" spc="-65" dirty="0">
                <a:latin typeface="Arial"/>
                <a:cs typeface="Arial"/>
              </a:rPr>
              <a:t> </a:t>
            </a:r>
            <a:r>
              <a:rPr sz="1600" spc="-5" dirty="0">
                <a:latin typeface="Arial MT"/>
                <a:cs typeface="Arial MT"/>
              </a:rPr>
              <a:t>ventilator </a:t>
            </a:r>
            <a:r>
              <a:rPr sz="1600" spc="-430" dirty="0">
                <a:latin typeface="Arial MT"/>
                <a:cs typeface="Arial MT"/>
              </a:rPr>
              <a:t> </a:t>
            </a:r>
            <a:r>
              <a:rPr sz="1600" spc="-5" dirty="0">
                <a:latin typeface="Arial MT"/>
                <a:cs typeface="Arial MT"/>
              </a:rPr>
              <a:t>parameters.</a:t>
            </a:r>
            <a:endParaRPr sz="1600">
              <a:latin typeface="Arial MT"/>
              <a:cs typeface="Arial MT"/>
            </a:endParaRPr>
          </a:p>
          <a:p>
            <a:pPr marL="12700" marR="5080">
              <a:lnSpc>
                <a:spcPct val="86300"/>
              </a:lnSpc>
              <a:spcBef>
                <a:spcPts val="615"/>
              </a:spcBef>
            </a:pPr>
            <a:r>
              <a:rPr sz="1500" b="1" spc="-5" dirty="0">
                <a:solidFill>
                  <a:srgbClr val="95212E"/>
                </a:solidFill>
                <a:latin typeface="Arial"/>
                <a:cs typeface="Arial"/>
              </a:rPr>
              <a:t>NOTE: </a:t>
            </a:r>
            <a:r>
              <a:rPr sz="1500" spc="-5" dirty="0">
                <a:latin typeface="Arial MT"/>
                <a:cs typeface="Arial MT"/>
              </a:rPr>
              <a:t>Increase the </a:t>
            </a:r>
            <a:r>
              <a:rPr sz="1500" dirty="0">
                <a:latin typeface="Arial MT"/>
                <a:cs typeface="Arial MT"/>
              </a:rPr>
              <a:t> </a:t>
            </a:r>
            <a:r>
              <a:rPr sz="1500" spc="-5" dirty="0">
                <a:latin typeface="Arial MT"/>
                <a:cs typeface="Arial MT"/>
              </a:rPr>
              <a:t>respiratory rate by two </a:t>
            </a:r>
            <a:r>
              <a:rPr sz="1500" spc="-405" dirty="0">
                <a:latin typeface="Arial MT"/>
                <a:cs typeface="Arial MT"/>
              </a:rPr>
              <a:t> </a:t>
            </a:r>
            <a:r>
              <a:rPr sz="1500" spc="-5" dirty="0">
                <a:latin typeface="Arial MT"/>
                <a:cs typeface="Arial MT"/>
              </a:rPr>
              <a:t>breaths</a:t>
            </a:r>
            <a:r>
              <a:rPr sz="1500" spc="-20" dirty="0">
                <a:latin typeface="Arial MT"/>
                <a:cs typeface="Arial MT"/>
              </a:rPr>
              <a:t> </a:t>
            </a:r>
            <a:r>
              <a:rPr sz="1500" spc="-5" dirty="0">
                <a:latin typeface="Arial MT"/>
                <a:cs typeface="Arial MT"/>
              </a:rPr>
              <a:t>per</a:t>
            </a:r>
            <a:r>
              <a:rPr sz="1500" spc="-15" dirty="0">
                <a:latin typeface="Arial MT"/>
                <a:cs typeface="Arial MT"/>
              </a:rPr>
              <a:t> </a:t>
            </a:r>
            <a:r>
              <a:rPr sz="1500" spc="-5" dirty="0">
                <a:latin typeface="Arial MT"/>
                <a:cs typeface="Arial MT"/>
              </a:rPr>
              <a:t>minute</a:t>
            </a:r>
            <a:r>
              <a:rPr sz="1600" spc="-5" dirty="0">
                <a:latin typeface="Arial MT"/>
                <a:cs typeface="Arial MT"/>
              </a:rPr>
              <a:t>.</a:t>
            </a:r>
            <a:endParaRPr sz="1600">
              <a:latin typeface="Arial MT"/>
              <a:cs typeface="Arial MT"/>
            </a:endParaRPr>
          </a:p>
        </p:txBody>
      </p:sp>
      <p:grpSp>
        <p:nvGrpSpPr>
          <p:cNvPr id="14" name="object 14"/>
          <p:cNvGrpSpPr/>
          <p:nvPr/>
        </p:nvGrpSpPr>
        <p:grpSpPr>
          <a:xfrm>
            <a:off x="3346436" y="1796935"/>
            <a:ext cx="2437130" cy="4630420"/>
            <a:chOff x="3346436" y="1796935"/>
            <a:chExt cx="2437130" cy="4630420"/>
          </a:xfrm>
        </p:grpSpPr>
        <p:pic>
          <p:nvPicPr>
            <p:cNvPr id="15" name="object 15"/>
            <p:cNvPicPr/>
            <p:nvPr/>
          </p:nvPicPr>
          <p:blipFill>
            <a:blip r:embed="rId6" cstate="print"/>
            <a:stretch>
              <a:fillRect/>
            </a:stretch>
          </p:blipFill>
          <p:spPr>
            <a:xfrm>
              <a:off x="3352787" y="1936165"/>
              <a:ext cx="2380019" cy="1454836"/>
            </a:xfrm>
            <a:prstGeom prst="rect">
              <a:avLst/>
            </a:prstGeom>
          </p:spPr>
        </p:pic>
        <p:sp>
          <p:nvSpPr>
            <p:cNvPr id="16" name="object 16"/>
            <p:cNvSpPr/>
            <p:nvPr/>
          </p:nvSpPr>
          <p:spPr>
            <a:xfrm>
              <a:off x="3352787" y="1803285"/>
              <a:ext cx="2424430" cy="1621155"/>
            </a:xfrm>
            <a:custGeom>
              <a:avLst/>
              <a:gdLst/>
              <a:ahLst/>
              <a:cxnLst/>
              <a:rect l="l" t="t" r="r" b="b"/>
              <a:pathLst>
                <a:path w="2424429" h="1621154">
                  <a:moveTo>
                    <a:pt x="0" y="162095"/>
                  </a:moveTo>
                  <a:lnTo>
                    <a:pt x="5790" y="119003"/>
                  </a:lnTo>
                  <a:lnTo>
                    <a:pt x="22130" y="80282"/>
                  </a:lnTo>
                  <a:lnTo>
                    <a:pt x="47476" y="47476"/>
                  </a:lnTo>
                  <a:lnTo>
                    <a:pt x="80282" y="22130"/>
                  </a:lnTo>
                  <a:lnTo>
                    <a:pt x="119003" y="5790"/>
                  </a:lnTo>
                  <a:lnTo>
                    <a:pt x="162095" y="0"/>
                  </a:lnTo>
                  <a:lnTo>
                    <a:pt x="2262341" y="0"/>
                  </a:lnTo>
                  <a:lnTo>
                    <a:pt x="2305431" y="5790"/>
                  </a:lnTo>
                  <a:lnTo>
                    <a:pt x="2344151" y="22130"/>
                  </a:lnTo>
                  <a:lnTo>
                    <a:pt x="2376956" y="47476"/>
                  </a:lnTo>
                  <a:lnTo>
                    <a:pt x="2402301" y="80282"/>
                  </a:lnTo>
                  <a:lnTo>
                    <a:pt x="2418641" y="119003"/>
                  </a:lnTo>
                  <a:lnTo>
                    <a:pt x="2424431" y="162095"/>
                  </a:lnTo>
                  <a:lnTo>
                    <a:pt x="2424431" y="1458850"/>
                  </a:lnTo>
                  <a:lnTo>
                    <a:pt x="2418641" y="1501940"/>
                  </a:lnTo>
                  <a:lnTo>
                    <a:pt x="2402300" y="1540660"/>
                  </a:lnTo>
                  <a:lnTo>
                    <a:pt x="2376955" y="1573465"/>
                  </a:lnTo>
                  <a:lnTo>
                    <a:pt x="2344148" y="1598810"/>
                  </a:lnTo>
                  <a:lnTo>
                    <a:pt x="2305425" y="1615150"/>
                  </a:lnTo>
                  <a:lnTo>
                    <a:pt x="2262331" y="1620940"/>
                  </a:lnTo>
                  <a:lnTo>
                    <a:pt x="162095" y="1620940"/>
                  </a:lnTo>
                  <a:lnTo>
                    <a:pt x="119003" y="1615150"/>
                  </a:lnTo>
                  <a:lnTo>
                    <a:pt x="80282" y="1598810"/>
                  </a:lnTo>
                  <a:lnTo>
                    <a:pt x="47476" y="1573464"/>
                  </a:lnTo>
                  <a:lnTo>
                    <a:pt x="22130" y="1540657"/>
                  </a:lnTo>
                  <a:lnTo>
                    <a:pt x="5790" y="1501935"/>
                  </a:lnTo>
                  <a:lnTo>
                    <a:pt x="0" y="1458840"/>
                  </a:lnTo>
                  <a:lnTo>
                    <a:pt x="0" y="162095"/>
                  </a:lnTo>
                  <a:close/>
                </a:path>
              </a:pathLst>
            </a:custGeom>
            <a:ln w="12700">
              <a:solidFill>
                <a:srgbClr val="BC8642"/>
              </a:solidFill>
            </a:ln>
          </p:spPr>
          <p:txBody>
            <a:bodyPr wrap="square" lIns="0" tIns="0" rIns="0" bIns="0" rtlCol="0"/>
            <a:lstStyle/>
            <a:p>
              <a:endParaRPr/>
            </a:p>
          </p:txBody>
        </p:sp>
        <p:sp>
          <p:nvSpPr>
            <p:cNvPr id="17" name="object 17"/>
            <p:cNvSpPr/>
            <p:nvPr/>
          </p:nvSpPr>
          <p:spPr>
            <a:xfrm>
              <a:off x="3352787" y="3718941"/>
              <a:ext cx="2424430" cy="2701925"/>
            </a:xfrm>
            <a:custGeom>
              <a:avLst/>
              <a:gdLst/>
              <a:ahLst/>
              <a:cxnLst/>
              <a:rect l="l" t="t" r="r" b="b"/>
              <a:pathLst>
                <a:path w="2424429" h="2701925">
                  <a:moveTo>
                    <a:pt x="2424429" y="0"/>
                  </a:moveTo>
                  <a:lnTo>
                    <a:pt x="0" y="0"/>
                  </a:lnTo>
                  <a:lnTo>
                    <a:pt x="0" y="2447000"/>
                  </a:lnTo>
                  <a:lnTo>
                    <a:pt x="4101" y="2492758"/>
                  </a:lnTo>
                  <a:lnTo>
                    <a:pt x="15927" y="2535826"/>
                  </a:lnTo>
                  <a:lnTo>
                    <a:pt x="34758" y="2575484"/>
                  </a:lnTo>
                  <a:lnTo>
                    <a:pt x="59874" y="2611013"/>
                  </a:lnTo>
                  <a:lnTo>
                    <a:pt x="90557" y="2641695"/>
                  </a:lnTo>
                  <a:lnTo>
                    <a:pt x="126087" y="2666810"/>
                  </a:lnTo>
                  <a:lnTo>
                    <a:pt x="165746" y="2685639"/>
                  </a:lnTo>
                  <a:lnTo>
                    <a:pt x="208813" y="2697464"/>
                  </a:lnTo>
                  <a:lnTo>
                    <a:pt x="254571" y="2701565"/>
                  </a:lnTo>
                  <a:lnTo>
                    <a:pt x="2169871" y="2701565"/>
                  </a:lnTo>
                  <a:lnTo>
                    <a:pt x="2215628" y="2697464"/>
                  </a:lnTo>
                  <a:lnTo>
                    <a:pt x="2258695" y="2685639"/>
                  </a:lnTo>
                  <a:lnTo>
                    <a:pt x="2298351" y="2666810"/>
                  </a:lnTo>
                  <a:lnTo>
                    <a:pt x="2333880" y="2641695"/>
                  </a:lnTo>
                  <a:lnTo>
                    <a:pt x="2364560" y="2611013"/>
                  </a:lnTo>
                  <a:lnTo>
                    <a:pt x="2389675" y="2575484"/>
                  </a:lnTo>
                  <a:lnTo>
                    <a:pt x="2408504" y="2535826"/>
                  </a:lnTo>
                  <a:lnTo>
                    <a:pt x="2420328" y="2492758"/>
                  </a:lnTo>
                  <a:lnTo>
                    <a:pt x="2424429" y="2447000"/>
                  </a:lnTo>
                  <a:lnTo>
                    <a:pt x="2424429" y="0"/>
                  </a:lnTo>
                  <a:close/>
                </a:path>
              </a:pathLst>
            </a:custGeom>
            <a:solidFill>
              <a:srgbClr val="FFFFFF"/>
            </a:solidFill>
          </p:spPr>
          <p:txBody>
            <a:bodyPr wrap="square" lIns="0" tIns="0" rIns="0" bIns="0" rtlCol="0"/>
            <a:lstStyle/>
            <a:p>
              <a:endParaRPr/>
            </a:p>
          </p:txBody>
        </p:sp>
        <p:sp>
          <p:nvSpPr>
            <p:cNvPr id="18" name="object 18"/>
            <p:cNvSpPr/>
            <p:nvPr/>
          </p:nvSpPr>
          <p:spPr>
            <a:xfrm>
              <a:off x="3352786" y="3718935"/>
              <a:ext cx="2424430" cy="2701925"/>
            </a:xfrm>
            <a:custGeom>
              <a:avLst/>
              <a:gdLst/>
              <a:ahLst/>
              <a:cxnLst/>
              <a:rect l="l" t="t" r="r" b="b"/>
              <a:pathLst>
                <a:path w="2424429" h="2701925">
                  <a:moveTo>
                    <a:pt x="2169865" y="2701571"/>
                  </a:moveTo>
                  <a:lnTo>
                    <a:pt x="254570" y="2701571"/>
                  </a:lnTo>
                  <a:lnTo>
                    <a:pt x="208809" y="2697470"/>
                  </a:lnTo>
                  <a:lnTo>
                    <a:pt x="165740" y="2685645"/>
                  </a:lnTo>
                  <a:lnTo>
                    <a:pt x="126081" y="2666815"/>
                  </a:lnTo>
                  <a:lnTo>
                    <a:pt x="90551" y="2641700"/>
                  </a:lnTo>
                  <a:lnTo>
                    <a:pt x="59870" y="2611019"/>
                  </a:lnTo>
                  <a:lnTo>
                    <a:pt x="34755" y="2575489"/>
                  </a:lnTo>
                  <a:lnTo>
                    <a:pt x="15925" y="2535831"/>
                  </a:lnTo>
                  <a:lnTo>
                    <a:pt x="4101" y="2492764"/>
                  </a:lnTo>
                  <a:lnTo>
                    <a:pt x="0" y="2447005"/>
                  </a:lnTo>
                  <a:lnTo>
                    <a:pt x="0" y="0"/>
                  </a:lnTo>
                  <a:lnTo>
                    <a:pt x="2424431" y="0"/>
                  </a:lnTo>
                  <a:lnTo>
                    <a:pt x="2424431" y="2447005"/>
                  </a:lnTo>
                  <a:lnTo>
                    <a:pt x="2420329" y="2492764"/>
                  </a:lnTo>
                  <a:lnTo>
                    <a:pt x="2408505" y="2535831"/>
                  </a:lnTo>
                  <a:lnTo>
                    <a:pt x="2389675" y="2575489"/>
                  </a:lnTo>
                  <a:lnTo>
                    <a:pt x="2364560" y="2611019"/>
                  </a:lnTo>
                  <a:lnTo>
                    <a:pt x="2333878" y="2641700"/>
                  </a:lnTo>
                  <a:lnTo>
                    <a:pt x="2298349" y="2666815"/>
                  </a:lnTo>
                  <a:lnTo>
                    <a:pt x="2258691" y="2685645"/>
                  </a:lnTo>
                  <a:lnTo>
                    <a:pt x="2215623" y="2697470"/>
                  </a:lnTo>
                  <a:lnTo>
                    <a:pt x="2169865" y="2701571"/>
                  </a:lnTo>
                  <a:close/>
                </a:path>
              </a:pathLst>
            </a:custGeom>
            <a:ln w="12700">
              <a:solidFill>
                <a:srgbClr val="BC8642"/>
              </a:solidFill>
            </a:ln>
          </p:spPr>
          <p:txBody>
            <a:bodyPr wrap="square" lIns="0" tIns="0" rIns="0" bIns="0" rtlCol="0"/>
            <a:lstStyle/>
            <a:p>
              <a:endParaRPr/>
            </a:p>
          </p:txBody>
        </p:sp>
      </p:grpSp>
      <p:sp>
        <p:nvSpPr>
          <p:cNvPr id="19" name="object 19"/>
          <p:cNvSpPr txBox="1"/>
          <p:nvPr/>
        </p:nvSpPr>
        <p:spPr>
          <a:xfrm>
            <a:off x="3414648" y="3758691"/>
            <a:ext cx="2206625" cy="2199640"/>
          </a:xfrm>
          <a:prstGeom prst="rect">
            <a:avLst/>
          </a:prstGeom>
        </p:spPr>
        <p:txBody>
          <a:bodyPr vert="horz" wrap="square" lIns="0" tIns="45719" rIns="0" bIns="0" rtlCol="0">
            <a:spAutoFit/>
          </a:bodyPr>
          <a:lstStyle/>
          <a:p>
            <a:pPr marL="12700" marR="85090">
              <a:lnSpc>
                <a:spcPct val="86500"/>
              </a:lnSpc>
              <a:spcBef>
                <a:spcPts val="359"/>
              </a:spcBef>
            </a:pPr>
            <a:r>
              <a:rPr sz="1600" b="1" dirty="0">
                <a:latin typeface="Arial"/>
                <a:cs typeface="Arial"/>
              </a:rPr>
              <a:t>(a) </a:t>
            </a:r>
            <a:r>
              <a:rPr sz="1600" spc="-5" dirty="0">
                <a:latin typeface="Arial MT"/>
                <a:cs typeface="Arial MT"/>
              </a:rPr>
              <a:t>Increase respiratory </a:t>
            </a:r>
            <a:r>
              <a:rPr sz="1600" spc="-430" dirty="0">
                <a:latin typeface="Arial MT"/>
                <a:cs typeface="Arial MT"/>
              </a:rPr>
              <a:t> </a:t>
            </a:r>
            <a:r>
              <a:rPr sz="1600" spc="-5" dirty="0">
                <a:latin typeface="Arial MT"/>
                <a:cs typeface="Arial MT"/>
              </a:rPr>
              <a:t>rate. Press the </a:t>
            </a:r>
            <a:r>
              <a:rPr sz="1600" dirty="0">
                <a:latin typeface="Arial MT"/>
                <a:cs typeface="Arial MT"/>
              </a:rPr>
              <a:t>“up” </a:t>
            </a:r>
            <a:r>
              <a:rPr sz="1600" spc="5" dirty="0">
                <a:latin typeface="Arial MT"/>
                <a:cs typeface="Arial MT"/>
              </a:rPr>
              <a:t> </a:t>
            </a:r>
            <a:r>
              <a:rPr sz="1600" dirty="0">
                <a:latin typeface="Arial MT"/>
                <a:cs typeface="Arial MT"/>
              </a:rPr>
              <a:t>arrow on </a:t>
            </a:r>
            <a:r>
              <a:rPr sz="1600" spc="-5" dirty="0">
                <a:latin typeface="Arial MT"/>
                <a:cs typeface="Arial MT"/>
              </a:rPr>
              <a:t>the </a:t>
            </a:r>
            <a:r>
              <a:rPr sz="1600" dirty="0">
                <a:latin typeface="Arial MT"/>
                <a:cs typeface="Arial MT"/>
              </a:rPr>
              <a:t> </a:t>
            </a:r>
            <a:r>
              <a:rPr sz="1600" spc="-5" dirty="0">
                <a:latin typeface="Arial MT"/>
                <a:cs typeface="Arial MT"/>
              </a:rPr>
              <a:t>“Respiratory Rate” </a:t>
            </a:r>
            <a:r>
              <a:rPr sz="1600" dirty="0">
                <a:latin typeface="Arial MT"/>
                <a:cs typeface="Arial MT"/>
              </a:rPr>
              <a:t>by </a:t>
            </a:r>
            <a:r>
              <a:rPr sz="1600" spc="5" dirty="0">
                <a:latin typeface="Arial MT"/>
                <a:cs typeface="Arial MT"/>
              </a:rPr>
              <a:t> </a:t>
            </a:r>
            <a:r>
              <a:rPr sz="1600" spc="-5" dirty="0">
                <a:latin typeface="Arial MT"/>
                <a:cs typeface="Arial MT"/>
              </a:rPr>
              <a:t>two </a:t>
            </a:r>
            <a:r>
              <a:rPr sz="1600" dirty="0">
                <a:latin typeface="Arial MT"/>
                <a:cs typeface="Arial MT"/>
              </a:rPr>
              <a:t>(2) </a:t>
            </a:r>
            <a:r>
              <a:rPr sz="1600" spc="-5" dirty="0">
                <a:latin typeface="Arial MT"/>
                <a:cs typeface="Arial MT"/>
              </a:rPr>
              <a:t>breaths </a:t>
            </a:r>
            <a:r>
              <a:rPr sz="1600" dirty="0">
                <a:latin typeface="Arial MT"/>
                <a:cs typeface="Arial MT"/>
              </a:rPr>
              <a:t>and </a:t>
            </a:r>
            <a:r>
              <a:rPr sz="1600" spc="5" dirty="0">
                <a:latin typeface="Arial MT"/>
                <a:cs typeface="Arial MT"/>
              </a:rPr>
              <a:t> </a:t>
            </a:r>
            <a:r>
              <a:rPr sz="1600" dirty="0">
                <a:latin typeface="Arial MT"/>
                <a:cs typeface="Arial MT"/>
              </a:rPr>
              <a:t>press</a:t>
            </a:r>
            <a:r>
              <a:rPr sz="1600" spc="-10" dirty="0">
                <a:latin typeface="Arial MT"/>
                <a:cs typeface="Arial MT"/>
              </a:rPr>
              <a:t> </a:t>
            </a:r>
            <a:r>
              <a:rPr sz="1600" spc="-5" dirty="0">
                <a:latin typeface="Arial MT"/>
                <a:cs typeface="Arial MT"/>
              </a:rPr>
              <a:t>“Confirm”</a:t>
            </a:r>
            <a:endParaRPr sz="1600">
              <a:latin typeface="Arial MT"/>
              <a:cs typeface="Arial MT"/>
            </a:endParaRPr>
          </a:p>
          <a:p>
            <a:pPr marL="12700" marR="5080">
              <a:lnSpc>
                <a:spcPct val="87100"/>
              </a:lnSpc>
              <a:spcBef>
                <a:spcPts val="620"/>
              </a:spcBef>
            </a:pPr>
            <a:r>
              <a:rPr sz="1500" b="1" spc="-5" dirty="0">
                <a:solidFill>
                  <a:srgbClr val="95212E"/>
                </a:solidFill>
                <a:latin typeface="Arial"/>
                <a:cs typeface="Arial"/>
              </a:rPr>
              <a:t>NOTE: </a:t>
            </a:r>
            <a:r>
              <a:rPr sz="1500" spc="-5" dirty="0">
                <a:latin typeface="Arial MT"/>
                <a:cs typeface="Arial MT"/>
              </a:rPr>
              <a:t>Increase </a:t>
            </a:r>
            <a:r>
              <a:rPr sz="1500" spc="-15" dirty="0">
                <a:latin typeface="Arial MT"/>
                <a:cs typeface="Arial MT"/>
              </a:rPr>
              <a:t>Tidal </a:t>
            </a:r>
            <a:r>
              <a:rPr sz="1500" spc="-10" dirty="0">
                <a:latin typeface="Arial MT"/>
                <a:cs typeface="Arial MT"/>
              </a:rPr>
              <a:t> </a:t>
            </a:r>
            <a:r>
              <a:rPr sz="1500" spc="-5" dirty="0">
                <a:latin typeface="Arial MT"/>
                <a:cs typeface="Arial MT"/>
              </a:rPr>
              <a:t>volume to attain </a:t>
            </a:r>
            <a:r>
              <a:rPr sz="1500" dirty="0">
                <a:latin typeface="Arial MT"/>
                <a:cs typeface="Arial MT"/>
              </a:rPr>
              <a:t>a </a:t>
            </a:r>
            <a:r>
              <a:rPr sz="1500" spc="-5" dirty="0">
                <a:latin typeface="Arial MT"/>
                <a:cs typeface="Arial MT"/>
              </a:rPr>
              <a:t>desired </a:t>
            </a:r>
            <a:r>
              <a:rPr sz="1500" spc="-405" dirty="0">
                <a:latin typeface="Arial MT"/>
                <a:cs typeface="Arial MT"/>
              </a:rPr>
              <a:t> </a:t>
            </a:r>
            <a:r>
              <a:rPr sz="1500" spc="-5" dirty="0">
                <a:latin typeface="Arial MT"/>
                <a:cs typeface="Arial MT"/>
              </a:rPr>
              <a:t>minute volume using the </a:t>
            </a:r>
            <a:r>
              <a:rPr sz="1500" dirty="0">
                <a:latin typeface="Arial MT"/>
                <a:cs typeface="Arial MT"/>
              </a:rPr>
              <a:t> </a:t>
            </a:r>
            <a:r>
              <a:rPr sz="1500" spc="-5" dirty="0">
                <a:latin typeface="Arial MT"/>
                <a:cs typeface="Arial MT"/>
              </a:rPr>
              <a:t>“Minute</a:t>
            </a:r>
            <a:r>
              <a:rPr sz="1500" spc="-15" dirty="0">
                <a:latin typeface="Arial MT"/>
                <a:cs typeface="Arial MT"/>
              </a:rPr>
              <a:t> Ventilation</a:t>
            </a:r>
            <a:r>
              <a:rPr sz="1500" spc="-10" dirty="0">
                <a:latin typeface="Arial MT"/>
                <a:cs typeface="Arial MT"/>
              </a:rPr>
              <a:t> </a:t>
            </a:r>
            <a:r>
              <a:rPr sz="1500" spc="-5" dirty="0">
                <a:latin typeface="Arial MT"/>
                <a:cs typeface="Arial MT"/>
              </a:rPr>
              <a:t>Chart”</a:t>
            </a:r>
            <a:endParaRPr sz="1500">
              <a:latin typeface="Arial MT"/>
              <a:cs typeface="Arial MT"/>
            </a:endParaRPr>
          </a:p>
        </p:txBody>
      </p:sp>
      <p:grpSp>
        <p:nvGrpSpPr>
          <p:cNvPr id="20" name="object 20"/>
          <p:cNvGrpSpPr/>
          <p:nvPr/>
        </p:nvGrpSpPr>
        <p:grpSpPr>
          <a:xfrm>
            <a:off x="6013308" y="1796935"/>
            <a:ext cx="2437130" cy="4630420"/>
            <a:chOff x="6013308" y="1796935"/>
            <a:chExt cx="2437130" cy="4630420"/>
          </a:xfrm>
        </p:grpSpPr>
        <p:pic>
          <p:nvPicPr>
            <p:cNvPr id="21" name="object 21"/>
            <p:cNvPicPr/>
            <p:nvPr/>
          </p:nvPicPr>
          <p:blipFill>
            <a:blip r:embed="rId7" cstate="print"/>
            <a:stretch>
              <a:fillRect/>
            </a:stretch>
          </p:blipFill>
          <p:spPr>
            <a:xfrm>
              <a:off x="6019660" y="1803285"/>
              <a:ext cx="2380019" cy="1595983"/>
            </a:xfrm>
            <a:prstGeom prst="rect">
              <a:avLst/>
            </a:prstGeom>
          </p:spPr>
        </p:pic>
        <p:sp>
          <p:nvSpPr>
            <p:cNvPr id="22" name="object 22"/>
            <p:cNvSpPr/>
            <p:nvPr/>
          </p:nvSpPr>
          <p:spPr>
            <a:xfrm>
              <a:off x="8399678" y="1854714"/>
              <a:ext cx="44450" cy="1518285"/>
            </a:xfrm>
            <a:custGeom>
              <a:avLst/>
              <a:gdLst/>
              <a:ahLst/>
              <a:cxnLst/>
              <a:rect l="l" t="t" r="r" b="b"/>
              <a:pathLst>
                <a:path w="44450" h="1518285">
                  <a:moveTo>
                    <a:pt x="0" y="0"/>
                  </a:moveTo>
                  <a:lnTo>
                    <a:pt x="0" y="1518071"/>
                  </a:lnTo>
                  <a:lnTo>
                    <a:pt x="22283" y="1489227"/>
                  </a:lnTo>
                  <a:lnTo>
                    <a:pt x="38623" y="1450503"/>
                  </a:lnTo>
                  <a:lnTo>
                    <a:pt x="44411" y="1407419"/>
                  </a:lnTo>
                  <a:lnTo>
                    <a:pt x="44424" y="110660"/>
                  </a:lnTo>
                  <a:lnTo>
                    <a:pt x="38633" y="67570"/>
                  </a:lnTo>
                  <a:lnTo>
                    <a:pt x="22291" y="28849"/>
                  </a:lnTo>
                  <a:lnTo>
                    <a:pt x="0" y="0"/>
                  </a:lnTo>
                  <a:close/>
                </a:path>
              </a:pathLst>
            </a:custGeom>
            <a:solidFill>
              <a:srgbClr val="FEFEFE"/>
            </a:solidFill>
          </p:spPr>
          <p:txBody>
            <a:bodyPr wrap="square" lIns="0" tIns="0" rIns="0" bIns="0" rtlCol="0"/>
            <a:lstStyle/>
            <a:p>
              <a:endParaRPr/>
            </a:p>
          </p:txBody>
        </p:sp>
        <p:sp>
          <p:nvSpPr>
            <p:cNvPr id="23" name="object 23"/>
            <p:cNvSpPr/>
            <p:nvPr/>
          </p:nvSpPr>
          <p:spPr>
            <a:xfrm>
              <a:off x="6019660" y="1803285"/>
              <a:ext cx="2424430" cy="1621155"/>
            </a:xfrm>
            <a:custGeom>
              <a:avLst/>
              <a:gdLst/>
              <a:ahLst/>
              <a:cxnLst/>
              <a:rect l="l" t="t" r="r" b="b"/>
              <a:pathLst>
                <a:path w="2424429" h="1621154">
                  <a:moveTo>
                    <a:pt x="0" y="162095"/>
                  </a:moveTo>
                  <a:lnTo>
                    <a:pt x="5790" y="119003"/>
                  </a:lnTo>
                  <a:lnTo>
                    <a:pt x="22130" y="80282"/>
                  </a:lnTo>
                  <a:lnTo>
                    <a:pt x="47476" y="47476"/>
                  </a:lnTo>
                  <a:lnTo>
                    <a:pt x="80282" y="22130"/>
                  </a:lnTo>
                  <a:lnTo>
                    <a:pt x="119003" y="5790"/>
                  </a:lnTo>
                  <a:lnTo>
                    <a:pt x="162095" y="0"/>
                  </a:lnTo>
                  <a:lnTo>
                    <a:pt x="2262341" y="0"/>
                  </a:lnTo>
                  <a:lnTo>
                    <a:pt x="2305431" y="5790"/>
                  </a:lnTo>
                  <a:lnTo>
                    <a:pt x="2344151" y="22130"/>
                  </a:lnTo>
                  <a:lnTo>
                    <a:pt x="2376956" y="47476"/>
                  </a:lnTo>
                  <a:lnTo>
                    <a:pt x="2402301" y="80282"/>
                  </a:lnTo>
                  <a:lnTo>
                    <a:pt x="2418641" y="119003"/>
                  </a:lnTo>
                  <a:lnTo>
                    <a:pt x="2424431" y="162095"/>
                  </a:lnTo>
                  <a:lnTo>
                    <a:pt x="2424431" y="1458850"/>
                  </a:lnTo>
                  <a:lnTo>
                    <a:pt x="2418641" y="1501940"/>
                  </a:lnTo>
                  <a:lnTo>
                    <a:pt x="2402300" y="1540660"/>
                  </a:lnTo>
                  <a:lnTo>
                    <a:pt x="2376955" y="1573465"/>
                  </a:lnTo>
                  <a:lnTo>
                    <a:pt x="2344148" y="1598810"/>
                  </a:lnTo>
                  <a:lnTo>
                    <a:pt x="2305425" y="1615150"/>
                  </a:lnTo>
                  <a:lnTo>
                    <a:pt x="2262331" y="1620940"/>
                  </a:lnTo>
                  <a:lnTo>
                    <a:pt x="162095" y="1620940"/>
                  </a:lnTo>
                  <a:lnTo>
                    <a:pt x="119003" y="1615150"/>
                  </a:lnTo>
                  <a:lnTo>
                    <a:pt x="80282" y="1598810"/>
                  </a:lnTo>
                  <a:lnTo>
                    <a:pt x="47476" y="1573464"/>
                  </a:lnTo>
                  <a:lnTo>
                    <a:pt x="22130" y="1540657"/>
                  </a:lnTo>
                  <a:lnTo>
                    <a:pt x="5790" y="1501935"/>
                  </a:lnTo>
                  <a:lnTo>
                    <a:pt x="0" y="1458840"/>
                  </a:lnTo>
                  <a:lnTo>
                    <a:pt x="0" y="162095"/>
                  </a:lnTo>
                  <a:close/>
                </a:path>
              </a:pathLst>
            </a:custGeom>
            <a:ln w="12700">
              <a:solidFill>
                <a:srgbClr val="BC8642"/>
              </a:solidFill>
            </a:ln>
          </p:spPr>
          <p:txBody>
            <a:bodyPr wrap="square" lIns="0" tIns="0" rIns="0" bIns="0" rtlCol="0"/>
            <a:lstStyle/>
            <a:p>
              <a:endParaRPr/>
            </a:p>
          </p:txBody>
        </p:sp>
        <p:sp>
          <p:nvSpPr>
            <p:cNvPr id="24" name="object 24"/>
            <p:cNvSpPr/>
            <p:nvPr/>
          </p:nvSpPr>
          <p:spPr>
            <a:xfrm>
              <a:off x="6019660" y="3718941"/>
              <a:ext cx="2424430" cy="2701925"/>
            </a:xfrm>
            <a:custGeom>
              <a:avLst/>
              <a:gdLst/>
              <a:ahLst/>
              <a:cxnLst/>
              <a:rect l="l" t="t" r="r" b="b"/>
              <a:pathLst>
                <a:path w="2424429" h="2701925">
                  <a:moveTo>
                    <a:pt x="2424430" y="0"/>
                  </a:moveTo>
                  <a:lnTo>
                    <a:pt x="0" y="0"/>
                  </a:lnTo>
                  <a:lnTo>
                    <a:pt x="0" y="2447000"/>
                  </a:lnTo>
                  <a:lnTo>
                    <a:pt x="4101" y="2492758"/>
                  </a:lnTo>
                  <a:lnTo>
                    <a:pt x="15927" y="2535826"/>
                  </a:lnTo>
                  <a:lnTo>
                    <a:pt x="34758" y="2575484"/>
                  </a:lnTo>
                  <a:lnTo>
                    <a:pt x="59874" y="2611013"/>
                  </a:lnTo>
                  <a:lnTo>
                    <a:pt x="90557" y="2641695"/>
                  </a:lnTo>
                  <a:lnTo>
                    <a:pt x="126087" y="2666810"/>
                  </a:lnTo>
                  <a:lnTo>
                    <a:pt x="165746" y="2685639"/>
                  </a:lnTo>
                  <a:lnTo>
                    <a:pt x="208813" y="2697464"/>
                  </a:lnTo>
                  <a:lnTo>
                    <a:pt x="254571" y="2701565"/>
                  </a:lnTo>
                  <a:lnTo>
                    <a:pt x="2169871" y="2701565"/>
                  </a:lnTo>
                  <a:lnTo>
                    <a:pt x="2215628" y="2697464"/>
                  </a:lnTo>
                  <a:lnTo>
                    <a:pt x="2258695" y="2685639"/>
                  </a:lnTo>
                  <a:lnTo>
                    <a:pt x="2298351" y="2666810"/>
                  </a:lnTo>
                  <a:lnTo>
                    <a:pt x="2333880" y="2641695"/>
                  </a:lnTo>
                  <a:lnTo>
                    <a:pt x="2364560" y="2611013"/>
                  </a:lnTo>
                  <a:lnTo>
                    <a:pt x="2389675" y="2575484"/>
                  </a:lnTo>
                  <a:lnTo>
                    <a:pt x="2408504" y="2535826"/>
                  </a:lnTo>
                  <a:lnTo>
                    <a:pt x="2420328" y="2492758"/>
                  </a:lnTo>
                  <a:lnTo>
                    <a:pt x="2424430" y="2447000"/>
                  </a:lnTo>
                  <a:lnTo>
                    <a:pt x="2424430" y="0"/>
                  </a:lnTo>
                  <a:close/>
                </a:path>
              </a:pathLst>
            </a:custGeom>
            <a:solidFill>
              <a:srgbClr val="FFFFFF"/>
            </a:solidFill>
          </p:spPr>
          <p:txBody>
            <a:bodyPr wrap="square" lIns="0" tIns="0" rIns="0" bIns="0" rtlCol="0"/>
            <a:lstStyle/>
            <a:p>
              <a:endParaRPr/>
            </a:p>
          </p:txBody>
        </p:sp>
        <p:sp>
          <p:nvSpPr>
            <p:cNvPr id="25" name="object 25"/>
            <p:cNvSpPr/>
            <p:nvPr/>
          </p:nvSpPr>
          <p:spPr>
            <a:xfrm>
              <a:off x="6019658" y="3718935"/>
              <a:ext cx="2424430" cy="2701925"/>
            </a:xfrm>
            <a:custGeom>
              <a:avLst/>
              <a:gdLst/>
              <a:ahLst/>
              <a:cxnLst/>
              <a:rect l="l" t="t" r="r" b="b"/>
              <a:pathLst>
                <a:path w="2424429" h="2701925">
                  <a:moveTo>
                    <a:pt x="2169865" y="2701571"/>
                  </a:moveTo>
                  <a:lnTo>
                    <a:pt x="254570" y="2701571"/>
                  </a:lnTo>
                  <a:lnTo>
                    <a:pt x="208809" y="2697470"/>
                  </a:lnTo>
                  <a:lnTo>
                    <a:pt x="165740" y="2685645"/>
                  </a:lnTo>
                  <a:lnTo>
                    <a:pt x="126081" y="2666815"/>
                  </a:lnTo>
                  <a:lnTo>
                    <a:pt x="90551" y="2641700"/>
                  </a:lnTo>
                  <a:lnTo>
                    <a:pt x="59870" y="2611019"/>
                  </a:lnTo>
                  <a:lnTo>
                    <a:pt x="34755" y="2575489"/>
                  </a:lnTo>
                  <a:lnTo>
                    <a:pt x="15925" y="2535831"/>
                  </a:lnTo>
                  <a:lnTo>
                    <a:pt x="4101" y="2492764"/>
                  </a:lnTo>
                  <a:lnTo>
                    <a:pt x="0" y="2447005"/>
                  </a:lnTo>
                  <a:lnTo>
                    <a:pt x="0" y="0"/>
                  </a:lnTo>
                  <a:lnTo>
                    <a:pt x="2424431" y="0"/>
                  </a:lnTo>
                  <a:lnTo>
                    <a:pt x="2424431" y="2447005"/>
                  </a:lnTo>
                  <a:lnTo>
                    <a:pt x="2420329" y="2492764"/>
                  </a:lnTo>
                  <a:lnTo>
                    <a:pt x="2408505" y="2535831"/>
                  </a:lnTo>
                  <a:lnTo>
                    <a:pt x="2389675" y="2575489"/>
                  </a:lnTo>
                  <a:lnTo>
                    <a:pt x="2364560" y="2611019"/>
                  </a:lnTo>
                  <a:lnTo>
                    <a:pt x="2333878" y="2641700"/>
                  </a:lnTo>
                  <a:lnTo>
                    <a:pt x="2298349" y="2666815"/>
                  </a:lnTo>
                  <a:lnTo>
                    <a:pt x="2258691" y="2685645"/>
                  </a:lnTo>
                  <a:lnTo>
                    <a:pt x="2215623" y="2697470"/>
                  </a:lnTo>
                  <a:lnTo>
                    <a:pt x="2169865" y="2701571"/>
                  </a:lnTo>
                  <a:close/>
                </a:path>
              </a:pathLst>
            </a:custGeom>
            <a:ln w="12700">
              <a:solidFill>
                <a:srgbClr val="BC8642"/>
              </a:solidFill>
            </a:ln>
          </p:spPr>
          <p:txBody>
            <a:bodyPr wrap="square" lIns="0" tIns="0" rIns="0" bIns="0" rtlCol="0"/>
            <a:lstStyle/>
            <a:p>
              <a:endParaRPr/>
            </a:p>
          </p:txBody>
        </p:sp>
      </p:grpSp>
      <p:sp>
        <p:nvSpPr>
          <p:cNvPr id="26" name="object 26"/>
          <p:cNvSpPr txBox="1"/>
          <p:nvPr/>
        </p:nvSpPr>
        <p:spPr>
          <a:xfrm>
            <a:off x="6081521" y="3758691"/>
            <a:ext cx="2160905" cy="1958339"/>
          </a:xfrm>
          <a:prstGeom prst="rect">
            <a:avLst/>
          </a:prstGeom>
        </p:spPr>
        <p:txBody>
          <a:bodyPr vert="horz" wrap="square" lIns="0" tIns="45085" rIns="0" bIns="0" rtlCol="0">
            <a:spAutoFit/>
          </a:bodyPr>
          <a:lstStyle/>
          <a:p>
            <a:pPr marL="12700" marR="5080">
              <a:lnSpc>
                <a:spcPct val="86600"/>
              </a:lnSpc>
              <a:spcBef>
                <a:spcPts val="355"/>
              </a:spcBef>
            </a:pPr>
            <a:r>
              <a:rPr sz="1600" b="1" dirty="0">
                <a:latin typeface="Arial"/>
                <a:cs typeface="Arial"/>
              </a:rPr>
              <a:t>(b) </a:t>
            </a:r>
            <a:r>
              <a:rPr sz="1600" spc="-5" dirty="0">
                <a:latin typeface="Arial MT"/>
                <a:cs typeface="Arial MT"/>
              </a:rPr>
              <a:t>Increase tidal </a:t>
            </a:r>
            <a:r>
              <a:rPr sz="1600" dirty="0">
                <a:latin typeface="Arial MT"/>
                <a:cs typeface="Arial MT"/>
              </a:rPr>
              <a:t> volume. Using </a:t>
            </a:r>
            <a:r>
              <a:rPr sz="1600" spc="-5" dirty="0">
                <a:latin typeface="Arial MT"/>
                <a:cs typeface="Arial MT"/>
              </a:rPr>
              <a:t>“Minute </a:t>
            </a:r>
            <a:r>
              <a:rPr sz="1600" dirty="0">
                <a:latin typeface="Arial MT"/>
                <a:cs typeface="Arial MT"/>
              </a:rPr>
              <a:t> </a:t>
            </a:r>
            <a:r>
              <a:rPr sz="1600" spc="-10" dirty="0">
                <a:latin typeface="Arial MT"/>
                <a:cs typeface="Arial MT"/>
              </a:rPr>
              <a:t>Ventilation </a:t>
            </a:r>
            <a:r>
              <a:rPr sz="1600" spc="-5" dirty="0">
                <a:latin typeface="Arial MT"/>
                <a:cs typeface="Arial MT"/>
              </a:rPr>
              <a:t>Chart” with </a:t>
            </a:r>
            <a:r>
              <a:rPr sz="1600" dirty="0">
                <a:latin typeface="Arial MT"/>
                <a:cs typeface="Arial MT"/>
              </a:rPr>
              <a:t> current </a:t>
            </a:r>
            <a:r>
              <a:rPr sz="1600" spc="-5" dirty="0">
                <a:latin typeface="Arial MT"/>
                <a:cs typeface="Arial MT"/>
              </a:rPr>
              <a:t>respiratory rate </a:t>
            </a:r>
            <a:r>
              <a:rPr sz="1600" dirty="0">
                <a:latin typeface="Arial MT"/>
                <a:cs typeface="Arial MT"/>
              </a:rPr>
              <a:t> (XX), increase </a:t>
            </a:r>
            <a:r>
              <a:rPr sz="1600" spc="-5" dirty="0">
                <a:latin typeface="Arial MT"/>
                <a:cs typeface="Arial MT"/>
              </a:rPr>
              <a:t>tidal </a:t>
            </a:r>
            <a:r>
              <a:rPr sz="1600" dirty="0">
                <a:latin typeface="Arial MT"/>
                <a:cs typeface="Arial MT"/>
              </a:rPr>
              <a:t> volume using </a:t>
            </a:r>
            <a:r>
              <a:rPr sz="1600" spc="-5" dirty="0">
                <a:latin typeface="Arial MT"/>
                <a:cs typeface="Arial MT"/>
              </a:rPr>
              <a:t>the </a:t>
            </a:r>
            <a:r>
              <a:rPr sz="1600" dirty="0">
                <a:latin typeface="Arial MT"/>
                <a:cs typeface="Arial MT"/>
              </a:rPr>
              <a:t>“up” </a:t>
            </a:r>
            <a:r>
              <a:rPr sz="1600" spc="5" dirty="0">
                <a:latin typeface="Arial MT"/>
                <a:cs typeface="Arial MT"/>
              </a:rPr>
              <a:t> </a:t>
            </a:r>
            <a:r>
              <a:rPr sz="1600" dirty="0">
                <a:latin typeface="Arial MT"/>
                <a:cs typeface="Arial MT"/>
              </a:rPr>
              <a:t>arrow </a:t>
            </a:r>
            <a:r>
              <a:rPr sz="1600" spc="-5" dirty="0">
                <a:latin typeface="Arial MT"/>
                <a:cs typeface="Arial MT"/>
              </a:rPr>
              <a:t>till the </a:t>
            </a:r>
            <a:r>
              <a:rPr sz="1600" dirty="0">
                <a:latin typeface="Arial MT"/>
                <a:cs typeface="Arial MT"/>
              </a:rPr>
              <a:t>number </a:t>
            </a:r>
            <a:r>
              <a:rPr sz="1600" spc="5" dirty="0">
                <a:latin typeface="Arial MT"/>
                <a:cs typeface="Arial MT"/>
              </a:rPr>
              <a:t> </a:t>
            </a:r>
            <a:r>
              <a:rPr sz="1600" dirty="0">
                <a:latin typeface="Arial MT"/>
                <a:cs typeface="Arial MT"/>
              </a:rPr>
              <a:t>reaches</a:t>
            </a:r>
            <a:r>
              <a:rPr sz="1600" spc="-40" dirty="0">
                <a:latin typeface="Arial MT"/>
                <a:cs typeface="Arial MT"/>
              </a:rPr>
              <a:t> </a:t>
            </a:r>
            <a:r>
              <a:rPr sz="1600" spc="-5" dirty="0">
                <a:latin typeface="Arial MT"/>
                <a:cs typeface="Arial MT"/>
              </a:rPr>
              <a:t>XXX</a:t>
            </a:r>
            <a:r>
              <a:rPr sz="1600" spc="-35" dirty="0">
                <a:latin typeface="Arial MT"/>
                <a:cs typeface="Arial MT"/>
              </a:rPr>
              <a:t> </a:t>
            </a:r>
            <a:r>
              <a:rPr sz="1600" dirty="0">
                <a:latin typeface="Arial MT"/>
                <a:cs typeface="Arial MT"/>
              </a:rPr>
              <a:t>and</a:t>
            </a:r>
            <a:r>
              <a:rPr sz="1600" spc="-30" dirty="0">
                <a:latin typeface="Arial MT"/>
                <a:cs typeface="Arial MT"/>
              </a:rPr>
              <a:t> </a:t>
            </a:r>
            <a:r>
              <a:rPr sz="1600" dirty="0">
                <a:latin typeface="Arial MT"/>
                <a:cs typeface="Arial MT"/>
              </a:rPr>
              <a:t>press </a:t>
            </a:r>
            <a:r>
              <a:rPr sz="1600" spc="-430" dirty="0">
                <a:latin typeface="Arial MT"/>
                <a:cs typeface="Arial MT"/>
              </a:rPr>
              <a:t> </a:t>
            </a:r>
            <a:r>
              <a:rPr sz="1600" dirty="0">
                <a:latin typeface="Arial MT"/>
                <a:cs typeface="Arial MT"/>
              </a:rPr>
              <a:t>“Confirm”</a:t>
            </a:r>
            <a:endParaRPr sz="1600">
              <a:latin typeface="Arial MT"/>
              <a:cs typeface="Arial MT"/>
            </a:endParaRPr>
          </a:p>
        </p:txBody>
      </p:sp>
      <p:grpSp>
        <p:nvGrpSpPr>
          <p:cNvPr id="27" name="object 27"/>
          <p:cNvGrpSpPr/>
          <p:nvPr/>
        </p:nvGrpSpPr>
        <p:grpSpPr>
          <a:xfrm>
            <a:off x="8680181" y="1796935"/>
            <a:ext cx="2437130" cy="4630420"/>
            <a:chOff x="8680181" y="1796935"/>
            <a:chExt cx="2437130" cy="4630420"/>
          </a:xfrm>
        </p:grpSpPr>
        <p:pic>
          <p:nvPicPr>
            <p:cNvPr id="28" name="object 28"/>
            <p:cNvPicPr/>
            <p:nvPr/>
          </p:nvPicPr>
          <p:blipFill>
            <a:blip r:embed="rId8" cstate="print"/>
            <a:stretch>
              <a:fillRect/>
            </a:stretch>
          </p:blipFill>
          <p:spPr>
            <a:xfrm>
              <a:off x="8686533" y="1803285"/>
              <a:ext cx="2424429" cy="1620939"/>
            </a:xfrm>
            <a:prstGeom prst="rect">
              <a:avLst/>
            </a:prstGeom>
          </p:spPr>
        </p:pic>
        <p:sp>
          <p:nvSpPr>
            <p:cNvPr id="29" name="object 29"/>
            <p:cNvSpPr/>
            <p:nvPr/>
          </p:nvSpPr>
          <p:spPr>
            <a:xfrm>
              <a:off x="8686533" y="1803285"/>
              <a:ext cx="2424430" cy="1621155"/>
            </a:xfrm>
            <a:custGeom>
              <a:avLst/>
              <a:gdLst/>
              <a:ahLst/>
              <a:cxnLst/>
              <a:rect l="l" t="t" r="r" b="b"/>
              <a:pathLst>
                <a:path w="2424429" h="1621154">
                  <a:moveTo>
                    <a:pt x="0" y="162095"/>
                  </a:moveTo>
                  <a:lnTo>
                    <a:pt x="5790" y="119003"/>
                  </a:lnTo>
                  <a:lnTo>
                    <a:pt x="22130" y="80282"/>
                  </a:lnTo>
                  <a:lnTo>
                    <a:pt x="47476" y="47476"/>
                  </a:lnTo>
                  <a:lnTo>
                    <a:pt x="80282" y="22130"/>
                  </a:lnTo>
                  <a:lnTo>
                    <a:pt x="119003" y="5790"/>
                  </a:lnTo>
                  <a:lnTo>
                    <a:pt x="162095" y="0"/>
                  </a:lnTo>
                  <a:lnTo>
                    <a:pt x="2262341" y="0"/>
                  </a:lnTo>
                  <a:lnTo>
                    <a:pt x="2305431" y="5790"/>
                  </a:lnTo>
                  <a:lnTo>
                    <a:pt x="2344151" y="22130"/>
                  </a:lnTo>
                  <a:lnTo>
                    <a:pt x="2376956" y="47476"/>
                  </a:lnTo>
                  <a:lnTo>
                    <a:pt x="2402301" y="80282"/>
                  </a:lnTo>
                  <a:lnTo>
                    <a:pt x="2418641" y="119003"/>
                  </a:lnTo>
                  <a:lnTo>
                    <a:pt x="2424431" y="162095"/>
                  </a:lnTo>
                  <a:lnTo>
                    <a:pt x="2424431" y="1458850"/>
                  </a:lnTo>
                  <a:lnTo>
                    <a:pt x="2418641" y="1501940"/>
                  </a:lnTo>
                  <a:lnTo>
                    <a:pt x="2402300" y="1540660"/>
                  </a:lnTo>
                  <a:lnTo>
                    <a:pt x="2376955" y="1573465"/>
                  </a:lnTo>
                  <a:lnTo>
                    <a:pt x="2344148" y="1598810"/>
                  </a:lnTo>
                  <a:lnTo>
                    <a:pt x="2305425" y="1615150"/>
                  </a:lnTo>
                  <a:lnTo>
                    <a:pt x="2262331" y="1620940"/>
                  </a:lnTo>
                  <a:lnTo>
                    <a:pt x="162095" y="1620940"/>
                  </a:lnTo>
                  <a:lnTo>
                    <a:pt x="119003" y="1615150"/>
                  </a:lnTo>
                  <a:lnTo>
                    <a:pt x="80282" y="1598810"/>
                  </a:lnTo>
                  <a:lnTo>
                    <a:pt x="47476" y="1573464"/>
                  </a:lnTo>
                  <a:lnTo>
                    <a:pt x="22130" y="1540657"/>
                  </a:lnTo>
                  <a:lnTo>
                    <a:pt x="5790" y="1501935"/>
                  </a:lnTo>
                  <a:lnTo>
                    <a:pt x="0" y="1458840"/>
                  </a:lnTo>
                  <a:lnTo>
                    <a:pt x="0" y="162095"/>
                  </a:lnTo>
                  <a:close/>
                </a:path>
              </a:pathLst>
            </a:custGeom>
            <a:ln w="12700">
              <a:solidFill>
                <a:srgbClr val="E7AE00"/>
              </a:solidFill>
            </a:ln>
          </p:spPr>
          <p:txBody>
            <a:bodyPr wrap="square" lIns="0" tIns="0" rIns="0" bIns="0" rtlCol="0"/>
            <a:lstStyle/>
            <a:p>
              <a:endParaRPr/>
            </a:p>
          </p:txBody>
        </p:sp>
        <p:sp>
          <p:nvSpPr>
            <p:cNvPr id="30" name="object 30"/>
            <p:cNvSpPr/>
            <p:nvPr/>
          </p:nvSpPr>
          <p:spPr>
            <a:xfrm>
              <a:off x="8686533" y="3718941"/>
              <a:ext cx="2424430" cy="2701925"/>
            </a:xfrm>
            <a:custGeom>
              <a:avLst/>
              <a:gdLst/>
              <a:ahLst/>
              <a:cxnLst/>
              <a:rect l="l" t="t" r="r" b="b"/>
              <a:pathLst>
                <a:path w="2424429" h="2701925">
                  <a:moveTo>
                    <a:pt x="2424429" y="0"/>
                  </a:moveTo>
                  <a:lnTo>
                    <a:pt x="0" y="0"/>
                  </a:lnTo>
                  <a:lnTo>
                    <a:pt x="0" y="2447000"/>
                  </a:lnTo>
                  <a:lnTo>
                    <a:pt x="4101" y="2492758"/>
                  </a:lnTo>
                  <a:lnTo>
                    <a:pt x="15927" y="2535826"/>
                  </a:lnTo>
                  <a:lnTo>
                    <a:pt x="34758" y="2575484"/>
                  </a:lnTo>
                  <a:lnTo>
                    <a:pt x="59874" y="2611013"/>
                  </a:lnTo>
                  <a:lnTo>
                    <a:pt x="90557" y="2641695"/>
                  </a:lnTo>
                  <a:lnTo>
                    <a:pt x="126087" y="2666810"/>
                  </a:lnTo>
                  <a:lnTo>
                    <a:pt x="165746" y="2685639"/>
                  </a:lnTo>
                  <a:lnTo>
                    <a:pt x="208813" y="2697464"/>
                  </a:lnTo>
                  <a:lnTo>
                    <a:pt x="254571" y="2701565"/>
                  </a:lnTo>
                  <a:lnTo>
                    <a:pt x="2169871" y="2701565"/>
                  </a:lnTo>
                  <a:lnTo>
                    <a:pt x="2215628" y="2697464"/>
                  </a:lnTo>
                  <a:lnTo>
                    <a:pt x="2258695" y="2685639"/>
                  </a:lnTo>
                  <a:lnTo>
                    <a:pt x="2298351" y="2666810"/>
                  </a:lnTo>
                  <a:lnTo>
                    <a:pt x="2333880" y="2641695"/>
                  </a:lnTo>
                  <a:lnTo>
                    <a:pt x="2364560" y="2611013"/>
                  </a:lnTo>
                  <a:lnTo>
                    <a:pt x="2389675" y="2575484"/>
                  </a:lnTo>
                  <a:lnTo>
                    <a:pt x="2408504" y="2535826"/>
                  </a:lnTo>
                  <a:lnTo>
                    <a:pt x="2420328" y="2492758"/>
                  </a:lnTo>
                  <a:lnTo>
                    <a:pt x="2424429" y="2447000"/>
                  </a:lnTo>
                  <a:lnTo>
                    <a:pt x="2424429" y="0"/>
                  </a:lnTo>
                  <a:close/>
                </a:path>
              </a:pathLst>
            </a:custGeom>
            <a:solidFill>
              <a:srgbClr val="FFFFFF"/>
            </a:solidFill>
          </p:spPr>
          <p:txBody>
            <a:bodyPr wrap="square" lIns="0" tIns="0" rIns="0" bIns="0" rtlCol="0"/>
            <a:lstStyle/>
            <a:p>
              <a:endParaRPr/>
            </a:p>
          </p:txBody>
        </p:sp>
        <p:sp>
          <p:nvSpPr>
            <p:cNvPr id="31" name="object 31"/>
            <p:cNvSpPr/>
            <p:nvPr/>
          </p:nvSpPr>
          <p:spPr>
            <a:xfrm>
              <a:off x="8686531" y="3718935"/>
              <a:ext cx="2424430" cy="2701925"/>
            </a:xfrm>
            <a:custGeom>
              <a:avLst/>
              <a:gdLst/>
              <a:ahLst/>
              <a:cxnLst/>
              <a:rect l="l" t="t" r="r" b="b"/>
              <a:pathLst>
                <a:path w="2424429" h="2701925">
                  <a:moveTo>
                    <a:pt x="2169865" y="2701571"/>
                  </a:moveTo>
                  <a:lnTo>
                    <a:pt x="254570" y="2701571"/>
                  </a:lnTo>
                  <a:lnTo>
                    <a:pt x="208809" y="2697470"/>
                  </a:lnTo>
                  <a:lnTo>
                    <a:pt x="165740" y="2685645"/>
                  </a:lnTo>
                  <a:lnTo>
                    <a:pt x="126081" y="2666815"/>
                  </a:lnTo>
                  <a:lnTo>
                    <a:pt x="90551" y="2641700"/>
                  </a:lnTo>
                  <a:lnTo>
                    <a:pt x="59870" y="2611019"/>
                  </a:lnTo>
                  <a:lnTo>
                    <a:pt x="34755" y="2575489"/>
                  </a:lnTo>
                  <a:lnTo>
                    <a:pt x="15925" y="2535831"/>
                  </a:lnTo>
                  <a:lnTo>
                    <a:pt x="4101" y="2492764"/>
                  </a:lnTo>
                  <a:lnTo>
                    <a:pt x="0" y="2447005"/>
                  </a:lnTo>
                  <a:lnTo>
                    <a:pt x="0" y="0"/>
                  </a:lnTo>
                  <a:lnTo>
                    <a:pt x="2424431" y="0"/>
                  </a:lnTo>
                  <a:lnTo>
                    <a:pt x="2424431" y="2447005"/>
                  </a:lnTo>
                  <a:lnTo>
                    <a:pt x="2420329" y="2492764"/>
                  </a:lnTo>
                  <a:lnTo>
                    <a:pt x="2408505" y="2535831"/>
                  </a:lnTo>
                  <a:lnTo>
                    <a:pt x="2389675" y="2575489"/>
                  </a:lnTo>
                  <a:lnTo>
                    <a:pt x="2364560" y="2611019"/>
                  </a:lnTo>
                  <a:lnTo>
                    <a:pt x="2333878" y="2641700"/>
                  </a:lnTo>
                  <a:lnTo>
                    <a:pt x="2298349" y="2666815"/>
                  </a:lnTo>
                  <a:lnTo>
                    <a:pt x="2258691" y="2685645"/>
                  </a:lnTo>
                  <a:lnTo>
                    <a:pt x="2215623" y="2697470"/>
                  </a:lnTo>
                  <a:lnTo>
                    <a:pt x="2169865" y="2701571"/>
                  </a:lnTo>
                  <a:close/>
                </a:path>
              </a:pathLst>
            </a:custGeom>
            <a:ln w="12700">
              <a:solidFill>
                <a:srgbClr val="BC8642"/>
              </a:solidFill>
            </a:ln>
          </p:spPr>
          <p:txBody>
            <a:bodyPr wrap="square" lIns="0" tIns="0" rIns="0" bIns="0" rtlCol="0"/>
            <a:lstStyle/>
            <a:p>
              <a:endParaRPr/>
            </a:p>
          </p:txBody>
        </p:sp>
      </p:grpSp>
      <p:sp>
        <p:nvSpPr>
          <p:cNvPr id="32" name="object 32"/>
          <p:cNvSpPr txBox="1"/>
          <p:nvPr/>
        </p:nvSpPr>
        <p:spPr>
          <a:xfrm>
            <a:off x="8748394" y="3758691"/>
            <a:ext cx="2205355" cy="1540510"/>
          </a:xfrm>
          <a:prstGeom prst="rect">
            <a:avLst/>
          </a:prstGeom>
        </p:spPr>
        <p:txBody>
          <a:bodyPr vert="horz" wrap="square" lIns="0" tIns="44450" rIns="0" bIns="0" rtlCol="0">
            <a:spAutoFit/>
          </a:bodyPr>
          <a:lstStyle/>
          <a:p>
            <a:pPr marL="12700" marR="5080">
              <a:lnSpc>
                <a:spcPct val="86900"/>
              </a:lnSpc>
              <a:spcBef>
                <a:spcPts val="350"/>
              </a:spcBef>
            </a:pPr>
            <a:r>
              <a:rPr sz="1600" b="1" dirty="0">
                <a:latin typeface="Arial"/>
                <a:cs typeface="Arial"/>
              </a:rPr>
              <a:t>DOCUMENT </a:t>
            </a:r>
            <a:r>
              <a:rPr sz="1600" dirty="0">
                <a:latin typeface="Arial MT"/>
                <a:cs typeface="Arial MT"/>
              </a:rPr>
              <a:t>all vent </a:t>
            </a:r>
            <a:r>
              <a:rPr sz="1600" spc="5" dirty="0">
                <a:latin typeface="Arial MT"/>
                <a:cs typeface="Arial MT"/>
              </a:rPr>
              <a:t> </a:t>
            </a:r>
            <a:r>
              <a:rPr sz="1600" spc="-5" dirty="0">
                <a:latin typeface="Arial MT"/>
                <a:cs typeface="Arial MT"/>
              </a:rPr>
              <a:t>settings </a:t>
            </a:r>
            <a:r>
              <a:rPr sz="1600" dirty="0">
                <a:latin typeface="Arial MT"/>
                <a:cs typeface="Arial MT"/>
              </a:rPr>
              <a:t>along </a:t>
            </a:r>
            <a:r>
              <a:rPr sz="1600" spc="-5" dirty="0">
                <a:latin typeface="Arial MT"/>
                <a:cs typeface="Arial MT"/>
              </a:rPr>
              <a:t>with </a:t>
            </a:r>
            <a:r>
              <a:rPr sz="1600" dirty="0">
                <a:latin typeface="Arial MT"/>
                <a:cs typeface="Arial MT"/>
              </a:rPr>
              <a:t>all </a:t>
            </a:r>
            <a:r>
              <a:rPr sz="1600" spc="5" dirty="0">
                <a:latin typeface="Arial MT"/>
                <a:cs typeface="Arial MT"/>
              </a:rPr>
              <a:t> </a:t>
            </a:r>
            <a:r>
              <a:rPr sz="1600" spc="-5" dirty="0">
                <a:latin typeface="Arial MT"/>
                <a:cs typeface="Arial MT"/>
              </a:rPr>
              <a:t>findings </a:t>
            </a:r>
            <a:r>
              <a:rPr sz="1600" dirty="0">
                <a:latin typeface="Arial MT"/>
                <a:cs typeface="Arial MT"/>
              </a:rPr>
              <a:t>and </a:t>
            </a:r>
            <a:r>
              <a:rPr sz="1600" spc="-5" dirty="0">
                <a:latin typeface="Arial MT"/>
                <a:cs typeface="Arial MT"/>
              </a:rPr>
              <a:t>treatments </a:t>
            </a:r>
            <a:r>
              <a:rPr sz="1600" dirty="0">
                <a:latin typeface="Arial MT"/>
                <a:cs typeface="Arial MT"/>
              </a:rPr>
              <a:t> on </a:t>
            </a:r>
            <a:r>
              <a:rPr sz="1600" spc="-5" dirty="0">
                <a:latin typeface="Arial MT"/>
                <a:cs typeface="Arial MT"/>
              </a:rPr>
              <a:t>the </a:t>
            </a:r>
            <a:r>
              <a:rPr sz="1600" b="1" spc="-5" dirty="0">
                <a:latin typeface="Arial"/>
                <a:cs typeface="Arial"/>
              </a:rPr>
              <a:t>DD </a:t>
            </a:r>
            <a:r>
              <a:rPr sz="1600" b="1" dirty="0">
                <a:latin typeface="Arial"/>
                <a:cs typeface="Arial"/>
              </a:rPr>
              <a:t>Form </a:t>
            </a:r>
            <a:r>
              <a:rPr sz="1600" b="1" spc="-5" dirty="0">
                <a:latin typeface="Arial"/>
                <a:cs typeface="Arial"/>
              </a:rPr>
              <a:t>1380 </a:t>
            </a:r>
            <a:r>
              <a:rPr sz="1600" b="1" dirty="0">
                <a:latin typeface="Arial"/>
                <a:cs typeface="Arial"/>
              </a:rPr>
              <a:t> </a:t>
            </a:r>
            <a:r>
              <a:rPr sz="1600" dirty="0">
                <a:latin typeface="Arial MT"/>
                <a:cs typeface="Arial MT"/>
              </a:rPr>
              <a:t>TCCC</a:t>
            </a:r>
            <a:r>
              <a:rPr sz="1600" spc="-35" dirty="0">
                <a:latin typeface="Arial MT"/>
                <a:cs typeface="Arial MT"/>
              </a:rPr>
              <a:t> </a:t>
            </a:r>
            <a:r>
              <a:rPr sz="1600" dirty="0">
                <a:latin typeface="Arial MT"/>
                <a:cs typeface="Arial MT"/>
              </a:rPr>
              <a:t>Combat</a:t>
            </a:r>
            <a:r>
              <a:rPr sz="1600" spc="-35" dirty="0">
                <a:latin typeface="Arial MT"/>
                <a:cs typeface="Arial MT"/>
              </a:rPr>
              <a:t> </a:t>
            </a:r>
            <a:r>
              <a:rPr sz="1600" spc="-5" dirty="0">
                <a:latin typeface="Arial MT"/>
                <a:cs typeface="Arial MT"/>
              </a:rPr>
              <a:t>Casualty </a:t>
            </a:r>
            <a:r>
              <a:rPr sz="1600" spc="-430" dirty="0">
                <a:latin typeface="Arial MT"/>
                <a:cs typeface="Arial MT"/>
              </a:rPr>
              <a:t> </a:t>
            </a:r>
            <a:r>
              <a:rPr sz="1600" spc="-5" dirty="0">
                <a:latin typeface="Arial MT"/>
                <a:cs typeface="Arial MT"/>
              </a:rPr>
              <a:t>Card and attach it </a:t>
            </a:r>
            <a:r>
              <a:rPr sz="1600" dirty="0">
                <a:latin typeface="Arial MT"/>
                <a:cs typeface="Arial MT"/>
              </a:rPr>
              <a:t>to the </a:t>
            </a:r>
            <a:r>
              <a:rPr sz="1600" spc="-430" dirty="0">
                <a:latin typeface="Arial MT"/>
                <a:cs typeface="Arial MT"/>
              </a:rPr>
              <a:t> </a:t>
            </a:r>
            <a:r>
              <a:rPr sz="1600" spc="-5" dirty="0">
                <a:latin typeface="Arial MT"/>
                <a:cs typeface="Arial MT"/>
              </a:rPr>
              <a:t>casualty</a:t>
            </a:r>
            <a:endParaRPr sz="1600">
              <a:latin typeface="Arial MT"/>
              <a:cs typeface="Arial MT"/>
            </a:endParaRPr>
          </a:p>
        </p:txBody>
      </p:sp>
      <p:sp>
        <p:nvSpPr>
          <p:cNvPr id="33" name="object 33"/>
          <p:cNvSpPr/>
          <p:nvPr/>
        </p:nvSpPr>
        <p:spPr>
          <a:xfrm>
            <a:off x="349957" y="3283940"/>
            <a:ext cx="548640" cy="548640"/>
          </a:xfrm>
          <a:custGeom>
            <a:avLst/>
            <a:gdLst/>
            <a:ahLst/>
            <a:cxnLst/>
            <a:rect l="l" t="t" r="r" b="b"/>
            <a:pathLst>
              <a:path w="548640" h="548639">
                <a:moveTo>
                  <a:pt x="274320" y="0"/>
                </a:moveTo>
                <a:lnTo>
                  <a:pt x="225010" y="4419"/>
                </a:lnTo>
                <a:lnTo>
                  <a:pt x="178600" y="17161"/>
                </a:lnTo>
                <a:lnTo>
                  <a:pt x="135865" y="37450"/>
                </a:lnTo>
                <a:lnTo>
                  <a:pt x="97578" y="64513"/>
                </a:lnTo>
                <a:lnTo>
                  <a:pt x="64516" y="97575"/>
                </a:lnTo>
                <a:lnTo>
                  <a:pt x="37452" y="135861"/>
                </a:lnTo>
                <a:lnTo>
                  <a:pt x="17162" y="178597"/>
                </a:lnTo>
                <a:lnTo>
                  <a:pt x="4419" y="225008"/>
                </a:lnTo>
                <a:lnTo>
                  <a:pt x="0" y="274320"/>
                </a:lnTo>
                <a:lnTo>
                  <a:pt x="4419" y="323628"/>
                </a:lnTo>
                <a:lnTo>
                  <a:pt x="17162" y="370037"/>
                </a:lnTo>
                <a:lnTo>
                  <a:pt x="37452" y="412772"/>
                </a:lnTo>
                <a:lnTo>
                  <a:pt x="64516" y="451059"/>
                </a:lnTo>
                <a:lnTo>
                  <a:pt x="97578" y="484121"/>
                </a:lnTo>
                <a:lnTo>
                  <a:pt x="135865" y="511186"/>
                </a:lnTo>
                <a:lnTo>
                  <a:pt x="178600" y="531477"/>
                </a:lnTo>
                <a:lnTo>
                  <a:pt x="225010" y="544220"/>
                </a:lnTo>
                <a:lnTo>
                  <a:pt x="274320" y="548640"/>
                </a:lnTo>
                <a:lnTo>
                  <a:pt x="323629" y="544220"/>
                </a:lnTo>
                <a:lnTo>
                  <a:pt x="370038" y="531477"/>
                </a:lnTo>
                <a:lnTo>
                  <a:pt x="412774" y="511186"/>
                </a:lnTo>
                <a:lnTo>
                  <a:pt x="451060" y="484121"/>
                </a:lnTo>
                <a:lnTo>
                  <a:pt x="484123" y="451059"/>
                </a:lnTo>
                <a:lnTo>
                  <a:pt x="511187" y="412772"/>
                </a:lnTo>
                <a:lnTo>
                  <a:pt x="531477" y="370037"/>
                </a:lnTo>
                <a:lnTo>
                  <a:pt x="544220" y="323628"/>
                </a:lnTo>
                <a:lnTo>
                  <a:pt x="548640" y="274320"/>
                </a:lnTo>
                <a:lnTo>
                  <a:pt x="544220" y="225008"/>
                </a:lnTo>
                <a:lnTo>
                  <a:pt x="531477" y="178597"/>
                </a:lnTo>
                <a:lnTo>
                  <a:pt x="511187" y="135861"/>
                </a:lnTo>
                <a:lnTo>
                  <a:pt x="484123" y="97575"/>
                </a:lnTo>
                <a:lnTo>
                  <a:pt x="451060" y="64513"/>
                </a:lnTo>
                <a:lnTo>
                  <a:pt x="412774" y="37450"/>
                </a:lnTo>
                <a:lnTo>
                  <a:pt x="370038" y="17161"/>
                </a:lnTo>
                <a:lnTo>
                  <a:pt x="323629" y="4419"/>
                </a:lnTo>
                <a:lnTo>
                  <a:pt x="274320" y="0"/>
                </a:lnTo>
                <a:close/>
              </a:path>
            </a:pathLst>
          </a:custGeom>
          <a:solidFill>
            <a:srgbClr val="CD9147"/>
          </a:solidFill>
        </p:spPr>
        <p:txBody>
          <a:bodyPr wrap="square" lIns="0" tIns="0" rIns="0" bIns="0" rtlCol="0"/>
          <a:lstStyle/>
          <a:p>
            <a:endParaRPr/>
          </a:p>
        </p:txBody>
      </p:sp>
      <p:sp>
        <p:nvSpPr>
          <p:cNvPr id="34" name="object 34"/>
          <p:cNvSpPr txBox="1"/>
          <p:nvPr/>
        </p:nvSpPr>
        <p:spPr>
          <a:xfrm>
            <a:off x="548077" y="3407155"/>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7</a:t>
            </a:r>
            <a:endParaRPr sz="1800">
              <a:latin typeface="Arial"/>
              <a:cs typeface="Arial"/>
            </a:endParaRPr>
          </a:p>
        </p:txBody>
      </p:sp>
      <p:sp>
        <p:nvSpPr>
          <p:cNvPr id="35" name="object 35"/>
          <p:cNvSpPr/>
          <p:nvPr/>
        </p:nvSpPr>
        <p:spPr>
          <a:xfrm>
            <a:off x="8415642" y="3290150"/>
            <a:ext cx="548640" cy="548640"/>
          </a:xfrm>
          <a:custGeom>
            <a:avLst/>
            <a:gdLst/>
            <a:ahLst/>
            <a:cxnLst/>
            <a:rect l="l" t="t" r="r" b="b"/>
            <a:pathLst>
              <a:path w="548640" h="548639">
                <a:moveTo>
                  <a:pt x="274320" y="0"/>
                </a:moveTo>
                <a:lnTo>
                  <a:pt x="225008" y="4419"/>
                </a:lnTo>
                <a:lnTo>
                  <a:pt x="178597" y="17161"/>
                </a:lnTo>
                <a:lnTo>
                  <a:pt x="135861" y="37450"/>
                </a:lnTo>
                <a:lnTo>
                  <a:pt x="97575" y="64513"/>
                </a:lnTo>
                <a:lnTo>
                  <a:pt x="64513" y="97575"/>
                </a:lnTo>
                <a:lnTo>
                  <a:pt x="37450" y="135861"/>
                </a:lnTo>
                <a:lnTo>
                  <a:pt x="17161" y="178597"/>
                </a:lnTo>
                <a:lnTo>
                  <a:pt x="4419" y="225008"/>
                </a:lnTo>
                <a:lnTo>
                  <a:pt x="0" y="274319"/>
                </a:lnTo>
                <a:lnTo>
                  <a:pt x="4419" y="323628"/>
                </a:lnTo>
                <a:lnTo>
                  <a:pt x="17161" y="370037"/>
                </a:lnTo>
                <a:lnTo>
                  <a:pt x="37450" y="412772"/>
                </a:lnTo>
                <a:lnTo>
                  <a:pt x="64513" y="451059"/>
                </a:lnTo>
                <a:lnTo>
                  <a:pt x="97575" y="484121"/>
                </a:lnTo>
                <a:lnTo>
                  <a:pt x="135861" y="511186"/>
                </a:lnTo>
                <a:lnTo>
                  <a:pt x="178597" y="531477"/>
                </a:lnTo>
                <a:lnTo>
                  <a:pt x="225008" y="544220"/>
                </a:lnTo>
                <a:lnTo>
                  <a:pt x="274320" y="548639"/>
                </a:lnTo>
                <a:lnTo>
                  <a:pt x="323628" y="544220"/>
                </a:lnTo>
                <a:lnTo>
                  <a:pt x="370037" y="531477"/>
                </a:lnTo>
                <a:lnTo>
                  <a:pt x="412772" y="511186"/>
                </a:lnTo>
                <a:lnTo>
                  <a:pt x="451059" y="484121"/>
                </a:lnTo>
                <a:lnTo>
                  <a:pt x="484121" y="451059"/>
                </a:lnTo>
                <a:lnTo>
                  <a:pt x="511186" y="412772"/>
                </a:lnTo>
                <a:lnTo>
                  <a:pt x="531477" y="370037"/>
                </a:lnTo>
                <a:lnTo>
                  <a:pt x="544220" y="323628"/>
                </a:lnTo>
                <a:lnTo>
                  <a:pt x="548640" y="274319"/>
                </a:lnTo>
                <a:lnTo>
                  <a:pt x="544220" y="225008"/>
                </a:lnTo>
                <a:lnTo>
                  <a:pt x="531477" y="178597"/>
                </a:lnTo>
                <a:lnTo>
                  <a:pt x="511186" y="135861"/>
                </a:lnTo>
                <a:lnTo>
                  <a:pt x="484121" y="97575"/>
                </a:lnTo>
                <a:lnTo>
                  <a:pt x="451059" y="64513"/>
                </a:lnTo>
                <a:lnTo>
                  <a:pt x="412772" y="37450"/>
                </a:lnTo>
                <a:lnTo>
                  <a:pt x="370037" y="17161"/>
                </a:lnTo>
                <a:lnTo>
                  <a:pt x="323628" y="4419"/>
                </a:lnTo>
                <a:lnTo>
                  <a:pt x="274320" y="0"/>
                </a:lnTo>
                <a:close/>
              </a:path>
            </a:pathLst>
          </a:custGeom>
          <a:solidFill>
            <a:srgbClr val="CD9147"/>
          </a:solidFill>
        </p:spPr>
        <p:txBody>
          <a:bodyPr wrap="square" lIns="0" tIns="0" rIns="0" bIns="0" rtlCol="0"/>
          <a:lstStyle/>
          <a:p>
            <a:endParaRPr/>
          </a:p>
        </p:txBody>
      </p:sp>
      <p:sp>
        <p:nvSpPr>
          <p:cNvPr id="36" name="object 36"/>
          <p:cNvSpPr txBox="1"/>
          <p:nvPr/>
        </p:nvSpPr>
        <p:spPr>
          <a:xfrm>
            <a:off x="8613762" y="3413252"/>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8</a:t>
            </a:r>
            <a:endParaRPr sz="1800">
              <a:latin typeface="Arial"/>
              <a:cs typeface="Arial"/>
            </a:endParaRPr>
          </a:p>
        </p:txBody>
      </p:sp>
      <p:sp>
        <p:nvSpPr>
          <p:cNvPr id="37" name="object 37"/>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38" name="object 38"/>
          <p:cNvSpPr txBox="1">
            <a:spLocks noGrp="1"/>
          </p:cNvSpPr>
          <p:nvPr>
            <p:ph type="sldNum" sz="quarter" idx="7"/>
          </p:nvPr>
        </p:nvSpPr>
        <p:spPr>
          <a:prstGeom prst="rect">
            <a:avLst/>
          </a:prstGeom>
        </p:spPr>
        <p:txBody>
          <a:bodyPr vert="horz" wrap="square" lIns="0" tIns="0" rIns="0" bIns="0" rtlCol="0">
            <a:spAutoFit/>
          </a:bodyPr>
          <a:lstStyle/>
          <a:p>
            <a:pPr marL="152400">
              <a:lnSpc>
                <a:spcPts val="1425"/>
              </a:lnSpc>
            </a:pPr>
            <a:r>
              <a:rPr dirty="0"/>
              <a:t>56</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E3334"/>
          </a:solidFill>
        </p:spPr>
        <p:txBody>
          <a:bodyPr wrap="square" lIns="0" tIns="0" rIns="0" bIns="0" rtlCol="0"/>
          <a:lstStyle/>
          <a:p>
            <a:endParaRPr/>
          </a:p>
        </p:txBody>
      </p:sp>
      <p:sp>
        <p:nvSpPr>
          <p:cNvPr id="3" name="object 3"/>
          <p:cNvSpPr txBox="1"/>
          <p:nvPr/>
        </p:nvSpPr>
        <p:spPr>
          <a:xfrm>
            <a:off x="9437141" y="6544056"/>
            <a:ext cx="1990725" cy="193040"/>
          </a:xfrm>
          <a:prstGeom prst="rect">
            <a:avLst/>
          </a:prstGeom>
        </p:spPr>
        <p:txBody>
          <a:bodyPr vert="horz" wrap="square" lIns="0" tIns="12700" rIns="0" bIns="0" rtlCol="0">
            <a:spAutoFit/>
          </a:bodyPr>
          <a:lstStyle/>
          <a:p>
            <a:pPr marL="12700">
              <a:lnSpc>
                <a:spcPct val="100000"/>
              </a:lnSpc>
              <a:spcBef>
                <a:spcPts val="100"/>
              </a:spcBef>
            </a:pPr>
            <a:r>
              <a:rPr sz="1100" spc="-25" dirty="0">
                <a:solidFill>
                  <a:srgbClr val="807F7F"/>
                </a:solidFill>
                <a:latin typeface="Arial MT"/>
                <a:cs typeface="Arial MT"/>
              </a:rPr>
              <a:t>#</a:t>
            </a:r>
            <a:r>
              <a:rPr sz="1100" spc="-40" dirty="0">
                <a:solidFill>
                  <a:srgbClr val="807F7F"/>
                </a:solidFill>
                <a:latin typeface="Arial MT"/>
                <a:cs typeface="Arial MT"/>
              </a:rPr>
              <a:t>T</a:t>
            </a:r>
            <a:r>
              <a:rPr sz="1100" spc="-35" dirty="0">
                <a:solidFill>
                  <a:srgbClr val="807F7F"/>
                </a:solidFill>
                <a:latin typeface="Arial MT"/>
                <a:cs typeface="Arial MT"/>
              </a:rPr>
              <a:t>CCC</a:t>
            </a:r>
            <a:r>
              <a:rPr sz="1100" spc="-20" dirty="0">
                <a:solidFill>
                  <a:srgbClr val="807F7F"/>
                </a:solidFill>
                <a:latin typeface="Arial MT"/>
                <a:cs typeface="Arial MT"/>
              </a:rPr>
              <a:t>-</a:t>
            </a:r>
            <a:r>
              <a:rPr sz="1100" spc="-35" dirty="0">
                <a:solidFill>
                  <a:srgbClr val="807F7F"/>
                </a:solidFill>
                <a:latin typeface="Arial MT"/>
                <a:cs typeface="Arial MT"/>
              </a:rPr>
              <a:t>CPP</a:t>
            </a:r>
            <a:r>
              <a:rPr sz="1100" spc="-20" dirty="0">
                <a:solidFill>
                  <a:srgbClr val="807F7F"/>
                </a:solidFill>
                <a:latin typeface="Arial MT"/>
                <a:cs typeface="Arial MT"/>
              </a:rPr>
              <a:t>-</a:t>
            </a:r>
            <a:r>
              <a:rPr sz="1100" spc="-35" dirty="0">
                <a:solidFill>
                  <a:srgbClr val="807F7F"/>
                </a:solidFill>
                <a:latin typeface="Arial MT"/>
                <a:cs typeface="Arial MT"/>
              </a:rPr>
              <a:t>PPT</a:t>
            </a:r>
            <a:r>
              <a:rPr sz="1100" spc="-20" dirty="0">
                <a:solidFill>
                  <a:srgbClr val="807F7F"/>
                </a:solidFill>
                <a:latin typeface="Arial MT"/>
                <a:cs typeface="Arial MT"/>
              </a:rPr>
              <a:t>-</a:t>
            </a:r>
            <a:r>
              <a:rPr sz="1100" spc="-25" dirty="0">
                <a:solidFill>
                  <a:srgbClr val="807F7F"/>
                </a:solidFill>
                <a:latin typeface="Arial MT"/>
                <a:cs typeface="Arial MT"/>
              </a:rPr>
              <a:t>0</a:t>
            </a:r>
            <a:r>
              <a:rPr sz="1100" dirty="0">
                <a:solidFill>
                  <a:srgbClr val="807F7F"/>
                </a:solidFill>
                <a:latin typeface="Arial MT"/>
                <a:cs typeface="Arial MT"/>
              </a:rPr>
              <a:t>5 </a:t>
            </a:r>
            <a:r>
              <a:rPr sz="1100" spc="-65" dirty="0">
                <a:solidFill>
                  <a:srgbClr val="807F7F"/>
                </a:solidFill>
                <a:latin typeface="Arial MT"/>
                <a:cs typeface="Arial MT"/>
              </a:rPr>
              <a:t> </a:t>
            </a:r>
            <a:r>
              <a:rPr sz="1100" spc="-25" dirty="0">
                <a:solidFill>
                  <a:srgbClr val="807F7F"/>
                </a:solidFill>
                <a:latin typeface="Arial MT"/>
                <a:cs typeface="Arial MT"/>
              </a:rPr>
              <a:t>2</a:t>
            </a:r>
            <a:r>
              <a:rPr sz="1100" dirty="0">
                <a:solidFill>
                  <a:srgbClr val="807F7F"/>
                </a:solidFill>
                <a:latin typeface="Arial MT"/>
                <a:cs typeface="Arial MT"/>
              </a:rPr>
              <a:t>7</a:t>
            </a:r>
            <a:r>
              <a:rPr sz="1100" spc="-45" dirty="0">
                <a:solidFill>
                  <a:srgbClr val="807F7F"/>
                </a:solidFill>
                <a:latin typeface="Arial MT"/>
                <a:cs typeface="Arial MT"/>
              </a:rPr>
              <a:t> </a:t>
            </a:r>
            <a:r>
              <a:rPr sz="1100" spc="-35" dirty="0">
                <a:solidFill>
                  <a:srgbClr val="807F7F"/>
                </a:solidFill>
                <a:latin typeface="Arial MT"/>
                <a:cs typeface="Arial MT"/>
              </a:rPr>
              <a:t>FE</a:t>
            </a:r>
            <a:r>
              <a:rPr sz="1100" dirty="0">
                <a:solidFill>
                  <a:srgbClr val="807F7F"/>
                </a:solidFill>
                <a:latin typeface="Arial MT"/>
                <a:cs typeface="Arial MT"/>
              </a:rPr>
              <a:t>B</a:t>
            </a:r>
            <a:r>
              <a:rPr sz="1100" spc="-55" dirty="0">
                <a:solidFill>
                  <a:srgbClr val="807F7F"/>
                </a:solidFill>
                <a:latin typeface="Arial MT"/>
                <a:cs typeface="Arial MT"/>
              </a:rPr>
              <a:t> </a:t>
            </a:r>
            <a:r>
              <a:rPr sz="1100" spc="-25" dirty="0">
                <a:solidFill>
                  <a:srgbClr val="807F7F"/>
                </a:solidFill>
                <a:latin typeface="Arial MT"/>
                <a:cs typeface="Arial MT"/>
              </a:rPr>
              <a:t>22</a:t>
            </a:r>
            <a:endParaRPr sz="1100">
              <a:latin typeface="Arial MT"/>
              <a:cs typeface="Arial MT"/>
            </a:endParaRPr>
          </a:p>
        </p:txBody>
      </p:sp>
      <p:sp>
        <p:nvSpPr>
          <p:cNvPr id="4" name="object 4"/>
          <p:cNvSpPr txBox="1"/>
          <p:nvPr/>
        </p:nvSpPr>
        <p:spPr>
          <a:xfrm>
            <a:off x="3727958" y="284988"/>
            <a:ext cx="47364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807F7F"/>
                </a:solidFill>
                <a:latin typeface="Arial"/>
                <a:cs typeface="Arial"/>
              </a:rPr>
              <a:t>Module</a:t>
            </a:r>
            <a:r>
              <a:rPr sz="2000" b="1" spc="-25" dirty="0">
                <a:solidFill>
                  <a:srgbClr val="807F7F"/>
                </a:solidFill>
                <a:latin typeface="Arial"/>
                <a:cs typeface="Arial"/>
              </a:rPr>
              <a:t> </a:t>
            </a:r>
            <a:r>
              <a:rPr sz="2000" b="1" dirty="0">
                <a:solidFill>
                  <a:srgbClr val="807F7F"/>
                </a:solidFill>
                <a:latin typeface="Arial"/>
                <a:cs typeface="Arial"/>
              </a:rPr>
              <a:t>5:</a:t>
            </a:r>
            <a:r>
              <a:rPr sz="2000" b="1" spc="-20" dirty="0">
                <a:solidFill>
                  <a:srgbClr val="807F7F"/>
                </a:solidFill>
                <a:latin typeface="Arial"/>
                <a:cs typeface="Arial"/>
              </a:rPr>
              <a:t> </a:t>
            </a:r>
            <a:r>
              <a:rPr sz="2000" b="1" spc="-25" dirty="0">
                <a:solidFill>
                  <a:srgbClr val="807F7F"/>
                </a:solidFill>
                <a:latin typeface="Arial"/>
                <a:cs typeface="Arial"/>
              </a:rPr>
              <a:t>Tactical</a:t>
            </a:r>
            <a:r>
              <a:rPr sz="2000" b="1" spc="-30" dirty="0">
                <a:solidFill>
                  <a:srgbClr val="807F7F"/>
                </a:solidFill>
                <a:latin typeface="Arial"/>
                <a:cs typeface="Arial"/>
              </a:rPr>
              <a:t> </a:t>
            </a:r>
            <a:r>
              <a:rPr sz="2000" b="1" spc="-20" dirty="0">
                <a:solidFill>
                  <a:srgbClr val="807F7F"/>
                </a:solidFill>
                <a:latin typeface="Arial"/>
                <a:cs typeface="Arial"/>
              </a:rPr>
              <a:t>Trauma</a:t>
            </a:r>
            <a:r>
              <a:rPr sz="2000" b="1" spc="-90" dirty="0">
                <a:solidFill>
                  <a:srgbClr val="807F7F"/>
                </a:solidFill>
                <a:latin typeface="Arial"/>
                <a:cs typeface="Arial"/>
              </a:rPr>
              <a:t> </a:t>
            </a:r>
            <a:r>
              <a:rPr sz="2000" b="1" dirty="0">
                <a:solidFill>
                  <a:srgbClr val="807F7F"/>
                </a:solidFill>
                <a:latin typeface="Arial"/>
                <a:cs typeface="Arial"/>
              </a:rPr>
              <a:t>Assessment</a:t>
            </a:r>
            <a:endParaRPr sz="2000">
              <a:latin typeface="Arial"/>
              <a:cs typeface="Arial"/>
            </a:endParaRPr>
          </a:p>
        </p:txBody>
      </p:sp>
      <p:pic>
        <p:nvPicPr>
          <p:cNvPr id="5" name="object 5"/>
          <p:cNvPicPr/>
          <p:nvPr/>
        </p:nvPicPr>
        <p:blipFill>
          <a:blip r:embed="rId2" cstate="print"/>
          <a:stretch>
            <a:fillRect/>
          </a:stretch>
        </p:blipFill>
        <p:spPr>
          <a:xfrm>
            <a:off x="307847" y="252984"/>
            <a:ext cx="1176528" cy="661416"/>
          </a:xfrm>
          <a:prstGeom prst="rect">
            <a:avLst/>
          </a:prstGeom>
        </p:spPr>
      </p:pic>
      <p:sp>
        <p:nvSpPr>
          <p:cNvPr id="6" name="object 6"/>
          <p:cNvSpPr txBox="1"/>
          <p:nvPr/>
        </p:nvSpPr>
        <p:spPr>
          <a:xfrm>
            <a:off x="11640934" y="6552692"/>
            <a:ext cx="193675" cy="208279"/>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767171"/>
                </a:solidFill>
                <a:latin typeface="Arial MT"/>
                <a:cs typeface="Arial MT"/>
              </a:rPr>
              <a:t>57</a:t>
            </a:r>
            <a:endParaRPr sz="1200">
              <a:latin typeface="Arial MT"/>
              <a:cs typeface="Arial MT"/>
            </a:endParaRPr>
          </a:p>
        </p:txBody>
      </p:sp>
      <p:sp>
        <p:nvSpPr>
          <p:cNvPr id="7" name="object 7"/>
          <p:cNvSpPr txBox="1">
            <a:spLocks noGrp="1"/>
          </p:cNvSpPr>
          <p:nvPr>
            <p:ph type="title"/>
          </p:nvPr>
        </p:nvSpPr>
        <p:spPr>
          <a:xfrm>
            <a:off x="1498574" y="913891"/>
            <a:ext cx="9194800" cy="1068070"/>
          </a:xfrm>
          <a:prstGeom prst="rect">
            <a:avLst/>
          </a:prstGeom>
        </p:spPr>
        <p:txBody>
          <a:bodyPr vert="horz" wrap="square" lIns="0" tIns="74295" rIns="0" bIns="0" rtlCol="0">
            <a:spAutoFit/>
          </a:bodyPr>
          <a:lstStyle/>
          <a:p>
            <a:pPr marL="3937000" marR="5080" indent="-3924935">
              <a:lnSpc>
                <a:spcPts val="3890"/>
              </a:lnSpc>
              <a:spcBef>
                <a:spcPts val="585"/>
              </a:spcBef>
            </a:pPr>
            <a:r>
              <a:rPr spc="-30" dirty="0">
                <a:solidFill>
                  <a:srgbClr val="FFFFFF"/>
                </a:solidFill>
              </a:rPr>
              <a:t>ADJUSTABLE</a:t>
            </a:r>
            <a:r>
              <a:rPr spc="-145" dirty="0">
                <a:solidFill>
                  <a:srgbClr val="FFFFFF"/>
                </a:solidFill>
              </a:rPr>
              <a:t> </a:t>
            </a:r>
            <a:r>
              <a:rPr spc="-40" dirty="0">
                <a:solidFill>
                  <a:srgbClr val="FFFFFF"/>
                </a:solidFill>
              </a:rPr>
              <a:t>AUTOMATED</a:t>
            </a:r>
            <a:r>
              <a:rPr spc="-5" dirty="0">
                <a:solidFill>
                  <a:srgbClr val="FFFFFF"/>
                </a:solidFill>
              </a:rPr>
              <a:t> </a:t>
            </a:r>
            <a:r>
              <a:rPr spc="-30" dirty="0">
                <a:solidFill>
                  <a:srgbClr val="FFFFFF"/>
                </a:solidFill>
              </a:rPr>
              <a:t>VENTILATION </a:t>
            </a:r>
            <a:r>
              <a:rPr spc="-985" dirty="0">
                <a:solidFill>
                  <a:srgbClr val="FFFFFF"/>
                </a:solidFill>
              </a:rPr>
              <a:t> </a:t>
            </a:r>
            <a:r>
              <a:rPr spc="-5" dirty="0">
                <a:solidFill>
                  <a:srgbClr val="FFFFFF"/>
                </a:solidFill>
              </a:rPr>
              <a:t>SKILL</a:t>
            </a:r>
          </a:p>
        </p:txBody>
      </p:sp>
      <p:sp>
        <p:nvSpPr>
          <p:cNvPr id="8" name="object 8"/>
          <p:cNvSpPr txBox="1"/>
          <p:nvPr/>
        </p:nvSpPr>
        <p:spPr>
          <a:xfrm>
            <a:off x="3596094" y="2240787"/>
            <a:ext cx="5793105" cy="1560830"/>
          </a:xfrm>
          <a:prstGeom prst="rect">
            <a:avLst/>
          </a:prstGeom>
        </p:spPr>
        <p:txBody>
          <a:bodyPr vert="horz" wrap="square" lIns="0" tIns="8890" rIns="0" bIns="0" rtlCol="0">
            <a:spAutoFit/>
          </a:bodyPr>
          <a:lstStyle/>
          <a:p>
            <a:pPr marL="12700" marR="5080">
              <a:lnSpc>
                <a:spcPct val="100800"/>
              </a:lnSpc>
              <a:spcBef>
                <a:spcPts val="70"/>
              </a:spcBef>
            </a:pPr>
            <a:r>
              <a:rPr sz="2800" b="1" spc="-5" dirty="0">
                <a:solidFill>
                  <a:srgbClr val="FFFFFF"/>
                </a:solidFill>
                <a:latin typeface="Arial"/>
                <a:cs typeface="Arial"/>
              </a:rPr>
              <a:t>INSTRUCTOR-LED Demonstration </a:t>
            </a:r>
            <a:r>
              <a:rPr sz="2800" b="1" spc="-765" dirty="0">
                <a:solidFill>
                  <a:srgbClr val="FFFFFF"/>
                </a:solidFill>
                <a:latin typeface="Arial"/>
                <a:cs typeface="Arial"/>
              </a:rPr>
              <a:t> </a:t>
            </a:r>
            <a:r>
              <a:rPr sz="2400" i="1" spc="-20" dirty="0">
                <a:solidFill>
                  <a:srgbClr val="FFFFFF"/>
                </a:solidFill>
                <a:latin typeface="Arial"/>
                <a:cs typeface="Arial"/>
              </a:rPr>
              <a:t>(Trainer-led </a:t>
            </a:r>
            <a:r>
              <a:rPr sz="2400" i="1" spc="-5" dirty="0">
                <a:solidFill>
                  <a:srgbClr val="FFFFFF"/>
                </a:solidFill>
                <a:latin typeface="Arial"/>
                <a:cs typeface="Arial"/>
              </a:rPr>
              <a:t>demonstration </a:t>
            </a:r>
            <a:r>
              <a:rPr sz="2400" i="1" dirty="0">
                <a:solidFill>
                  <a:srgbClr val="FFFFFF"/>
                </a:solidFill>
                <a:latin typeface="Arial"/>
                <a:cs typeface="Arial"/>
              </a:rPr>
              <a:t>review of </a:t>
            </a:r>
            <a:r>
              <a:rPr sz="2400" i="1" spc="-5" dirty="0">
                <a:solidFill>
                  <a:srgbClr val="FFFFFF"/>
                </a:solidFill>
                <a:latin typeface="Arial"/>
                <a:cs typeface="Arial"/>
              </a:rPr>
              <a:t>the </a:t>
            </a:r>
            <a:r>
              <a:rPr sz="2400" i="1" dirty="0">
                <a:solidFill>
                  <a:srgbClr val="FFFFFF"/>
                </a:solidFill>
                <a:latin typeface="Arial"/>
                <a:cs typeface="Arial"/>
              </a:rPr>
              <a:t> </a:t>
            </a:r>
            <a:r>
              <a:rPr sz="2400" spc="-5" dirty="0">
                <a:solidFill>
                  <a:srgbClr val="FFFFFF"/>
                </a:solidFill>
                <a:latin typeface="Arial MT"/>
                <a:cs typeface="Arial MT"/>
              </a:rPr>
              <a:t>Adjustable Automated </a:t>
            </a:r>
            <a:r>
              <a:rPr sz="2400" spc="-15" dirty="0">
                <a:solidFill>
                  <a:srgbClr val="FFFFFF"/>
                </a:solidFill>
                <a:latin typeface="Arial MT"/>
                <a:cs typeface="Arial MT"/>
              </a:rPr>
              <a:t>Ventilators </a:t>
            </a:r>
            <a:r>
              <a:rPr sz="2400" i="1" spc="-5" dirty="0">
                <a:solidFill>
                  <a:srgbClr val="FFFFFF"/>
                </a:solidFill>
                <a:latin typeface="Arial"/>
                <a:cs typeface="Arial"/>
              </a:rPr>
              <a:t>Skill </a:t>
            </a:r>
            <a:r>
              <a:rPr sz="2400" i="1" dirty="0">
                <a:solidFill>
                  <a:srgbClr val="FFFFFF"/>
                </a:solidFill>
                <a:latin typeface="Arial"/>
                <a:cs typeface="Arial"/>
              </a:rPr>
              <a:t> sequence</a:t>
            </a:r>
            <a:r>
              <a:rPr sz="2400" i="1" spc="-10" dirty="0">
                <a:solidFill>
                  <a:srgbClr val="FFFFFF"/>
                </a:solidFill>
                <a:latin typeface="Arial"/>
                <a:cs typeface="Arial"/>
              </a:rPr>
              <a:t> </a:t>
            </a:r>
            <a:r>
              <a:rPr sz="2400" i="1" dirty="0">
                <a:solidFill>
                  <a:srgbClr val="FFFFFF"/>
                </a:solidFill>
                <a:latin typeface="Arial"/>
                <a:cs typeface="Arial"/>
              </a:rPr>
              <a:t>&amp;</a:t>
            </a:r>
            <a:r>
              <a:rPr sz="2400" i="1" spc="-10" dirty="0">
                <a:solidFill>
                  <a:srgbClr val="FFFFFF"/>
                </a:solidFill>
                <a:latin typeface="Arial"/>
                <a:cs typeface="Arial"/>
              </a:rPr>
              <a:t> </a:t>
            </a:r>
            <a:r>
              <a:rPr sz="2400" i="1" dirty="0">
                <a:solidFill>
                  <a:srgbClr val="FFFFFF"/>
                </a:solidFill>
                <a:latin typeface="Arial"/>
                <a:cs typeface="Arial"/>
              </a:rPr>
              <a:t>key</a:t>
            </a:r>
            <a:r>
              <a:rPr sz="2400" i="1" spc="-10" dirty="0">
                <a:solidFill>
                  <a:srgbClr val="FFFFFF"/>
                </a:solidFill>
                <a:latin typeface="Arial"/>
                <a:cs typeface="Arial"/>
              </a:rPr>
              <a:t> </a:t>
            </a:r>
            <a:r>
              <a:rPr sz="2400" i="1" spc="-5" dirty="0">
                <a:solidFill>
                  <a:srgbClr val="FFFFFF"/>
                </a:solidFill>
                <a:latin typeface="Arial"/>
                <a:cs typeface="Arial"/>
              </a:rPr>
              <a:t>steps)</a:t>
            </a:r>
            <a:endParaRPr sz="2400">
              <a:latin typeface="Arial"/>
              <a:cs typeface="Arial"/>
            </a:endParaRPr>
          </a:p>
        </p:txBody>
      </p:sp>
      <p:pic>
        <p:nvPicPr>
          <p:cNvPr id="9" name="object 9"/>
          <p:cNvPicPr/>
          <p:nvPr/>
        </p:nvPicPr>
        <p:blipFill>
          <a:blip r:embed="rId3" cstate="print"/>
          <a:stretch>
            <a:fillRect/>
          </a:stretch>
        </p:blipFill>
        <p:spPr>
          <a:xfrm>
            <a:off x="2648711" y="2307335"/>
            <a:ext cx="667512" cy="676656"/>
          </a:xfrm>
          <a:prstGeom prst="rect">
            <a:avLst/>
          </a:prstGeom>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E3334"/>
          </a:solidFill>
        </p:spPr>
        <p:txBody>
          <a:bodyPr wrap="square" lIns="0" tIns="0" rIns="0" bIns="0" rtlCol="0"/>
          <a:lstStyle/>
          <a:p>
            <a:endParaRPr/>
          </a:p>
        </p:txBody>
      </p:sp>
      <p:sp>
        <p:nvSpPr>
          <p:cNvPr id="3" name="object 3"/>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4" name="object 4"/>
          <p:cNvPicPr/>
          <p:nvPr/>
        </p:nvPicPr>
        <p:blipFill>
          <a:blip r:embed="rId2" cstate="print"/>
          <a:stretch>
            <a:fillRect/>
          </a:stretch>
        </p:blipFill>
        <p:spPr>
          <a:xfrm>
            <a:off x="309069" y="255193"/>
            <a:ext cx="1173007" cy="656424"/>
          </a:xfrm>
          <a:prstGeom prst="rect">
            <a:avLst/>
          </a:prstGeom>
        </p:spPr>
      </p:pic>
      <p:sp>
        <p:nvSpPr>
          <p:cNvPr id="5" name="object 5"/>
          <p:cNvSpPr txBox="1"/>
          <p:nvPr/>
        </p:nvSpPr>
        <p:spPr>
          <a:xfrm>
            <a:off x="3705402" y="2621787"/>
            <a:ext cx="5885815" cy="1238885"/>
          </a:xfrm>
          <a:prstGeom prst="rect">
            <a:avLst/>
          </a:prstGeom>
        </p:spPr>
        <p:txBody>
          <a:bodyPr vert="horz" wrap="square" lIns="0" tIns="12700" rIns="0" bIns="0" rtlCol="0">
            <a:spAutoFit/>
          </a:bodyPr>
          <a:lstStyle/>
          <a:p>
            <a:pPr marL="12700">
              <a:lnSpc>
                <a:spcPct val="100000"/>
              </a:lnSpc>
              <a:spcBef>
                <a:spcPts val="100"/>
              </a:spcBef>
            </a:pPr>
            <a:r>
              <a:rPr sz="2800" b="1" dirty="0">
                <a:solidFill>
                  <a:srgbClr val="FFFFFF"/>
                </a:solidFill>
                <a:latin typeface="Arial"/>
                <a:cs typeface="Arial"/>
              </a:rPr>
              <a:t>Bag</a:t>
            </a:r>
            <a:r>
              <a:rPr sz="2800" b="1" spc="-15" dirty="0">
                <a:solidFill>
                  <a:srgbClr val="FFFFFF"/>
                </a:solidFill>
                <a:latin typeface="Arial"/>
                <a:cs typeface="Arial"/>
              </a:rPr>
              <a:t> </a:t>
            </a:r>
            <a:r>
              <a:rPr sz="2800" b="1" spc="-35" dirty="0">
                <a:solidFill>
                  <a:srgbClr val="FFFFFF"/>
                </a:solidFill>
                <a:latin typeface="Arial"/>
                <a:cs typeface="Arial"/>
              </a:rPr>
              <a:t>Valve</a:t>
            </a:r>
            <a:r>
              <a:rPr sz="2800" b="1" spc="-10" dirty="0">
                <a:solidFill>
                  <a:srgbClr val="FFFFFF"/>
                </a:solidFill>
                <a:latin typeface="Arial"/>
                <a:cs typeface="Arial"/>
              </a:rPr>
              <a:t> </a:t>
            </a:r>
            <a:r>
              <a:rPr sz="2800" b="1" dirty="0">
                <a:solidFill>
                  <a:srgbClr val="FFFFFF"/>
                </a:solidFill>
                <a:latin typeface="Arial"/>
                <a:cs typeface="Arial"/>
              </a:rPr>
              <a:t>Masks</a:t>
            </a:r>
            <a:r>
              <a:rPr sz="2800" b="1" spc="-10" dirty="0">
                <a:solidFill>
                  <a:srgbClr val="FFFFFF"/>
                </a:solidFill>
                <a:latin typeface="Arial"/>
                <a:cs typeface="Arial"/>
              </a:rPr>
              <a:t> </a:t>
            </a:r>
            <a:r>
              <a:rPr sz="2800" b="1" dirty="0">
                <a:solidFill>
                  <a:srgbClr val="FFFFFF"/>
                </a:solidFill>
                <a:latin typeface="Arial"/>
                <a:cs typeface="Arial"/>
              </a:rPr>
              <a:t>(1-</a:t>
            </a:r>
            <a:r>
              <a:rPr sz="2800" b="1" spc="-10" dirty="0">
                <a:solidFill>
                  <a:srgbClr val="FFFFFF"/>
                </a:solidFill>
                <a:latin typeface="Arial"/>
                <a:cs typeface="Arial"/>
              </a:rPr>
              <a:t> </a:t>
            </a:r>
            <a:r>
              <a:rPr sz="2800" b="1" dirty="0">
                <a:solidFill>
                  <a:srgbClr val="FFFFFF"/>
                </a:solidFill>
                <a:latin typeface="Arial"/>
                <a:cs typeface="Arial"/>
              </a:rPr>
              <a:t>and</a:t>
            </a:r>
            <a:r>
              <a:rPr sz="2800" b="1" spc="-10" dirty="0">
                <a:solidFill>
                  <a:srgbClr val="FFFFFF"/>
                </a:solidFill>
                <a:latin typeface="Arial"/>
                <a:cs typeface="Arial"/>
              </a:rPr>
              <a:t> </a:t>
            </a:r>
            <a:r>
              <a:rPr sz="2800" b="1" dirty="0">
                <a:solidFill>
                  <a:srgbClr val="FFFFFF"/>
                </a:solidFill>
                <a:latin typeface="Arial"/>
                <a:cs typeface="Arial"/>
              </a:rPr>
              <a:t>2-person)</a:t>
            </a:r>
            <a:endParaRPr sz="2800">
              <a:latin typeface="Arial"/>
              <a:cs typeface="Arial"/>
            </a:endParaRPr>
          </a:p>
          <a:p>
            <a:pPr>
              <a:lnSpc>
                <a:spcPct val="100000"/>
              </a:lnSpc>
              <a:spcBef>
                <a:spcPts val="10"/>
              </a:spcBef>
            </a:pPr>
            <a:endParaRPr sz="2450">
              <a:latin typeface="Arial"/>
              <a:cs typeface="Arial"/>
            </a:endParaRPr>
          </a:p>
          <a:p>
            <a:pPr marL="12700">
              <a:lnSpc>
                <a:spcPct val="100000"/>
              </a:lnSpc>
              <a:spcBef>
                <a:spcPts val="5"/>
              </a:spcBef>
            </a:pPr>
            <a:r>
              <a:rPr sz="2800" b="1" dirty="0">
                <a:solidFill>
                  <a:srgbClr val="FFFFFF"/>
                </a:solidFill>
                <a:latin typeface="Arial"/>
                <a:cs typeface="Arial"/>
              </a:rPr>
              <a:t>Adjustable</a:t>
            </a:r>
            <a:r>
              <a:rPr sz="2800" b="1" spc="-125" dirty="0">
                <a:solidFill>
                  <a:srgbClr val="FFFFFF"/>
                </a:solidFill>
                <a:latin typeface="Arial"/>
                <a:cs typeface="Arial"/>
              </a:rPr>
              <a:t> </a:t>
            </a:r>
            <a:r>
              <a:rPr sz="2800" b="1" dirty="0">
                <a:solidFill>
                  <a:srgbClr val="FFFFFF"/>
                </a:solidFill>
                <a:latin typeface="Arial"/>
                <a:cs typeface="Arial"/>
              </a:rPr>
              <a:t>Automated</a:t>
            </a:r>
            <a:r>
              <a:rPr sz="2800" b="1" spc="-30" dirty="0">
                <a:solidFill>
                  <a:srgbClr val="FFFFFF"/>
                </a:solidFill>
                <a:latin typeface="Arial"/>
                <a:cs typeface="Arial"/>
              </a:rPr>
              <a:t> </a:t>
            </a:r>
            <a:r>
              <a:rPr sz="2800" b="1" spc="-15" dirty="0">
                <a:solidFill>
                  <a:srgbClr val="FFFFFF"/>
                </a:solidFill>
                <a:latin typeface="Arial"/>
                <a:cs typeface="Arial"/>
              </a:rPr>
              <a:t>Ventilators</a:t>
            </a:r>
            <a:endParaRPr sz="2800">
              <a:latin typeface="Arial"/>
              <a:cs typeface="Arial"/>
            </a:endParaRPr>
          </a:p>
        </p:txBody>
      </p:sp>
      <p:sp>
        <p:nvSpPr>
          <p:cNvPr id="6" name="object 6"/>
          <p:cNvSpPr txBox="1">
            <a:spLocks noGrp="1"/>
          </p:cNvSpPr>
          <p:nvPr>
            <p:ph type="title"/>
          </p:nvPr>
        </p:nvSpPr>
        <p:spPr>
          <a:xfrm>
            <a:off x="3661473" y="947420"/>
            <a:ext cx="5094605" cy="980440"/>
          </a:xfrm>
          <a:prstGeom prst="rect">
            <a:avLst/>
          </a:prstGeom>
        </p:spPr>
        <p:txBody>
          <a:bodyPr vert="horz" wrap="square" lIns="0" tIns="12700" rIns="0" bIns="0" rtlCol="0">
            <a:spAutoFit/>
          </a:bodyPr>
          <a:lstStyle/>
          <a:p>
            <a:pPr marR="139065" algn="ctr">
              <a:lnSpc>
                <a:spcPts val="4240"/>
              </a:lnSpc>
              <a:spcBef>
                <a:spcPts val="100"/>
              </a:spcBef>
            </a:pPr>
            <a:r>
              <a:rPr spc="-5" dirty="0">
                <a:solidFill>
                  <a:srgbClr val="FFFFFF"/>
                </a:solidFill>
              </a:rPr>
              <a:t>SKILL</a:t>
            </a:r>
            <a:r>
              <a:rPr spc="-100" dirty="0">
                <a:solidFill>
                  <a:srgbClr val="FFFFFF"/>
                </a:solidFill>
              </a:rPr>
              <a:t> </a:t>
            </a:r>
            <a:r>
              <a:rPr spc="-85" dirty="0">
                <a:solidFill>
                  <a:srgbClr val="FFFFFF"/>
                </a:solidFill>
              </a:rPr>
              <a:t>STATION</a:t>
            </a:r>
          </a:p>
          <a:p>
            <a:pPr marL="12700">
              <a:lnSpc>
                <a:spcPts val="3279"/>
              </a:lnSpc>
            </a:pPr>
            <a:r>
              <a:rPr sz="2800" spc="-25" dirty="0">
                <a:solidFill>
                  <a:srgbClr val="FFFFFF"/>
                </a:solidFill>
              </a:rPr>
              <a:t>VENTILATION</a:t>
            </a:r>
            <a:r>
              <a:rPr sz="2800" spc="-10" dirty="0">
                <a:solidFill>
                  <a:srgbClr val="FFFFFF"/>
                </a:solidFill>
              </a:rPr>
              <a:t> </a:t>
            </a:r>
            <a:r>
              <a:rPr sz="2800" spc="-5" dirty="0">
                <a:solidFill>
                  <a:srgbClr val="FFFFFF"/>
                </a:solidFill>
              </a:rPr>
              <a:t>SKILL</a:t>
            </a:r>
            <a:r>
              <a:rPr sz="2800" spc="-60" dirty="0">
                <a:solidFill>
                  <a:srgbClr val="FFFFFF"/>
                </a:solidFill>
              </a:rPr>
              <a:t> </a:t>
            </a:r>
            <a:r>
              <a:rPr sz="2800" spc="-65" dirty="0">
                <a:solidFill>
                  <a:srgbClr val="FFFFFF"/>
                </a:solidFill>
              </a:rPr>
              <a:t>STATION</a:t>
            </a:r>
            <a:endParaRPr sz="2800"/>
          </a:p>
        </p:txBody>
      </p:sp>
      <p:pic>
        <p:nvPicPr>
          <p:cNvPr id="7" name="object 7"/>
          <p:cNvPicPr/>
          <p:nvPr/>
        </p:nvPicPr>
        <p:blipFill>
          <a:blip r:embed="rId3" cstate="print"/>
          <a:stretch>
            <a:fillRect/>
          </a:stretch>
        </p:blipFill>
        <p:spPr>
          <a:xfrm>
            <a:off x="2813304" y="2532888"/>
            <a:ext cx="664464" cy="673608"/>
          </a:xfrm>
          <a:prstGeom prst="rect">
            <a:avLst/>
          </a:prstGeom>
        </p:spPr>
      </p:pic>
      <p:pic>
        <p:nvPicPr>
          <p:cNvPr id="8" name="object 8"/>
          <p:cNvPicPr/>
          <p:nvPr/>
        </p:nvPicPr>
        <p:blipFill>
          <a:blip r:embed="rId4" cstate="print"/>
          <a:stretch>
            <a:fillRect/>
          </a:stretch>
        </p:blipFill>
        <p:spPr>
          <a:xfrm>
            <a:off x="2804160" y="3310128"/>
            <a:ext cx="667512" cy="676656"/>
          </a:xfrm>
          <a:prstGeom prst="rect">
            <a:avLst/>
          </a:prstGeom>
        </p:spPr>
      </p:pic>
      <p:sp>
        <p:nvSpPr>
          <p:cNvPr id="9" name="object 9"/>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0" name="object 10"/>
          <p:cNvSpPr txBox="1">
            <a:spLocks noGrp="1"/>
          </p:cNvSpPr>
          <p:nvPr>
            <p:ph type="sldNum" sz="quarter" idx="7"/>
          </p:nvPr>
        </p:nvSpPr>
        <p:spPr>
          <a:prstGeom prst="rect">
            <a:avLst/>
          </a:prstGeom>
        </p:spPr>
        <p:txBody>
          <a:bodyPr vert="horz" wrap="square" lIns="0" tIns="13335" rIns="0" bIns="0" rtlCol="0">
            <a:spAutoFit/>
          </a:bodyPr>
          <a:lstStyle/>
          <a:p>
            <a:pPr marL="152400">
              <a:lnSpc>
                <a:spcPct val="100000"/>
              </a:lnSpc>
              <a:spcBef>
                <a:spcPts val="105"/>
              </a:spcBef>
            </a:pPr>
            <a:r>
              <a:rPr dirty="0"/>
              <a:t>58</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2" cstate="print"/>
          <a:stretch>
            <a:fillRect/>
          </a:stretch>
        </p:blipFill>
        <p:spPr>
          <a:xfrm>
            <a:off x="309069" y="255193"/>
            <a:ext cx="1173007" cy="656424"/>
          </a:xfrm>
          <a:prstGeom prst="rect">
            <a:avLst/>
          </a:prstGeom>
        </p:spPr>
      </p:pic>
      <p:pic>
        <p:nvPicPr>
          <p:cNvPr id="4" name="object 4"/>
          <p:cNvPicPr/>
          <p:nvPr/>
        </p:nvPicPr>
        <p:blipFill>
          <a:blip r:embed="rId3" cstate="print"/>
          <a:stretch>
            <a:fillRect/>
          </a:stretch>
        </p:blipFill>
        <p:spPr>
          <a:xfrm>
            <a:off x="7342492" y="1504175"/>
            <a:ext cx="4451692" cy="1924824"/>
          </a:xfrm>
          <a:prstGeom prst="rect">
            <a:avLst/>
          </a:prstGeom>
        </p:spPr>
      </p:pic>
      <p:sp>
        <p:nvSpPr>
          <p:cNvPr id="5" name="object 5"/>
          <p:cNvSpPr txBox="1">
            <a:spLocks noGrp="1"/>
          </p:cNvSpPr>
          <p:nvPr>
            <p:ph type="title"/>
          </p:nvPr>
        </p:nvSpPr>
        <p:spPr>
          <a:xfrm>
            <a:off x="2347036" y="788923"/>
            <a:ext cx="7620000" cy="1068070"/>
          </a:xfrm>
          <a:prstGeom prst="rect">
            <a:avLst/>
          </a:prstGeom>
        </p:spPr>
        <p:txBody>
          <a:bodyPr vert="horz" wrap="square" lIns="0" tIns="74295" rIns="0" bIns="0" rtlCol="0">
            <a:spAutoFit/>
          </a:bodyPr>
          <a:lstStyle/>
          <a:p>
            <a:pPr marL="1756410" marR="5080" indent="-1744345">
              <a:lnSpc>
                <a:spcPts val="3890"/>
              </a:lnSpc>
              <a:spcBef>
                <a:spcPts val="585"/>
              </a:spcBef>
            </a:pPr>
            <a:r>
              <a:rPr spc="-5" dirty="0">
                <a:solidFill>
                  <a:srgbClr val="BC8642"/>
                </a:solidFill>
              </a:rPr>
              <a:t>OXYGEN</a:t>
            </a:r>
            <a:r>
              <a:rPr spc="-170" dirty="0">
                <a:solidFill>
                  <a:srgbClr val="BC8642"/>
                </a:solidFill>
              </a:rPr>
              <a:t> </a:t>
            </a:r>
            <a:r>
              <a:rPr spc="-20" dirty="0"/>
              <a:t>ADMINISTRATION</a:t>
            </a:r>
            <a:r>
              <a:rPr spc="-40" dirty="0"/>
              <a:t> </a:t>
            </a:r>
            <a:r>
              <a:rPr dirty="0">
                <a:solidFill>
                  <a:srgbClr val="BC8642"/>
                </a:solidFill>
              </a:rPr>
              <a:t>IN</a:t>
            </a:r>
            <a:r>
              <a:rPr spc="-30" dirty="0">
                <a:solidFill>
                  <a:srgbClr val="BC8642"/>
                </a:solidFill>
              </a:rPr>
              <a:t> </a:t>
            </a:r>
            <a:r>
              <a:rPr dirty="0">
                <a:solidFill>
                  <a:srgbClr val="BC8642"/>
                </a:solidFill>
              </a:rPr>
              <a:t>TFC </a:t>
            </a:r>
            <a:r>
              <a:rPr spc="-985" dirty="0">
                <a:solidFill>
                  <a:srgbClr val="BC8642"/>
                </a:solidFill>
              </a:rPr>
              <a:t> </a:t>
            </a:r>
            <a:r>
              <a:rPr spc="-20" dirty="0"/>
              <a:t>CONSIDERATIONS</a:t>
            </a:r>
          </a:p>
        </p:txBody>
      </p:sp>
      <p:sp>
        <p:nvSpPr>
          <p:cNvPr id="6" name="object 6"/>
          <p:cNvSpPr txBox="1"/>
          <p:nvPr/>
        </p:nvSpPr>
        <p:spPr>
          <a:xfrm>
            <a:off x="3313900" y="2025396"/>
            <a:ext cx="3900804" cy="3754120"/>
          </a:xfrm>
          <a:prstGeom prst="rect">
            <a:avLst/>
          </a:prstGeom>
        </p:spPr>
        <p:txBody>
          <a:bodyPr vert="horz" wrap="square" lIns="0" tIns="34925" rIns="0" bIns="0" rtlCol="0">
            <a:spAutoFit/>
          </a:bodyPr>
          <a:lstStyle/>
          <a:p>
            <a:pPr marL="38100" marR="681990">
              <a:lnSpc>
                <a:spcPts val="2280"/>
              </a:lnSpc>
              <a:spcBef>
                <a:spcPts val="275"/>
              </a:spcBef>
            </a:pPr>
            <a:r>
              <a:rPr sz="2000" spc="-5" dirty="0">
                <a:latin typeface="Arial MT"/>
                <a:cs typeface="Arial MT"/>
              </a:rPr>
              <a:t>Availability</a:t>
            </a:r>
            <a:r>
              <a:rPr sz="2000" spc="-20" dirty="0">
                <a:latin typeface="Arial MT"/>
                <a:cs typeface="Arial MT"/>
              </a:rPr>
              <a:t> </a:t>
            </a:r>
            <a:r>
              <a:rPr sz="2000" dirty="0">
                <a:latin typeface="Arial MT"/>
                <a:cs typeface="Arial MT"/>
              </a:rPr>
              <a:t>of</a:t>
            </a:r>
            <a:r>
              <a:rPr sz="2000" spc="-25" dirty="0">
                <a:latin typeface="Arial MT"/>
                <a:cs typeface="Arial MT"/>
              </a:rPr>
              <a:t> </a:t>
            </a:r>
            <a:r>
              <a:rPr sz="2000" dirty="0">
                <a:latin typeface="Arial MT"/>
                <a:cs typeface="Arial MT"/>
              </a:rPr>
              <a:t>oxygen</a:t>
            </a:r>
            <a:r>
              <a:rPr sz="2000" spc="-20" dirty="0">
                <a:latin typeface="Arial MT"/>
                <a:cs typeface="Arial MT"/>
              </a:rPr>
              <a:t> </a:t>
            </a:r>
            <a:r>
              <a:rPr sz="2000" dirty="0">
                <a:latin typeface="Arial MT"/>
                <a:cs typeface="Arial MT"/>
              </a:rPr>
              <a:t>is</a:t>
            </a:r>
            <a:r>
              <a:rPr sz="2000" spc="-20" dirty="0">
                <a:latin typeface="Arial MT"/>
                <a:cs typeface="Arial MT"/>
              </a:rPr>
              <a:t> </a:t>
            </a:r>
            <a:r>
              <a:rPr sz="2000" spc="-5" dirty="0">
                <a:latin typeface="Arial MT"/>
                <a:cs typeface="Arial MT"/>
              </a:rPr>
              <a:t>very </a:t>
            </a:r>
            <a:r>
              <a:rPr sz="2000" spc="-540" dirty="0">
                <a:latin typeface="Arial MT"/>
                <a:cs typeface="Arial MT"/>
              </a:rPr>
              <a:t> </a:t>
            </a:r>
            <a:r>
              <a:rPr sz="2000" spc="-5" dirty="0">
                <a:latin typeface="Arial MT"/>
                <a:cs typeface="Arial MT"/>
              </a:rPr>
              <a:t>limited</a:t>
            </a:r>
            <a:r>
              <a:rPr sz="2000" spc="-15" dirty="0">
                <a:latin typeface="Arial MT"/>
                <a:cs typeface="Arial MT"/>
              </a:rPr>
              <a:t> </a:t>
            </a:r>
            <a:r>
              <a:rPr sz="2000" dirty="0">
                <a:latin typeface="Arial MT"/>
                <a:cs typeface="Arial MT"/>
              </a:rPr>
              <a:t>in</a:t>
            </a:r>
            <a:r>
              <a:rPr sz="2000" spc="-45" dirty="0">
                <a:latin typeface="Arial MT"/>
                <a:cs typeface="Arial MT"/>
              </a:rPr>
              <a:t> </a:t>
            </a:r>
            <a:r>
              <a:rPr sz="2000" dirty="0">
                <a:latin typeface="Arial MT"/>
                <a:cs typeface="Arial MT"/>
              </a:rPr>
              <a:t>TFC</a:t>
            </a:r>
            <a:endParaRPr sz="2000">
              <a:latin typeface="Arial MT"/>
              <a:cs typeface="Arial MT"/>
            </a:endParaRPr>
          </a:p>
          <a:p>
            <a:pPr marL="38100" marR="30480">
              <a:lnSpc>
                <a:spcPct val="94000"/>
              </a:lnSpc>
              <a:spcBef>
                <a:spcPts val="1190"/>
              </a:spcBef>
            </a:pPr>
            <a:r>
              <a:rPr sz="2000" spc="-5" dirty="0">
                <a:latin typeface="Arial MT"/>
                <a:cs typeface="Arial MT"/>
              </a:rPr>
              <a:t>Oxygen may </a:t>
            </a:r>
            <a:r>
              <a:rPr sz="2000" dirty="0">
                <a:latin typeface="Arial MT"/>
                <a:cs typeface="Arial MT"/>
              </a:rPr>
              <a:t>be </a:t>
            </a:r>
            <a:r>
              <a:rPr sz="2000" spc="-5" dirty="0">
                <a:latin typeface="Arial MT"/>
                <a:cs typeface="Arial MT"/>
              </a:rPr>
              <a:t>present </a:t>
            </a:r>
            <a:r>
              <a:rPr sz="2000" dirty="0">
                <a:latin typeface="Arial MT"/>
                <a:cs typeface="Arial MT"/>
              </a:rPr>
              <a:t>at aid </a:t>
            </a:r>
            <a:r>
              <a:rPr sz="2000" spc="5" dirty="0">
                <a:latin typeface="Arial MT"/>
                <a:cs typeface="Arial MT"/>
              </a:rPr>
              <a:t> </a:t>
            </a:r>
            <a:r>
              <a:rPr sz="2000" spc="-5" dirty="0">
                <a:latin typeface="Arial MT"/>
                <a:cs typeface="Arial MT"/>
              </a:rPr>
              <a:t>stations, casualty </a:t>
            </a:r>
            <a:r>
              <a:rPr sz="2000" dirty="0">
                <a:latin typeface="Arial MT"/>
                <a:cs typeface="Arial MT"/>
              </a:rPr>
              <a:t>collection </a:t>
            </a:r>
            <a:r>
              <a:rPr sz="2000" spc="-5" dirty="0">
                <a:latin typeface="Arial MT"/>
                <a:cs typeface="Arial MT"/>
              </a:rPr>
              <a:t>points </a:t>
            </a:r>
            <a:r>
              <a:rPr sz="2000" spc="-545" dirty="0">
                <a:latin typeface="Arial MT"/>
                <a:cs typeface="Arial MT"/>
              </a:rPr>
              <a:t> </a:t>
            </a:r>
            <a:r>
              <a:rPr sz="2000" dirty="0">
                <a:latin typeface="Arial MT"/>
                <a:cs typeface="Arial MT"/>
              </a:rPr>
              <a:t>or</a:t>
            </a:r>
            <a:r>
              <a:rPr sz="2000" spc="-15" dirty="0">
                <a:latin typeface="Arial MT"/>
                <a:cs typeface="Arial MT"/>
              </a:rPr>
              <a:t> </a:t>
            </a:r>
            <a:r>
              <a:rPr sz="2000" dirty="0">
                <a:latin typeface="Arial MT"/>
                <a:cs typeface="Arial MT"/>
              </a:rPr>
              <a:t>on</a:t>
            </a:r>
            <a:r>
              <a:rPr sz="2000" spc="-15" dirty="0">
                <a:latin typeface="Arial MT"/>
                <a:cs typeface="Arial MT"/>
              </a:rPr>
              <a:t> </a:t>
            </a:r>
            <a:r>
              <a:rPr sz="2000" dirty="0">
                <a:latin typeface="Arial MT"/>
                <a:cs typeface="Arial MT"/>
              </a:rPr>
              <a:t>convoys</a:t>
            </a:r>
            <a:endParaRPr sz="2000">
              <a:latin typeface="Arial MT"/>
              <a:cs typeface="Arial MT"/>
            </a:endParaRPr>
          </a:p>
          <a:p>
            <a:pPr marL="38100" marR="147320">
              <a:lnSpc>
                <a:spcPct val="95500"/>
              </a:lnSpc>
              <a:spcBef>
                <a:spcPts val="1215"/>
              </a:spcBef>
            </a:pPr>
            <a:r>
              <a:rPr sz="2000" spc="-5" dirty="0">
                <a:latin typeface="Arial MT"/>
                <a:cs typeface="Arial MT"/>
              </a:rPr>
              <a:t>Current </a:t>
            </a:r>
            <a:r>
              <a:rPr sz="2000" dirty="0">
                <a:latin typeface="Arial MT"/>
                <a:cs typeface="Arial MT"/>
              </a:rPr>
              <a:t>TCCC Guidelines only </a:t>
            </a:r>
            <a:r>
              <a:rPr sz="2000" spc="5" dirty="0">
                <a:latin typeface="Arial MT"/>
                <a:cs typeface="Arial MT"/>
              </a:rPr>
              <a:t> </a:t>
            </a:r>
            <a:r>
              <a:rPr sz="2000" spc="-5" dirty="0">
                <a:latin typeface="Arial MT"/>
                <a:cs typeface="Arial MT"/>
              </a:rPr>
              <a:t>recommend</a:t>
            </a:r>
            <a:r>
              <a:rPr sz="2000" spc="-25" dirty="0">
                <a:latin typeface="Arial MT"/>
                <a:cs typeface="Arial MT"/>
              </a:rPr>
              <a:t> </a:t>
            </a:r>
            <a:r>
              <a:rPr sz="2000" dirty="0">
                <a:latin typeface="Arial MT"/>
                <a:cs typeface="Arial MT"/>
              </a:rPr>
              <a:t>oxygen</a:t>
            </a:r>
            <a:r>
              <a:rPr sz="2000" spc="-25" dirty="0">
                <a:latin typeface="Arial MT"/>
                <a:cs typeface="Arial MT"/>
              </a:rPr>
              <a:t> </a:t>
            </a:r>
            <a:r>
              <a:rPr sz="2000" spc="-5" dirty="0">
                <a:latin typeface="Arial MT"/>
                <a:cs typeface="Arial MT"/>
              </a:rPr>
              <a:t>for</a:t>
            </a:r>
            <a:r>
              <a:rPr sz="2000" spc="-25" dirty="0">
                <a:latin typeface="Arial MT"/>
                <a:cs typeface="Arial MT"/>
              </a:rPr>
              <a:t> </a:t>
            </a:r>
            <a:r>
              <a:rPr sz="2000" spc="-5" dirty="0">
                <a:latin typeface="Arial MT"/>
                <a:cs typeface="Arial MT"/>
              </a:rPr>
              <a:t>traumatic </a:t>
            </a:r>
            <a:r>
              <a:rPr sz="2000" spc="-540" dirty="0">
                <a:latin typeface="Arial MT"/>
                <a:cs typeface="Arial MT"/>
              </a:rPr>
              <a:t> </a:t>
            </a:r>
            <a:r>
              <a:rPr sz="2000" dirty="0">
                <a:latin typeface="Arial MT"/>
                <a:cs typeface="Arial MT"/>
              </a:rPr>
              <a:t>brain</a:t>
            </a:r>
            <a:r>
              <a:rPr sz="2000" spc="-15" dirty="0">
                <a:latin typeface="Arial MT"/>
                <a:cs typeface="Arial MT"/>
              </a:rPr>
              <a:t> </a:t>
            </a:r>
            <a:r>
              <a:rPr sz="2000" dirty="0">
                <a:latin typeface="Arial MT"/>
                <a:cs typeface="Arial MT"/>
              </a:rPr>
              <a:t>injury</a:t>
            </a:r>
            <a:r>
              <a:rPr sz="2000" spc="-15" dirty="0">
                <a:latin typeface="Arial MT"/>
                <a:cs typeface="Arial MT"/>
              </a:rPr>
              <a:t> </a:t>
            </a:r>
            <a:r>
              <a:rPr sz="2000" spc="-5" dirty="0">
                <a:latin typeface="Arial MT"/>
                <a:cs typeface="Arial MT"/>
              </a:rPr>
              <a:t>(TBI)</a:t>
            </a:r>
            <a:endParaRPr sz="2000">
              <a:latin typeface="Arial MT"/>
              <a:cs typeface="Arial MT"/>
            </a:endParaRPr>
          </a:p>
          <a:p>
            <a:pPr marL="38100" marR="779145">
              <a:lnSpc>
                <a:spcPct val="147800"/>
              </a:lnSpc>
              <a:spcBef>
                <a:spcPts val="80"/>
              </a:spcBef>
            </a:pPr>
            <a:r>
              <a:rPr sz="1800" b="1" i="1" spc="-5" dirty="0">
                <a:latin typeface="Arial"/>
                <a:cs typeface="Arial"/>
              </a:rPr>
              <a:t>Maintain</a:t>
            </a:r>
            <a:r>
              <a:rPr sz="1800" b="1" i="1" spc="-20" dirty="0">
                <a:latin typeface="Arial"/>
                <a:cs typeface="Arial"/>
              </a:rPr>
              <a:t> </a:t>
            </a:r>
            <a:r>
              <a:rPr sz="1800" b="1" i="1" dirty="0">
                <a:latin typeface="Arial"/>
                <a:cs typeface="Arial"/>
              </a:rPr>
              <a:t>O</a:t>
            </a:r>
            <a:r>
              <a:rPr sz="1800" b="1" i="1" baseline="23148" dirty="0">
                <a:latin typeface="Arial"/>
                <a:cs typeface="Arial"/>
              </a:rPr>
              <a:t>2</a:t>
            </a:r>
            <a:r>
              <a:rPr sz="1800" b="1" i="1" spc="217" baseline="23148" dirty="0">
                <a:latin typeface="Arial"/>
                <a:cs typeface="Arial"/>
              </a:rPr>
              <a:t> </a:t>
            </a:r>
            <a:r>
              <a:rPr sz="1800" b="1" i="1" spc="-5" dirty="0">
                <a:latin typeface="Arial"/>
                <a:cs typeface="Arial"/>
              </a:rPr>
              <a:t>saturation</a:t>
            </a:r>
            <a:r>
              <a:rPr sz="1800" b="1" i="1" spc="-20" dirty="0">
                <a:latin typeface="Arial"/>
                <a:cs typeface="Arial"/>
              </a:rPr>
              <a:t> </a:t>
            </a:r>
            <a:r>
              <a:rPr sz="1800" b="1" i="1" spc="-5" dirty="0">
                <a:latin typeface="Arial"/>
                <a:cs typeface="Arial"/>
              </a:rPr>
              <a:t>&gt;90% </a:t>
            </a:r>
            <a:r>
              <a:rPr sz="1800" b="1" i="1" spc="-484" dirty="0">
                <a:latin typeface="Arial"/>
                <a:cs typeface="Arial"/>
              </a:rPr>
              <a:t> </a:t>
            </a:r>
            <a:r>
              <a:rPr sz="1800" b="1" i="1" dirty="0">
                <a:latin typeface="Arial"/>
                <a:cs typeface="Arial"/>
              </a:rPr>
              <a:t>Flow</a:t>
            </a:r>
            <a:r>
              <a:rPr sz="1800" b="1" i="1" spc="-10" dirty="0">
                <a:latin typeface="Arial"/>
                <a:cs typeface="Arial"/>
              </a:rPr>
              <a:t> </a:t>
            </a:r>
            <a:r>
              <a:rPr sz="1800" b="1" i="1" spc="-5" dirty="0">
                <a:latin typeface="Arial"/>
                <a:cs typeface="Arial"/>
              </a:rPr>
              <a:t>rate</a:t>
            </a:r>
            <a:r>
              <a:rPr sz="1800" b="1" i="1" spc="-10" dirty="0">
                <a:latin typeface="Arial"/>
                <a:cs typeface="Arial"/>
              </a:rPr>
              <a:t> </a:t>
            </a:r>
            <a:r>
              <a:rPr sz="1800" b="1" i="1" spc="-5" dirty="0">
                <a:latin typeface="Arial"/>
                <a:cs typeface="Arial"/>
              </a:rPr>
              <a:t>often </a:t>
            </a:r>
            <a:r>
              <a:rPr sz="1800" b="1" i="1" dirty="0">
                <a:latin typeface="Arial"/>
                <a:cs typeface="Arial"/>
              </a:rPr>
              <a:t>3</a:t>
            </a:r>
            <a:r>
              <a:rPr sz="1800" b="1" i="1" spc="-10" dirty="0">
                <a:latin typeface="Arial"/>
                <a:cs typeface="Arial"/>
              </a:rPr>
              <a:t> </a:t>
            </a:r>
            <a:r>
              <a:rPr sz="1800" b="1" i="1" spc="-5" dirty="0">
                <a:latin typeface="Arial"/>
                <a:cs typeface="Arial"/>
              </a:rPr>
              <a:t>liters/min</a:t>
            </a:r>
            <a:endParaRPr sz="1800">
              <a:latin typeface="Arial"/>
              <a:cs typeface="Arial"/>
            </a:endParaRPr>
          </a:p>
          <a:p>
            <a:pPr marL="38100">
              <a:lnSpc>
                <a:spcPts val="2110"/>
              </a:lnSpc>
            </a:pPr>
            <a:r>
              <a:rPr sz="1800" i="1" spc="-5" dirty="0">
                <a:latin typeface="Arial"/>
                <a:cs typeface="Arial"/>
              </a:rPr>
              <a:t>usually</a:t>
            </a:r>
            <a:r>
              <a:rPr sz="1800" i="1" spc="-15" dirty="0">
                <a:latin typeface="Arial"/>
                <a:cs typeface="Arial"/>
              </a:rPr>
              <a:t> </a:t>
            </a:r>
            <a:r>
              <a:rPr sz="1800" i="1" spc="-5" dirty="0">
                <a:latin typeface="Arial"/>
                <a:cs typeface="Arial"/>
              </a:rPr>
              <a:t>limited</a:t>
            </a:r>
            <a:r>
              <a:rPr sz="1800" i="1" spc="-10" dirty="0">
                <a:latin typeface="Arial"/>
                <a:cs typeface="Arial"/>
              </a:rPr>
              <a:t> </a:t>
            </a:r>
            <a:r>
              <a:rPr sz="1800" i="1" spc="-5" dirty="0">
                <a:latin typeface="Arial"/>
                <a:cs typeface="Arial"/>
              </a:rPr>
              <a:t>by</a:t>
            </a:r>
            <a:r>
              <a:rPr sz="1800" i="1" spc="-15" dirty="0">
                <a:latin typeface="Arial"/>
                <a:cs typeface="Arial"/>
              </a:rPr>
              <a:t> </a:t>
            </a:r>
            <a:r>
              <a:rPr sz="1800" i="1" spc="-5" dirty="0">
                <a:latin typeface="Arial"/>
                <a:cs typeface="Arial"/>
              </a:rPr>
              <a:t>O</a:t>
            </a:r>
            <a:r>
              <a:rPr sz="1800" i="1" spc="-7" baseline="23148" dirty="0">
                <a:latin typeface="Arial"/>
                <a:cs typeface="Arial"/>
              </a:rPr>
              <a:t>2</a:t>
            </a:r>
            <a:r>
              <a:rPr sz="1800" i="1" spc="232" baseline="23148" dirty="0">
                <a:latin typeface="Arial"/>
                <a:cs typeface="Arial"/>
              </a:rPr>
              <a:t> </a:t>
            </a:r>
            <a:r>
              <a:rPr sz="1800" i="1" spc="-5" dirty="0">
                <a:latin typeface="Arial"/>
                <a:cs typeface="Arial"/>
              </a:rPr>
              <a:t>generation</a:t>
            </a:r>
            <a:endParaRPr sz="1800">
              <a:latin typeface="Arial"/>
              <a:cs typeface="Arial"/>
            </a:endParaRPr>
          </a:p>
        </p:txBody>
      </p:sp>
      <p:sp>
        <p:nvSpPr>
          <p:cNvPr id="7" name="object 7"/>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8" name="object 8"/>
          <p:cNvSpPr txBox="1"/>
          <p:nvPr/>
        </p:nvSpPr>
        <p:spPr>
          <a:xfrm>
            <a:off x="4978996" y="6039613"/>
            <a:ext cx="2494280" cy="513080"/>
          </a:xfrm>
          <a:prstGeom prst="rect">
            <a:avLst/>
          </a:prstGeom>
        </p:spPr>
        <p:txBody>
          <a:bodyPr vert="horz" wrap="square" lIns="0" tIns="12700" rIns="0" bIns="0" rtlCol="0">
            <a:spAutoFit/>
          </a:bodyPr>
          <a:lstStyle/>
          <a:p>
            <a:pPr marL="12700">
              <a:lnSpc>
                <a:spcPct val="100000"/>
              </a:lnSpc>
              <a:spcBef>
                <a:spcPts val="100"/>
              </a:spcBef>
              <a:tabLst>
                <a:tab pos="659765" algn="l"/>
                <a:tab pos="1267460" algn="l"/>
              </a:tabLst>
            </a:pPr>
            <a:r>
              <a:rPr sz="4800" baseline="-1736" dirty="0">
                <a:solidFill>
                  <a:srgbClr val="2E3334"/>
                </a:solidFill>
                <a:latin typeface="Arial Black"/>
                <a:cs typeface="Arial Black"/>
              </a:rPr>
              <a:t>M	</a:t>
            </a:r>
            <a:r>
              <a:rPr sz="3200" dirty="0">
                <a:solidFill>
                  <a:srgbClr val="FFFFFF"/>
                </a:solidFill>
                <a:latin typeface="Arial Black"/>
                <a:cs typeface="Arial Black"/>
              </a:rPr>
              <a:t>A	</a:t>
            </a: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9" name="object 9"/>
          <p:cNvSpPr txBox="1"/>
          <p:nvPr/>
        </p:nvSpPr>
        <p:spPr>
          <a:xfrm>
            <a:off x="7872056" y="3650995"/>
            <a:ext cx="3887470" cy="2561590"/>
          </a:xfrm>
          <a:prstGeom prst="rect">
            <a:avLst/>
          </a:prstGeom>
        </p:spPr>
        <p:txBody>
          <a:bodyPr vert="horz" wrap="square" lIns="0" tIns="12700" rIns="0" bIns="0" rtlCol="0">
            <a:spAutoFit/>
          </a:bodyPr>
          <a:lstStyle/>
          <a:p>
            <a:pPr marL="12700">
              <a:lnSpc>
                <a:spcPts val="2135"/>
              </a:lnSpc>
              <a:spcBef>
                <a:spcPts val="100"/>
              </a:spcBef>
            </a:pPr>
            <a:r>
              <a:rPr sz="1800" b="1" spc="-20" dirty="0">
                <a:latin typeface="Arial"/>
                <a:cs typeface="Arial"/>
              </a:rPr>
              <a:t>Tactical</a:t>
            </a:r>
            <a:r>
              <a:rPr sz="1800" b="1" spc="-35" dirty="0">
                <a:latin typeface="Arial"/>
                <a:cs typeface="Arial"/>
              </a:rPr>
              <a:t> </a:t>
            </a:r>
            <a:r>
              <a:rPr sz="1800" b="1" spc="-5" dirty="0">
                <a:solidFill>
                  <a:srgbClr val="BC8642"/>
                </a:solidFill>
                <a:latin typeface="Arial"/>
                <a:cs typeface="Arial"/>
              </a:rPr>
              <a:t>Evacuation</a:t>
            </a:r>
            <a:r>
              <a:rPr sz="1800" b="1" spc="-30" dirty="0">
                <a:solidFill>
                  <a:srgbClr val="BC8642"/>
                </a:solidFill>
                <a:latin typeface="Arial"/>
                <a:cs typeface="Arial"/>
              </a:rPr>
              <a:t> </a:t>
            </a:r>
            <a:r>
              <a:rPr sz="1800" b="1" spc="-5" dirty="0">
                <a:latin typeface="Arial"/>
                <a:cs typeface="Arial"/>
              </a:rPr>
              <a:t>Phase</a:t>
            </a:r>
            <a:endParaRPr sz="1800">
              <a:latin typeface="Arial"/>
              <a:cs typeface="Arial"/>
            </a:endParaRPr>
          </a:p>
          <a:p>
            <a:pPr marL="12700">
              <a:lnSpc>
                <a:spcPts val="2135"/>
              </a:lnSpc>
            </a:pPr>
            <a:r>
              <a:rPr sz="1800" spc="-5" dirty="0">
                <a:latin typeface="Arial MT"/>
                <a:cs typeface="Arial MT"/>
              </a:rPr>
              <a:t>indications:</a:t>
            </a:r>
            <a:endParaRPr sz="1800">
              <a:latin typeface="Arial MT"/>
              <a:cs typeface="Arial MT"/>
            </a:endParaRPr>
          </a:p>
          <a:p>
            <a:pPr marL="241300">
              <a:lnSpc>
                <a:spcPts val="2135"/>
              </a:lnSpc>
              <a:spcBef>
                <a:spcPts val="20"/>
              </a:spcBef>
            </a:pPr>
            <a:r>
              <a:rPr sz="1800" b="1" dirty="0">
                <a:latin typeface="Arial"/>
                <a:cs typeface="Arial"/>
              </a:rPr>
              <a:t>Low</a:t>
            </a:r>
            <a:r>
              <a:rPr sz="1800" b="1" spc="-25" dirty="0">
                <a:latin typeface="Arial"/>
                <a:cs typeface="Arial"/>
              </a:rPr>
              <a:t> </a:t>
            </a:r>
            <a:r>
              <a:rPr sz="1800" b="1" spc="-5" dirty="0">
                <a:latin typeface="Arial"/>
                <a:cs typeface="Arial"/>
              </a:rPr>
              <a:t>oxygen</a:t>
            </a:r>
            <a:r>
              <a:rPr sz="1800" b="1" spc="-25" dirty="0">
                <a:latin typeface="Arial"/>
                <a:cs typeface="Arial"/>
              </a:rPr>
              <a:t> </a:t>
            </a:r>
            <a:r>
              <a:rPr sz="1800" spc="-5" dirty="0">
                <a:latin typeface="Arial MT"/>
                <a:cs typeface="Arial MT"/>
              </a:rPr>
              <a:t>saturation</a:t>
            </a:r>
            <a:endParaRPr sz="1800">
              <a:latin typeface="Arial MT"/>
              <a:cs typeface="Arial MT"/>
            </a:endParaRPr>
          </a:p>
          <a:p>
            <a:pPr marL="241300" marR="5080">
              <a:lnSpc>
                <a:spcPts val="2210"/>
              </a:lnSpc>
              <a:spcBef>
                <a:spcPts val="10"/>
              </a:spcBef>
            </a:pPr>
            <a:r>
              <a:rPr sz="1800" spc="-5" dirty="0">
                <a:latin typeface="Arial MT"/>
                <a:cs typeface="Arial MT"/>
              </a:rPr>
              <a:t>Injuries with </a:t>
            </a:r>
            <a:r>
              <a:rPr sz="1800" b="1" dirty="0">
                <a:latin typeface="Arial"/>
                <a:cs typeface="Arial"/>
              </a:rPr>
              <a:t>impaired </a:t>
            </a:r>
            <a:r>
              <a:rPr sz="1800" b="1" spc="-5" dirty="0">
                <a:latin typeface="Arial"/>
                <a:cs typeface="Arial"/>
              </a:rPr>
              <a:t>oxygenation </a:t>
            </a:r>
            <a:r>
              <a:rPr sz="1800" b="1" spc="-490" dirty="0">
                <a:latin typeface="Arial"/>
                <a:cs typeface="Arial"/>
              </a:rPr>
              <a:t> </a:t>
            </a:r>
            <a:r>
              <a:rPr sz="1800" b="1" spc="-5" dirty="0">
                <a:latin typeface="Arial"/>
                <a:cs typeface="Arial"/>
              </a:rPr>
              <a:t>Shock</a:t>
            </a:r>
            <a:endParaRPr sz="1800">
              <a:latin typeface="Arial"/>
              <a:cs typeface="Arial"/>
            </a:endParaRPr>
          </a:p>
          <a:p>
            <a:pPr marL="241300" marR="1728470">
              <a:lnSpc>
                <a:spcPts val="2110"/>
              </a:lnSpc>
              <a:spcBef>
                <a:spcPts val="50"/>
              </a:spcBef>
            </a:pPr>
            <a:r>
              <a:rPr sz="1800" b="1" spc="-5" dirty="0">
                <a:latin typeface="Arial"/>
                <a:cs typeface="Arial"/>
              </a:rPr>
              <a:t>Smoke </a:t>
            </a:r>
            <a:r>
              <a:rPr sz="1800" spc="-5" dirty="0">
                <a:latin typeface="Arial MT"/>
                <a:cs typeface="Arial MT"/>
              </a:rPr>
              <a:t>inhalation </a:t>
            </a:r>
            <a:r>
              <a:rPr sz="1800" dirty="0">
                <a:latin typeface="Arial MT"/>
                <a:cs typeface="Arial MT"/>
              </a:rPr>
              <a:t> </a:t>
            </a:r>
            <a:r>
              <a:rPr sz="1800" spc="-15" dirty="0">
                <a:latin typeface="Arial MT"/>
                <a:cs typeface="Arial MT"/>
              </a:rPr>
              <a:t>Trauma</a:t>
            </a:r>
            <a:r>
              <a:rPr sz="1800" spc="-40" dirty="0">
                <a:latin typeface="Arial MT"/>
                <a:cs typeface="Arial MT"/>
              </a:rPr>
              <a:t> </a:t>
            </a:r>
            <a:r>
              <a:rPr sz="1800" spc="-5" dirty="0">
                <a:latin typeface="Arial MT"/>
                <a:cs typeface="Arial MT"/>
              </a:rPr>
              <a:t>at</a:t>
            </a:r>
            <a:r>
              <a:rPr sz="1800" spc="-35" dirty="0">
                <a:latin typeface="Arial MT"/>
                <a:cs typeface="Arial MT"/>
              </a:rPr>
              <a:t> </a:t>
            </a:r>
            <a:r>
              <a:rPr sz="1800" b="1" spc="-5" dirty="0">
                <a:latin typeface="Arial"/>
                <a:cs typeface="Arial"/>
              </a:rPr>
              <a:t>altitude</a:t>
            </a:r>
            <a:endParaRPr sz="1800">
              <a:latin typeface="Arial"/>
              <a:cs typeface="Arial"/>
            </a:endParaRPr>
          </a:p>
          <a:p>
            <a:pPr marL="12700" marR="81280">
              <a:lnSpc>
                <a:spcPts val="2110"/>
              </a:lnSpc>
              <a:spcBef>
                <a:spcPts val="680"/>
              </a:spcBef>
            </a:pPr>
            <a:r>
              <a:rPr sz="1800" i="1" spc="-5" dirty="0">
                <a:latin typeface="Arial"/>
                <a:cs typeface="Arial"/>
              </a:rPr>
              <a:t>If available, </a:t>
            </a:r>
            <a:r>
              <a:rPr sz="1800" i="1" spc="-5" dirty="0">
                <a:solidFill>
                  <a:srgbClr val="BC8642"/>
                </a:solidFill>
                <a:latin typeface="Arial"/>
                <a:cs typeface="Arial"/>
              </a:rPr>
              <a:t>consider </a:t>
            </a:r>
            <a:r>
              <a:rPr sz="1800" i="1" spc="-5" dirty="0">
                <a:latin typeface="Arial"/>
                <a:cs typeface="Arial"/>
              </a:rPr>
              <a:t>initiating oxygen </a:t>
            </a:r>
            <a:r>
              <a:rPr sz="1800" i="1" spc="-490" dirty="0">
                <a:latin typeface="Arial"/>
                <a:cs typeface="Arial"/>
              </a:rPr>
              <a:t> </a:t>
            </a:r>
            <a:r>
              <a:rPr sz="1800" i="1" spc="-5" dirty="0">
                <a:latin typeface="Arial"/>
                <a:cs typeface="Arial"/>
              </a:rPr>
              <a:t>during</a:t>
            </a:r>
            <a:r>
              <a:rPr sz="1800" i="1" spc="-10" dirty="0">
                <a:latin typeface="Arial"/>
                <a:cs typeface="Arial"/>
              </a:rPr>
              <a:t> </a:t>
            </a:r>
            <a:r>
              <a:rPr sz="1800" i="1" dirty="0">
                <a:latin typeface="Arial"/>
                <a:cs typeface="Arial"/>
              </a:rPr>
              <a:t>TFC,</a:t>
            </a:r>
            <a:r>
              <a:rPr sz="1800" i="1" spc="-10" dirty="0">
                <a:latin typeface="Arial"/>
                <a:cs typeface="Arial"/>
              </a:rPr>
              <a:t> </a:t>
            </a:r>
            <a:r>
              <a:rPr sz="1800" i="1" spc="-5" dirty="0">
                <a:latin typeface="Arial"/>
                <a:cs typeface="Arial"/>
              </a:rPr>
              <a:t>just</a:t>
            </a:r>
            <a:r>
              <a:rPr sz="1800" i="1" spc="-10" dirty="0">
                <a:latin typeface="Arial"/>
                <a:cs typeface="Arial"/>
              </a:rPr>
              <a:t> </a:t>
            </a:r>
            <a:r>
              <a:rPr sz="1800" i="1" spc="-5" dirty="0">
                <a:latin typeface="Arial"/>
                <a:cs typeface="Arial"/>
              </a:rPr>
              <a:t>prior</a:t>
            </a:r>
            <a:r>
              <a:rPr sz="1800" i="1" dirty="0">
                <a:latin typeface="Arial"/>
                <a:cs typeface="Arial"/>
              </a:rPr>
              <a:t> </a:t>
            </a:r>
            <a:r>
              <a:rPr sz="1800" i="1" spc="-5" dirty="0">
                <a:latin typeface="Arial"/>
                <a:cs typeface="Arial"/>
              </a:rPr>
              <a:t>to</a:t>
            </a:r>
            <a:r>
              <a:rPr sz="1800" i="1" spc="-10" dirty="0">
                <a:latin typeface="Arial"/>
                <a:cs typeface="Arial"/>
              </a:rPr>
              <a:t> </a:t>
            </a:r>
            <a:r>
              <a:rPr sz="1800" i="1" spc="-5" dirty="0">
                <a:latin typeface="Arial"/>
                <a:cs typeface="Arial"/>
              </a:rPr>
              <a:t>evacuation</a:t>
            </a:r>
            <a:endParaRPr sz="1800">
              <a:latin typeface="Arial"/>
              <a:cs typeface="Arial"/>
            </a:endParaRPr>
          </a:p>
        </p:txBody>
      </p:sp>
      <p:grpSp>
        <p:nvGrpSpPr>
          <p:cNvPr id="10" name="object 10"/>
          <p:cNvGrpSpPr/>
          <p:nvPr/>
        </p:nvGrpSpPr>
        <p:grpSpPr>
          <a:xfrm>
            <a:off x="7922132" y="4242731"/>
            <a:ext cx="101600" cy="1316990"/>
            <a:chOff x="7922132" y="4242731"/>
            <a:chExt cx="101600" cy="1316990"/>
          </a:xfrm>
        </p:grpSpPr>
        <p:sp>
          <p:nvSpPr>
            <p:cNvPr id="11" name="object 11"/>
            <p:cNvSpPr/>
            <p:nvPr/>
          </p:nvSpPr>
          <p:spPr>
            <a:xfrm>
              <a:off x="7972932" y="4242731"/>
              <a:ext cx="0" cy="228600"/>
            </a:xfrm>
            <a:custGeom>
              <a:avLst/>
              <a:gdLst/>
              <a:ahLst/>
              <a:cxnLst/>
              <a:rect l="l" t="t" r="r" b="b"/>
              <a:pathLst>
                <a:path h="228600">
                  <a:moveTo>
                    <a:pt x="0" y="228176"/>
                  </a:moveTo>
                  <a:lnTo>
                    <a:pt x="1" y="0"/>
                  </a:lnTo>
                </a:path>
              </a:pathLst>
            </a:custGeom>
            <a:ln w="101600">
              <a:solidFill>
                <a:srgbClr val="CD9147"/>
              </a:solidFill>
            </a:ln>
          </p:spPr>
          <p:txBody>
            <a:bodyPr wrap="square" lIns="0" tIns="0" rIns="0" bIns="0" rtlCol="0"/>
            <a:lstStyle/>
            <a:p>
              <a:endParaRPr/>
            </a:p>
          </p:txBody>
        </p:sp>
        <p:sp>
          <p:nvSpPr>
            <p:cNvPr id="12" name="object 12"/>
            <p:cNvSpPr/>
            <p:nvPr/>
          </p:nvSpPr>
          <p:spPr>
            <a:xfrm>
              <a:off x="7972932" y="4514791"/>
              <a:ext cx="0" cy="228600"/>
            </a:xfrm>
            <a:custGeom>
              <a:avLst/>
              <a:gdLst/>
              <a:ahLst/>
              <a:cxnLst/>
              <a:rect l="l" t="t" r="r" b="b"/>
              <a:pathLst>
                <a:path h="228600">
                  <a:moveTo>
                    <a:pt x="0" y="228176"/>
                  </a:moveTo>
                  <a:lnTo>
                    <a:pt x="1" y="0"/>
                  </a:lnTo>
                </a:path>
              </a:pathLst>
            </a:custGeom>
            <a:ln w="101600">
              <a:solidFill>
                <a:srgbClr val="CD9147"/>
              </a:solidFill>
            </a:ln>
          </p:spPr>
          <p:txBody>
            <a:bodyPr wrap="square" lIns="0" tIns="0" rIns="0" bIns="0" rtlCol="0"/>
            <a:lstStyle/>
            <a:p>
              <a:endParaRPr/>
            </a:p>
          </p:txBody>
        </p:sp>
        <p:sp>
          <p:nvSpPr>
            <p:cNvPr id="13" name="object 13"/>
            <p:cNvSpPr/>
            <p:nvPr/>
          </p:nvSpPr>
          <p:spPr>
            <a:xfrm>
              <a:off x="7972932" y="4786850"/>
              <a:ext cx="0" cy="228600"/>
            </a:xfrm>
            <a:custGeom>
              <a:avLst/>
              <a:gdLst/>
              <a:ahLst/>
              <a:cxnLst/>
              <a:rect l="l" t="t" r="r" b="b"/>
              <a:pathLst>
                <a:path h="228600">
                  <a:moveTo>
                    <a:pt x="0" y="228176"/>
                  </a:moveTo>
                  <a:lnTo>
                    <a:pt x="1" y="0"/>
                  </a:lnTo>
                </a:path>
              </a:pathLst>
            </a:custGeom>
            <a:ln w="101600">
              <a:solidFill>
                <a:srgbClr val="CD9147"/>
              </a:solidFill>
            </a:ln>
          </p:spPr>
          <p:txBody>
            <a:bodyPr wrap="square" lIns="0" tIns="0" rIns="0" bIns="0" rtlCol="0"/>
            <a:lstStyle/>
            <a:p>
              <a:endParaRPr/>
            </a:p>
          </p:txBody>
        </p:sp>
        <p:sp>
          <p:nvSpPr>
            <p:cNvPr id="14" name="object 14"/>
            <p:cNvSpPr/>
            <p:nvPr/>
          </p:nvSpPr>
          <p:spPr>
            <a:xfrm>
              <a:off x="7972932" y="5058922"/>
              <a:ext cx="0" cy="228600"/>
            </a:xfrm>
            <a:custGeom>
              <a:avLst/>
              <a:gdLst/>
              <a:ahLst/>
              <a:cxnLst/>
              <a:rect l="l" t="t" r="r" b="b"/>
              <a:pathLst>
                <a:path h="228600">
                  <a:moveTo>
                    <a:pt x="0" y="228176"/>
                  </a:moveTo>
                  <a:lnTo>
                    <a:pt x="1" y="0"/>
                  </a:lnTo>
                </a:path>
              </a:pathLst>
            </a:custGeom>
            <a:ln w="101600">
              <a:solidFill>
                <a:srgbClr val="CD9147"/>
              </a:solidFill>
            </a:ln>
          </p:spPr>
          <p:txBody>
            <a:bodyPr wrap="square" lIns="0" tIns="0" rIns="0" bIns="0" rtlCol="0"/>
            <a:lstStyle/>
            <a:p>
              <a:endParaRPr/>
            </a:p>
          </p:txBody>
        </p:sp>
        <p:sp>
          <p:nvSpPr>
            <p:cNvPr id="15" name="object 15"/>
            <p:cNvSpPr/>
            <p:nvPr/>
          </p:nvSpPr>
          <p:spPr>
            <a:xfrm>
              <a:off x="7972932" y="5330982"/>
              <a:ext cx="0" cy="228600"/>
            </a:xfrm>
            <a:custGeom>
              <a:avLst/>
              <a:gdLst/>
              <a:ahLst/>
              <a:cxnLst/>
              <a:rect l="l" t="t" r="r" b="b"/>
              <a:pathLst>
                <a:path h="228600">
                  <a:moveTo>
                    <a:pt x="0" y="228176"/>
                  </a:moveTo>
                  <a:lnTo>
                    <a:pt x="1" y="0"/>
                  </a:lnTo>
                </a:path>
              </a:pathLst>
            </a:custGeom>
            <a:ln w="101600">
              <a:solidFill>
                <a:srgbClr val="CD9147"/>
              </a:solidFill>
            </a:ln>
          </p:spPr>
          <p:txBody>
            <a:bodyPr wrap="square" lIns="0" tIns="0" rIns="0" bIns="0" rtlCol="0"/>
            <a:lstStyle/>
            <a:p>
              <a:endParaRPr/>
            </a:p>
          </p:txBody>
        </p:sp>
      </p:grpSp>
      <p:grpSp>
        <p:nvGrpSpPr>
          <p:cNvPr id="16" name="object 16"/>
          <p:cNvGrpSpPr/>
          <p:nvPr/>
        </p:nvGrpSpPr>
        <p:grpSpPr>
          <a:xfrm>
            <a:off x="366947" y="1352575"/>
            <a:ext cx="2855595" cy="5296535"/>
            <a:chOff x="366947" y="1352575"/>
            <a:chExt cx="2855595" cy="5296535"/>
          </a:xfrm>
        </p:grpSpPr>
        <p:pic>
          <p:nvPicPr>
            <p:cNvPr id="17" name="object 17"/>
            <p:cNvPicPr/>
            <p:nvPr/>
          </p:nvPicPr>
          <p:blipFill>
            <a:blip r:embed="rId4" cstate="print"/>
            <a:stretch>
              <a:fillRect/>
            </a:stretch>
          </p:blipFill>
          <p:spPr>
            <a:xfrm>
              <a:off x="366947" y="2784552"/>
              <a:ext cx="2855233" cy="3864051"/>
            </a:xfrm>
            <a:prstGeom prst="rect">
              <a:avLst/>
            </a:prstGeom>
          </p:spPr>
        </p:pic>
        <p:pic>
          <p:nvPicPr>
            <p:cNvPr id="18" name="object 18"/>
            <p:cNvPicPr/>
            <p:nvPr/>
          </p:nvPicPr>
          <p:blipFill>
            <a:blip r:embed="rId5" cstate="print"/>
            <a:stretch>
              <a:fillRect/>
            </a:stretch>
          </p:blipFill>
          <p:spPr>
            <a:xfrm>
              <a:off x="654775" y="1352575"/>
              <a:ext cx="854073" cy="3623627"/>
            </a:xfrm>
            <a:prstGeom prst="rect">
              <a:avLst/>
            </a:prstGeom>
          </p:spPr>
        </p:pic>
        <p:sp>
          <p:nvSpPr>
            <p:cNvPr id="19" name="object 19"/>
            <p:cNvSpPr/>
            <p:nvPr/>
          </p:nvSpPr>
          <p:spPr>
            <a:xfrm>
              <a:off x="3122777" y="2061426"/>
              <a:ext cx="0" cy="563880"/>
            </a:xfrm>
            <a:custGeom>
              <a:avLst/>
              <a:gdLst/>
              <a:ahLst/>
              <a:cxnLst/>
              <a:rect l="l" t="t" r="r" b="b"/>
              <a:pathLst>
                <a:path h="563880">
                  <a:moveTo>
                    <a:pt x="0" y="563714"/>
                  </a:moveTo>
                  <a:lnTo>
                    <a:pt x="1" y="0"/>
                  </a:lnTo>
                </a:path>
              </a:pathLst>
            </a:custGeom>
            <a:ln w="101600">
              <a:solidFill>
                <a:srgbClr val="CD9147"/>
              </a:solidFill>
            </a:ln>
          </p:spPr>
          <p:txBody>
            <a:bodyPr wrap="square" lIns="0" tIns="0" rIns="0" bIns="0" rtlCol="0"/>
            <a:lstStyle/>
            <a:p>
              <a:endParaRPr/>
            </a:p>
          </p:txBody>
        </p:sp>
        <p:sp>
          <p:nvSpPr>
            <p:cNvPr id="20" name="object 20"/>
            <p:cNvSpPr/>
            <p:nvPr/>
          </p:nvSpPr>
          <p:spPr>
            <a:xfrm>
              <a:off x="3122777" y="2794388"/>
              <a:ext cx="0" cy="857250"/>
            </a:xfrm>
            <a:custGeom>
              <a:avLst/>
              <a:gdLst/>
              <a:ahLst/>
              <a:cxnLst/>
              <a:rect l="l" t="t" r="r" b="b"/>
              <a:pathLst>
                <a:path h="857250">
                  <a:moveTo>
                    <a:pt x="0" y="857217"/>
                  </a:moveTo>
                  <a:lnTo>
                    <a:pt x="1" y="0"/>
                  </a:lnTo>
                </a:path>
              </a:pathLst>
            </a:custGeom>
            <a:ln w="101600">
              <a:solidFill>
                <a:srgbClr val="CD9147"/>
              </a:solidFill>
            </a:ln>
          </p:spPr>
          <p:txBody>
            <a:bodyPr wrap="square" lIns="0" tIns="0" rIns="0" bIns="0" rtlCol="0"/>
            <a:lstStyle/>
            <a:p>
              <a:endParaRPr/>
            </a:p>
          </p:txBody>
        </p:sp>
        <p:sp>
          <p:nvSpPr>
            <p:cNvPr id="21" name="object 21"/>
            <p:cNvSpPr/>
            <p:nvPr/>
          </p:nvSpPr>
          <p:spPr>
            <a:xfrm>
              <a:off x="3122777" y="3832435"/>
              <a:ext cx="0" cy="857250"/>
            </a:xfrm>
            <a:custGeom>
              <a:avLst/>
              <a:gdLst/>
              <a:ahLst/>
              <a:cxnLst/>
              <a:rect l="l" t="t" r="r" b="b"/>
              <a:pathLst>
                <a:path h="857250">
                  <a:moveTo>
                    <a:pt x="0" y="857217"/>
                  </a:moveTo>
                  <a:lnTo>
                    <a:pt x="1" y="0"/>
                  </a:lnTo>
                </a:path>
              </a:pathLst>
            </a:custGeom>
            <a:ln w="101600">
              <a:solidFill>
                <a:srgbClr val="CD9147"/>
              </a:solidFill>
            </a:ln>
          </p:spPr>
          <p:txBody>
            <a:bodyPr wrap="square" lIns="0" tIns="0" rIns="0" bIns="0" rtlCol="0"/>
            <a:lstStyle/>
            <a:p>
              <a:endParaRPr/>
            </a:p>
          </p:txBody>
        </p:sp>
      </p:grpSp>
      <p:sp>
        <p:nvSpPr>
          <p:cNvPr id="22" name="object 22"/>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23" name="object 23"/>
          <p:cNvSpPr txBox="1">
            <a:spLocks noGrp="1"/>
          </p:cNvSpPr>
          <p:nvPr>
            <p:ph type="sldNum" sz="quarter" idx="7"/>
          </p:nvPr>
        </p:nvSpPr>
        <p:spPr>
          <a:prstGeom prst="rect">
            <a:avLst/>
          </a:prstGeom>
        </p:spPr>
        <p:txBody>
          <a:bodyPr vert="horz" wrap="square" lIns="0" tIns="13335" rIns="0" bIns="0" rtlCol="0">
            <a:spAutoFit/>
          </a:bodyPr>
          <a:lstStyle/>
          <a:p>
            <a:pPr marL="152400">
              <a:lnSpc>
                <a:spcPct val="100000"/>
              </a:lnSpc>
              <a:spcBef>
                <a:spcPts val="105"/>
              </a:spcBef>
            </a:pPr>
            <a:r>
              <a:rPr dirty="0"/>
              <a:t>59</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2" cstate="print"/>
          <a:stretch>
            <a:fillRect/>
          </a:stretch>
        </p:blipFill>
        <p:spPr>
          <a:xfrm>
            <a:off x="309069" y="255193"/>
            <a:ext cx="1173007" cy="656424"/>
          </a:xfrm>
          <a:prstGeom prst="rect">
            <a:avLst/>
          </a:prstGeom>
        </p:spPr>
      </p:pic>
      <p:sp>
        <p:nvSpPr>
          <p:cNvPr id="4" name="object 4"/>
          <p:cNvSpPr/>
          <p:nvPr/>
        </p:nvSpPr>
        <p:spPr>
          <a:xfrm>
            <a:off x="5543778" y="4508703"/>
            <a:ext cx="5815965" cy="1150620"/>
          </a:xfrm>
          <a:custGeom>
            <a:avLst/>
            <a:gdLst/>
            <a:ahLst/>
            <a:cxnLst/>
            <a:rect l="l" t="t" r="r" b="b"/>
            <a:pathLst>
              <a:path w="5815965" h="1150620">
                <a:moveTo>
                  <a:pt x="5683796" y="0"/>
                </a:moveTo>
                <a:lnTo>
                  <a:pt x="132092" y="0"/>
                </a:lnTo>
                <a:lnTo>
                  <a:pt x="90342" y="6733"/>
                </a:lnTo>
                <a:lnTo>
                  <a:pt x="54082" y="25482"/>
                </a:lnTo>
                <a:lnTo>
                  <a:pt x="25487" y="54073"/>
                </a:lnTo>
                <a:lnTo>
                  <a:pt x="6734" y="90331"/>
                </a:lnTo>
                <a:lnTo>
                  <a:pt x="0" y="132080"/>
                </a:lnTo>
                <a:lnTo>
                  <a:pt x="0" y="1018387"/>
                </a:lnTo>
                <a:lnTo>
                  <a:pt x="6734" y="1060139"/>
                </a:lnTo>
                <a:lnTo>
                  <a:pt x="25487" y="1096399"/>
                </a:lnTo>
                <a:lnTo>
                  <a:pt x="54082" y="1124992"/>
                </a:lnTo>
                <a:lnTo>
                  <a:pt x="90342" y="1143743"/>
                </a:lnTo>
                <a:lnTo>
                  <a:pt x="132092" y="1150477"/>
                </a:lnTo>
                <a:lnTo>
                  <a:pt x="5683796" y="1150477"/>
                </a:lnTo>
                <a:lnTo>
                  <a:pt x="5725546" y="1143743"/>
                </a:lnTo>
                <a:lnTo>
                  <a:pt x="5761806" y="1124992"/>
                </a:lnTo>
                <a:lnTo>
                  <a:pt x="5790401" y="1096399"/>
                </a:lnTo>
                <a:lnTo>
                  <a:pt x="5809154" y="1060139"/>
                </a:lnTo>
                <a:lnTo>
                  <a:pt x="5815888" y="1018387"/>
                </a:lnTo>
                <a:lnTo>
                  <a:pt x="5815888" y="132080"/>
                </a:lnTo>
                <a:lnTo>
                  <a:pt x="5809154" y="90331"/>
                </a:lnTo>
                <a:lnTo>
                  <a:pt x="5790401" y="54073"/>
                </a:lnTo>
                <a:lnTo>
                  <a:pt x="5761806" y="25482"/>
                </a:lnTo>
                <a:lnTo>
                  <a:pt x="5725546" y="6733"/>
                </a:lnTo>
                <a:lnTo>
                  <a:pt x="5683796" y="0"/>
                </a:lnTo>
                <a:close/>
              </a:path>
            </a:pathLst>
          </a:custGeom>
          <a:solidFill>
            <a:srgbClr val="FFF4D2"/>
          </a:solidFill>
        </p:spPr>
        <p:txBody>
          <a:bodyPr wrap="square" lIns="0" tIns="0" rIns="0" bIns="0" rtlCol="0"/>
          <a:lstStyle/>
          <a:p>
            <a:endParaRPr/>
          </a:p>
        </p:txBody>
      </p:sp>
      <p:sp>
        <p:nvSpPr>
          <p:cNvPr id="5" name="object 5"/>
          <p:cNvSpPr txBox="1">
            <a:spLocks noGrp="1"/>
          </p:cNvSpPr>
          <p:nvPr>
            <p:ph type="title"/>
          </p:nvPr>
        </p:nvSpPr>
        <p:spPr>
          <a:xfrm>
            <a:off x="2531325" y="788923"/>
            <a:ext cx="7131050" cy="574040"/>
          </a:xfrm>
          <a:prstGeom prst="rect">
            <a:avLst/>
          </a:prstGeom>
        </p:spPr>
        <p:txBody>
          <a:bodyPr vert="horz" wrap="square" lIns="0" tIns="12700" rIns="0" bIns="0" rtlCol="0">
            <a:spAutoFit/>
          </a:bodyPr>
          <a:lstStyle/>
          <a:p>
            <a:pPr marL="12700">
              <a:lnSpc>
                <a:spcPct val="100000"/>
              </a:lnSpc>
              <a:spcBef>
                <a:spcPts val="100"/>
              </a:spcBef>
            </a:pPr>
            <a:r>
              <a:rPr spc="-5" dirty="0"/>
              <a:t>PULSE</a:t>
            </a:r>
            <a:r>
              <a:rPr spc="-40" dirty="0"/>
              <a:t> </a:t>
            </a:r>
            <a:r>
              <a:rPr spc="-20" dirty="0"/>
              <a:t>OXIMETRY</a:t>
            </a:r>
            <a:r>
              <a:rPr spc="-100" dirty="0"/>
              <a:t> </a:t>
            </a:r>
            <a:r>
              <a:rPr spc="-10" dirty="0"/>
              <a:t>MONITORING</a:t>
            </a:r>
          </a:p>
        </p:txBody>
      </p:sp>
      <p:sp>
        <p:nvSpPr>
          <p:cNvPr id="6" name="object 6"/>
          <p:cNvSpPr txBox="1"/>
          <p:nvPr/>
        </p:nvSpPr>
        <p:spPr>
          <a:xfrm>
            <a:off x="543589" y="1443228"/>
            <a:ext cx="9468485" cy="756920"/>
          </a:xfrm>
          <a:prstGeom prst="rect">
            <a:avLst/>
          </a:prstGeom>
        </p:spPr>
        <p:txBody>
          <a:bodyPr vert="horz" wrap="square" lIns="0" tIns="12700" rIns="0" bIns="0" rtlCol="0">
            <a:spAutoFit/>
          </a:bodyPr>
          <a:lstStyle/>
          <a:p>
            <a:pPr marL="288925" marR="5080" indent="-276225">
              <a:lnSpc>
                <a:spcPct val="120000"/>
              </a:lnSpc>
              <a:spcBef>
                <a:spcPts val="100"/>
              </a:spcBef>
              <a:tabLst>
                <a:tab pos="5006340" algn="l"/>
              </a:tabLst>
            </a:pPr>
            <a:r>
              <a:rPr sz="2000" b="1" spc="-5" dirty="0">
                <a:latin typeface="Arial"/>
                <a:cs typeface="Arial"/>
              </a:rPr>
              <a:t>Hypoxemia</a:t>
            </a:r>
            <a:r>
              <a:rPr sz="2000" b="1" spc="-10" dirty="0">
                <a:latin typeface="Arial"/>
                <a:cs typeface="Arial"/>
              </a:rPr>
              <a:t> </a:t>
            </a:r>
            <a:r>
              <a:rPr sz="2000" b="1" spc="-5" dirty="0">
                <a:latin typeface="Arial"/>
                <a:cs typeface="Arial"/>
              </a:rPr>
              <a:t>in</a:t>
            </a:r>
            <a:r>
              <a:rPr sz="2000" b="1" dirty="0">
                <a:latin typeface="Arial"/>
                <a:cs typeface="Arial"/>
              </a:rPr>
              <a:t> TFC </a:t>
            </a:r>
            <a:r>
              <a:rPr sz="2000" b="1" spc="-5" dirty="0">
                <a:latin typeface="Arial"/>
                <a:cs typeface="Arial"/>
              </a:rPr>
              <a:t>is</a:t>
            </a:r>
            <a:r>
              <a:rPr sz="2000" b="1" spc="-10" dirty="0">
                <a:latin typeface="Arial"/>
                <a:cs typeface="Arial"/>
              </a:rPr>
              <a:t> </a:t>
            </a:r>
            <a:r>
              <a:rPr sz="2000" b="1" spc="-5" dirty="0">
                <a:latin typeface="Arial"/>
                <a:cs typeface="Arial"/>
              </a:rPr>
              <a:t>difficult to</a:t>
            </a:r>
            <a:r>
              <a:rPr sz="2000" b="1" dirty="0">
                <a:latin typeface="Arial"/>
                <a:cs typeface="Arial"/>
              </a:rPr>
              <a:t> </a:t>
            </a:r>
            <a:r>
              <a:rPr sz="2000" b="1" spc="-5" dirty="0">
                <a:latin typeface="Arial"/>
                <a:cs typeface="Arial"/>
              </a:rPr>
              <a:t>assess	Factors</a:t>
            </a:r>
            <a:r>
              <a:rPr sz="2000" b="1" spc="-80" dirty="0">
                <a:latin typeface="Arial"/>
                <a:cs typeface="Arial"/>
              </a:rPr>
              <a:t> </a:t>
            </a:r>
            <a:r>
              <a:rPr sz="2000" b="1" spc="-5" dirty="0">
                <a:latin typeface="Arial"/>
                <a:cs typeface="Arial"/>
              </a:rPr>
              <a:t>Affecting Pulse</a:t>
            </a:r>
            <a:r>
              <a:rPr sz="2000" b="1" spc="-10" dirty="0">
                <a:latin typeface="Arial"/>
                <a:cs typeface="Arial"/>
              </a:rPr>
              <a:t> </a:t>
            </a:r>
            <a:r>
              <a:rPr sz="2000" b="1" spc="-5" dirty="0">
                <a:latin typeface="Arial"/>
                <a:cs typeface="Arial"/>
              </a:rPr>
              <a:t>Ox</a:t>
            </a:r>
            <a:r>
              <a:rPr sz="2000" b="1" spc="-10" dirty="0">
                <a:latin typeface="Arial"/>
                <a:cs typeface="Arial"/>
              </a:rPr>
              <a:t> </a:t>
            </a:r>
            <a:r>
              <a:rPr sz="2000" b="1" spc="-5" dirty="0">
                <a:latin typeface="Arial"/>
                <a:cs typeface="Arial"/>
              </a:rPr>
              <a:t>Readings </a:t>
            </a:r>
            <a:r>
              <a:rPr sz="2000" b="1" spc="-540" dirty="0">
                <a:latin typeface="Arial"/>
                <a:cs typeface="Arial"/>
              </a:rPr>
              <a:t> </a:t>
            </a:r>
            <a:r>
              <a:rPr sz="2000" b="1" spc="-5" dirty="0">
                <a:latin typeface="Arial"/>
                <a:cs typeface="Arial"/>
              </a:rPr>
              <a:t>Low-light</a:t>
            </a:r>
            <a:r>
              <a:rPr sz="2000" b="1" spc="-20" dirty="0">
                <a:latin typeface="Arial"/>
                <a:cs typeface="Arial"/>
              </a:rPr>
              <a:t> </a:t>
            </a:r>
            <a:r>
              <a:rPr sz="2000" dirty="0">
                <a:latin typeface="Arial MT"/>
                <a:cs typeface="Arial MT"/>
              </a:rPr>
              <a:t>conditions</a:t>
            </a:r>
            <a:r>
              <a:rPr sz="2000" spc="-10" dirty="0">
                <a:latin typeface="Arial MT"/>
                <a:cs typeface="Arial MT"/>
              </a:rPr>
              <a:t> </a:t>
            </a:r>
            <a:r>
              <a:rPr sz="2000" spc="-5" dirty="0">
                <a:latin typeface="Arial MT"/>
                <a:cs typeface="Arial MT"/>
              </a:rPr>
              <a:t>mask</a:t>
            </a:r>
            <a:r>
              <a:rPr sz="2000" spc="-10" dirty="0">
                <a:latin typeface="Arial MT"/>
                <a:cs typeface="Arial MT"/>
              </a:rPr>
              <a:t> </a:t>
            </a:r>
            <a:r>
              <a:rPr sz="2000" dirty="0">
                <a:latin typeface="Arial MT"/>
                <a:cs typeface="Arial MT"/>
              </a:rPr>
              <a:t>signs</a:t>
            </a:r>
            <a:endParaRPr sz="2000">
              <a:latin typeface="Arial MT"/>
              <a:cs typeface="Arial MT"/>
            </a:endParaRPr>
          </a:p>
        </p:txBody>
      </p:sp>
      <p:sp>
        <p:nvSpPr>
          <p:cNvPr id="7" name="object 7"/>
          <p:cNvSpPr txBox="1"/>
          <p:nvPr/>
        </p:nvSpPr>
        <p:spPr>
          <a:xfrm>
            <a:off x="819814" y="2238756"/>
            <a:ext cx="3816985" cy="1342390"/>
          </a:xfrm>
          <a:prstGeom prst="rect">
            <a:avLst/>
          </a:prstGeom>
        </p:spPr>
        <p:txBody>
          <a:bodyPr vert="horz" wrap="square" lIns="0" tIns="12700" rIns="0" bIns="0" rtlCol="0">
            <a:spAutoFit/>
          </a:bodyPr>
          <a:lstStyle/>
          <a:p>
            <a:pPr marL="12700">
              <a:lnSpc>
                <a:spcPts val="2350"/>
              </a:lnSpc>
              <a:spcBef>
                <a:spcPts val="100"/>
              </a:spcBef>
            </a:pPr>
            <a:r>
              <a:rPr sz="2000" dirty="0">
                <a:latin typeface="Arial MT"/>
                <a:cs typeface="Arial MT"/>
              </a:rPr>
              <a:t>Physical</a:t>
            </a:r>
            <a:r>
              <a:rPr sz="2000" spc="-20" dirty="0">
                <a:latin typeface="Arial MT"/>
                <a:cs typeface="Arial MT"/>
              </a:rPr>
              <a:t> </a:t>
            </a:r>
            <a:r>
              <a:rPr sz="2000" dirty="0">
                <a:latin typeface="Arial MT"/>
                <a:cs typeface="Arial MT"/>
              </a:rPr>
              <a:t>findings</a:t>
            </a:r>
            <a:r>
              <a:rPr sz="2000" spc="-25" dirty="0">
                <a:latin typeface="Arial MT"/>
                <a:cs typeface="Arial MT"/>
              </a:rPr>
              <a:t> </a:t>
            </a:r>
            <a:r>
              <a:rPr sz="2000" dirty="0">
                <a:latin typeface="Arial MT"/>
                <a:cs typeface="Arial MT"/>
              </a:rPr>
              <a:t>impaired</a:t>
            </a:r>
            <a:r>
              <a:rPr sz="2000" spc="-30" dirty="0">
                <a:latin typeface="Arial MT"/>
                <a:cs typeface="Arial MT"/>
              </a:rPr>
              <a:t> </a:t>
            </a:r>
            <a:r>
              <a:rPr sz="2000" dirty="0">
                <a:latin typeface="Arial MT"/>
                <a:cs typeface="Arial MT"/>
              </a:rPr>
              <a:t>by</a:t>
            </a:r>
            <a:r>
              <a:rPr sz="2000" spc="-25" dirty="0">
                <a:latin typeface="Arial MT"/>
                <a:cs typeface="Arial MT"/>
              </a:rPr>
              <a:t> </a:t>
            </a:r>
            <a:r>
              <a:rPr sz="2000" spc="-5" dirty="0">
                <a:latin typeface="Arial MT"/>
                <a:cs typeface="Arial MT"/>
              </a:rPr>
              <a:t>the</a:t>
            </a:r>
            <a:endParaRPr sz="2000">
              <a:latin typeface="Arial MT"/>
              <a:cs typeface="Arial MT"/>
            </a:endParaRPr>
          </a:p>
          <a:p>
            <a:pPr marL="12700">
              <a:lnSpc>
                <a:spcPts val="2350"/>
              </a:lnSpc>
            </a:pPr>
            <a:r>
              <a:rPr sz="2000" b="1" spc="-5" dirty="0">
                <a:latin typeface="Arial"/>
                <a:cs typeface="Arial"/>
              </a:rPr>
              <a:t>tactical</a:t>
            </a:r>
            <a:r>
              <a:rPr sz="2000" b="1" spc="-40" dirty="0">
                <a:latin typeface="Arial"/>
                <a:cs typeface="Arial"/>
              </a:rPr>
              <a:t> </a:t>
            </a:r>
            <a:r>
              <a:rPr sz="2000" b="1" spc="-5" dirty="0">
                <a:latin typeface="Arial"/>
                <a:cs typeface="Arial"/>
              </a:rPr>
              <a:t>environment</a:t>
            </a:r>
            <a:endParaRPr sz="2000">
              <a:latin typeface="Arial"/>
              <a:cs typeface="Arial"/>
            </a:endParaRPr>
          </a:p>
          <a:p>
            <a:pPr marL="1376045" marR="5080">
              <a:lnSpc>
                <a:spcPts val="2280"/>
              </a:lnSpc>
              <a:spcBef>
                <a:spcPts val="1160"/>
              </a:spcBef>
            </a:pPr>
            <a:r>
              <a:rPr sz="2000" dirty="0">
                <a:latin typeface="Arial MT"/>
                <a:cs typeface="Arial MT"/>
              </a:rPr>
              <a:t>Use</a:t>
            </a:r>
            <a:r>
              <a:rPr sz="2000" spc="-30" dirty="0">
                <a:latin typeface="Arial MT"/>
                <a:cs typeface="Arial MT"/>
              </a:rPr>
              <a:t> </a:t>
            </a:r>
            <a:r>
              <a:rPr sz="2000" dirty="0">
                <a:latin typeface="Arial MT"/>
                <a:cs typeface="Arial MT"/>
              </a:rPr>
              <a:t>pulse</a:t>
            </a:r>
            <a:r>
              <a:rPr sz="2000" spc="-30" dirty="0">
                <a:latin typeface="Arial MT"/>
                <a:cs typeface="Arial MT"/>
              </a:rPr>
              <a:t> </a:t>
            </a:r>
            <a:r>
              <a:rPr sz="2000" spc="-5" dirty="0">
                <a:latin typeface="Arial MT"/>
                <a:cs typeface="Arial MT"/>
              </a:rPr>
              <a:t>oximetry</a:t>
            </a:r>
            <a:r>
              <a:rPr sz="2000" spc="-30" dirty="0">
                <a:latin typeface="Arial MT"/>
                <a:cs typeface="Arial MT"/>
              </a:rPr>
              <a:t> </a:t>
            </a:r>
            <a:r>
              <a:rPr sz="2000" dirty="0">
                <a:latin typeface="Arial MT"/>
                <a:cs typeface="Arial MT"/>
              </a:rPr>
              <a:t>in </a:t>
            </a:r>
            <a:r>
              <a:rPr sz="2000" spc="-540" dirty="0">
                <a:latin typeface="Arial MT"/>
                <a:cs typeface="Arial MT"/>
              </a:rPr>
              <a:t> </a:t>
            </a:r>
            <a:r>
              <a:rPr sz="2000" dirty="0">
                <a:latin typeface="Arial MT"/>
                <a:cs typeface="Arial MT"/>
              </a:rPr>
              <a:t>casualties</a:t>
            </a:r>
            <a:r>
              <a:rPr sz="2000" spc="-20" dirty="0">
                <a:latin typeface="Arial MT"/>
                <a:cs typeface="Arial MT"/>
              </a:rPr>
              <a:t> </a:t>
            </a:r>
            <a:r>
              <a:rPr sz="2000" dirty="0">
                <a:latin typeface="Arial MT"/>
                <a:cs typeface="Arial MT"/>
              </a:rPr>
              <a:t>with:</a:t>
            </a:r>
            <a:endParaRPr sz="2000">
              <a:latin typeface="Arial MT"/>
              <a:cs typeface="Arial MT"/>
            </a:endParaRPr>
          </a:p>
        </p:txBody>
      </p:sp>
      <p:sp>
        <p:nvSpPr>
          <p:cNvPr id="8" name="object 8"/>
          <p:cNvSpPr/>
          <p:nvPr/>
        </p:nvSpPr>
        <p:spPr>
          <a:xfrm>
            <a:off x="5437009" y="5954608"/>
            <a:ext cx="720090" cy="720090"/>
          </a:xfrm>
          <a:custGeom>
            <a:avLst/>
            <a:gdLst/>
            <a:ahLst/>
            <a:cxnLst/>
            <a:rect l="l" t="t" r="r" b="b"/>
            <a:pathLst>
              <a:path w="720089" h="720090">
                <a:moveTo>
                  <a:pt x="359994" y="0"/>
                </a:moveTo>
                <a:lnTo>
                  <a:pt x="311145" y="3286"/>
                </a:lnTo>
                <a:lnTo>
                  <a:pt x="264293" y="12859"/>
                </a:lnTo>
                <a:lnTo>
                  <a:pt x="219868" y="28290"/>
                </a:lnTo>
                <a:lnTo>
                  <a:pt x="178298" y="49150"/>
                </a:lnTo>
                <a:lnTo>
                  <a:pt x="140012" y="75010"/>
                </a:lnTo>
                <a:lnTo>
                  <a:pt x="105440" y="105441"/>
                </a:lnTo>
                <a:lnTo>
                  <a:pt x="75009" y="140014"/>
                </a:lnTo>
                <a:lnTo>
                  <a:pt x="49149" y="178300"/>
                </a:lnTo>
                <a:lnTo>
                  <a:pt x="28290" y="219871"/>
                </a:lnTo>
                <a:lnTo>
                  <a:pt x="12859" y="264297"/>
                </a:lnTo>
                <a:lnTo>
                  <a:pt x="3286" y="311149"/>
                </a:lnTo>
                <a:lnTo>
                  <a:pt x="0" y="359999"/>
                </a:lnTo>
                <a:lnTo>
                  <a:pt x="3286" y="408849"/>
                </a:lnTo>
                <a:lnTo>
                  <a:pt x="12859" y="455701"/>
                </a:lnTo>
                <a:lnTo>
                  <a:pt x="28290" y="500127"/>
                </a:lnTo>
                <a:lnTo>
                  <a:pt x="49149" y="541698"/>
                </a:lnTo>
                <a:lnTo>
                  <a:pt x="75009" y="579984"/>
                </a:lnTo>
                <a:lnTo>
                  <a:pt x="105440" y="614557"/>
                </a:lnTo>
                <a:lnTo>
                  <a:pt x="140012" y="644989"/>
                </a:lnTo>
                <a:lnTo>
                  <a:pt x="178298" y="670849"/>
                </a:lnTo>
                <a:lnTo>
                  <a:pt x="219868" y="691709"/>
                </a:lnTo>
                <a:lnTo>
                  <a:pt x="264293" y="707140"/>
                </a:lnTo>
                <a:lnTo>
                  <a:pt x="311145" y="716713"/>
                </a:lnTo>
                <a:lnTo>
                  <a:pt x="359994" y="719999"/>
                </a:lnTo>
                <a:lnTo>
                  <a:pt x="408846" y="716713"/>
                </a:lnTo>
                <a:lnTo>
                  <a:pt x="455699" y="707140"/>
                </a:lnTo>
                <a:lnTo>
                  <a:pt x="500127" y="691709"/>
                </a:lnTo>
                <a:lnTo>
                  <a:pt x="541698" y="670849"/>
                </a:lnTo>
                <a:lnTo>
                  <a:pt x="579985" y="644989"/>
                </a:lnTo>
                <a:lnTo>
                  <a:pt x="614559" y="614557"/>
                </a:lnTo>
                <a:lnTo>
                  <a:pt x="644990" y="579984"/>
                </a:lnTo>
                <a:lnTo>
                  <a:pt x="670850" y="541698"/>
                </a:lnTo>
                <a:lnTo>
                  <a:pt x="691710" y="500127"/>
                </a:lnTo>
                <a:lnTo>
                  <a:pt x="707141" y="455701"/>
                </a:lnTo>
                <a:lnTo>
                  <a:pt x="716714" y="408849"/>
                </a:lnTo>
                <a:lnTo>
                  <a:pt x="720001" y="359999"/>
                </a:lnTo>
                <a:lnTo>
                  <a:pt x="716714" y="311149"/>
                </a:lnTo>
                <a:lnTo>
                  <a:pt x="707141" y="264297"/>
                </a:lnTo>
                <a:lnTo>
                  <a:pt x="691710" y="219871"/>
                </a:lnTo>
                <a:lnTo>
                  <a:pt x="670850" y="178300"/>
                </a:lnTo>
                <a:lnTo>
                  <a:pt x="644990" y="140014"/>
                </a:lnTo>
                <a:lnTo>
                  <a:pt x="614559" y="105441"/>
                </a:lnTo>
                <a:lnTo>
                  <a:pt x="579985" y="75010"/>
                </a:lnTo>
                <a:lnTo>
                  <a:pt x="541698" y="49150"/>
                </a:lnTo>
                <a:lnTo>
                  <a:pt x="500127" y="28290"/>
                </a:lnTo>
                <a:lnTo>
                  <a:pt x="455699" y="12859"/>
                </a:lnTo>
                <a:lnTo>
                  <a:pt x="408846" y="3286"/>
                </a:lnTo>
                <a:lnTo>
                  <a:pt x="359994" y="0"/>
                </a:lnTo>
                <a:close/>
              </a:path>
            </a:pathLst>
          </a:custGeom>
          <a:solidFill>
            <a:srgbClr val="8BB7CD"/>
          </a:solidFill>
        </p:spPr>
        <p:txBody>
          <a:bodyPr wrap="square" lIns="0" tIns="0" rIns="0" bIns="0" rtlCol="0"/>
          <a:lstStyle/>
          <a:p>
            <a:endParaRPr/>
          </a:p>
        </p:txBody>
      </p:sp>
      <p:sp>
        <p:nvSpPr>
          <p:cNvPr id="9" name="object 9"/>
          <p:cNvSpPr txBox="1"/>
          <p:nvPr/>
        </p:nvSpPr>
        <p:spPr>
          <a:xfrm>
            <a:off x="4978996" y="6039613"/>
            <a:ext cx="2494280" cy="513080"/>
          </a:xfrm>
          <a:prstGeom prst="rect">
            <a:avLst/>
          </a:prstGeom>
        </p:spPr>
        <p:txBody>
          <a:bodyPr vert="horz" wrap="square" lIns="0" tIns="12700" rIns="0" bIns="0" rtlCol="0">
            <a:spAutoFit/>
          </a:bodyPr>
          <a:lstStyle/>
          <a:p>
            <a:pPr marL="12700">
              <a:lnSpc>
                <a:spcPct val="100000"/>
              </a:lnSpc>
              <a:spcBef>
                <a:spcPts val="100"/>
              </a:spcBef>
              <a:tabLst>
                <a:tab pos="659765" algn="l"/>
                <a:tab pos="1267460" algn="l"/>
              </a:tabLst>
            </a:pPr>
            <a:r>
              <a:rPr sz="4800" baseline="-1736" dirty="0">
                <a:solidFill>
                  <a:srgbClr val="2E3334"/>
                </a:solidFill>
                <a:latin typeface="Arial Black"/>
                <a:cs typeface="Arial Black"/>
              </a:rPr>
              <a:t>M	</a:t>
            </a:r>
            <a:r>
              <a:rPr sz="3200" dirty="0">
                <a:solidFill>
                  <a:srgbClr val="FFFFFF"/>
                </a:solidFill>
                <a:latin typeface="Arial Black"/>
                <a:cs typeface="Arial Black"/>
              </a:rPr>
              <a:t>A	</a:t>
            </a:r>
            <a:r>
              <a:rPr sz="3200" dirty="0">
                <a:solidFill>
                  <a:srgbClr val="2E3334"/>
                </a:solidFill>
                <a:latin typeface="Arial Black"/>
                <a:cs typeface="Arial Black"/>
              </a:rPr>
              <a:t>R</a:t>
            </a:r>
            <a:r>
              <a:rPr sz="3200" spc="-155" dirty="0">
                <a:solidFill>
                  <a:srgbClr val="2E3334"/>
                </a:solidFill>
                <a:latin typeface="Arial Black"/>
                <a:cs typeface="Arial Black"/>
              </a:rPr>
              <a:t> </a:t>
            </a:r>
            <a:r>
              <a:rPr sz="3200" dirty="0">
                <a:solidFill>
                  <a:srgbClr val="2E3334"/>
                </a:solidFill>
                <a:latin typeface="Arial Black"/>
                <a:cs typeface="Arial Black"/>
              </a:rPr>
              <a:t>C</a:t>
            </a:r>
            <a:r>
              <a:rPr sz="3200" spc="-170" dirty="0">
                <a:solidFill>
                  <a:srgbClr val="2E3334"/>
                </a:solidFill>
                <a:latin typeface="Arial Black"/>
                <a:cs typeface="Arial Black"/>
              </a:rPr>
              <a:t> </a:t>
            </a:r>
            <a:r>
              <a:rPr sz="3200" dirty="0">
                <a:solidFill>
                  <a:srgbClr val="2E3334"/>
                </a:solidFill>
                <a:latin typeface="Arial Black"/>
                <a:cs typeface="Arial Black"/>
              </a:rPr>
              <a:t>H</a:t>
            </a:r>
            <a:endParaRPr sz="3200">
              <a:latin typeface="Arial Black"/>
              <a:cs typeface="Arial Black"/>
            </a:endParaRPr>
          </a:p>
        </p:txBody>
      </p:sp>
      <p:sp>
        <p:nvSpPr>
          <p:cNvPr id="10" name="object 10"/>
          <p:cNvSpPr txBox="1"/>
          <p:nvPr/>
        </p:nvSpPr>
        <p:spPr>
          <a:xfrm>
            <a:off x="6558368" y="4662932"/>
            <a:ext cx="4521835" cy="845819"/>
          </a:xfrm>
          <a:prstGeom prst="rect">
            <a:avLst/>
          </a:prstGeom>
        </p:spPr>
        <p:txBody>
          <a:bodyPr vert="horz" wrap="square" lIns="0" tIns="13970" rIns="0" bIns="0" rtlCol="0">
            <a:spAutoFit/>
          </a:bodyPr>
          <a:lstStyle/>
          <a:p>
            <a:pPr marL="12700" marR="5080">
              <a:lnSpc>
                <a:spcPct val="99400"/>
              </a:lnSpc>
              <a:spcBef>
                <a:spcPts val="110"/>
              </a:spcBef>
            </a:pPr>
            <a:r>
              <a:rPr sz="1800" b="1" dirty="0">
                <a:latin typeface="Arial"/>
                <a:cs typeface="Arial"/>
              </a:rPr>
              <a:t>TCCC </a:t>
            </a:r>
            <a:r>
              <a:rPr sz="1800" b="1" spc="-5" dirty="0">
                <a:latin typeface="Arial"/>
                <a:cs typeface="Arial"/>
              </a:rPr>
              <a:t>Guideline Recommendation: </a:t>
            </a:r>
            <a:r>
              <a:rPr sz="1800" b="1" dirty="0">
                <a:latin typeface="Arial"/>
                <a:cs typeface="Arial"/>
              </a:rPr>
              <a:t> </a:t>
            </a:r>
            <a:r>
              <a:rPr sz="1800" spc="-5" dirty="0">
                <a:latin typeface="Arial MT"/>
                <a:cs typeface="Arial MT"/>
              </a:rPr>
              <a:t>Monitor the hemoglobin oxygen saturation </a:t>
            </a:r>
            <a:r>
              <a:rPr sz="1800" dirty="0">
                <a:latin typeface="Arial MT"/>
                <a:cs typeface="Arial MT"/>
              </a:rPr>
              <a:t>in </a:t>
            </a:r>
            <a:r>
              <a:rPr sz="1800" spc="-490" dirty="0">
                <a:latin typeface="Arial MT"/>
                <a:cs typeface="Arial MT"/>
              </a:rPr>
              <a:t> </a:t>
            </a:r>
            <a:r>
              <a:rPr sz="1800" spc="-5" dirty="0">
                <a:latin typeface="Arial MT"/>
                <a:cs typeface="Arial MT"/>
              </a:rPr>
              <a:t>casualties</a:t>
            </a:r>
            <a:r>
              <a:rPr sz="1800" spc="-10" dirty="0">
                <a:latin typeface="Arial MT"/>
                <a:cs typeface="Arial MT"/>
              </a:rPr>
              <a:t> </a:t>
            </a:r>
            <a:r>
              <a:rPr sz="1800" spc="-5" dirty="0">
                <a:latin typeface="Arial MT"/>
                <a:cs typeface="Arial MT"/>
              </a:rPr>
              <a:t>to help assess airway patency</a:t>
            </a:r>
            <a:endParaRPr sz="1800">
              <a:latin typeface="Arial MT"/>
              <a:cs typeface="Arial MT"/>
            </a:endParaRPr>
          </a:p>
        </p:txBody>
      </p:sp>
      <p:sp>
        <p:nvSpPr>
          <p:cNvPr id="11" name="object 11"/>
          <p:cNvSpPr txBox="1"/>
          <p:nvPr/>
        </p:nvSpPr>
        <p:spPr>
          <a:xfrm>
            <a:off x="2341054" y="3695700"/>
            <a:ext cx="2939415" cy="1638300"/>
          </a:xfrm>
          <a:prstGeom prst="rect">
            <a:avLst/>
          </a:prstGeom>
        </p:spPr>
        <p:txBody>
          <a:bodyPr vert="horz" wrap="square" lIns="0" tIns="33019" rIns="0" bIns="0" rtlCol="0">
            <a:spAutoFit/>
          </a:bodyPr>
          <a:lstStyle/>
          <a:p>
            <a:pPr marL="38100" marR="819150">
              <a:lnSpc>
                <a:spcPts val="2300"/>
              </a:lnSpc>
              <a:spcBef>
                <a:spcPts val="259"/>
              </a:spcBef>
            </a:pPr>
            <a:r>
              <a:rPr sz="2000" spc="-5" dirty="0">
                <a:latin typeface="Arial MT"/>
                <a:cs typeface="Arial MT"/>
              </a:rPr>
              <a:t>Injuries</a:t>
            </a:r>
            <a:r>
              <a:rPr sz="2000" spc="-35" dirty="0">
                <a:latin typeface="Arial MT"/>
                <a:cs typeface="Arial MT"/>
              </a:rPr>
              <a:t> </a:t>
            </a:r>
            <a:r>
              <a:rPr sz="2000" spc="-5" dirty="0">
                <a:latin typeface="Arial MT"/>
                <a:cs typeface="Arial MT"/>
              </a:rPr>
              <a:t>that</a:t>
            </a:r>
            <a:r>
              <a:rPr sz="2000" spc="-40" dirty="0">
                <a:latin typeface="Arial MT"/>
                <a:cs typeface="Arial MT"/>
              </a:rPr>
              <a:t> </a:t>
            </a:r>
            <a:r>
              <a:rPr sz="2000" dirty="0">
                <a:latin typeface="Arial MT"/>
                <a:cs typeface="Arial MT"/>
              </a:rPr>
              <a:t>impair </a:t>
            </a:r>
            <a:r>
              <a:rPr sz="2000" spc="-540" dirty="0">
                <a:latin typeface="Arial MT"/>
                <a:cs typeface="Arial MT"/>
              </a:rPr>
              <a:t> </a:t>
            </a:r>
            <a:r>
              <a:rPr sz="2000" spc="-5" dirty="0">
                <a:latin typeface="Arial MT"/>
                <a:cs typeface="Arial MT"/>
              </a:rPr>
              <a:t>oxygenation</a:t>
            </a:r>
            <a:endParaRPr sz="2000">
              <a:latin typeface="Arial MT"/>
              <a:cs typeface="Arial MT"/>
            </a:endParaRPr>
          </a:p>
          <a:p>
            <a:pPr marL="38100">
              <a:lnSpc>
                <a:spcPts val="2150"/>
              </a:lnSpc>
            </a:pPr>
            <a:r>
              <a:rPr sz="2000" i="1" spc="-5" dirty="0">
                <a:latin typeface="Arial"/>
                <a:cs typeface="Arial"/>
              </a:rPr>
              <a:t>Blasts,</a:t>
            </a:r>
            <a:r>
              <a:rPr sz="2000" i="1" spc="-30" dirty="0">
                <a:latin typeface="Arial"/>
                <a:cs typeface="Arial"/>
              </a:rPr>
              <a:t> </a:t>
            </a:r>
            <a:r>
              <a:rPr sz="2000" i="1" dirty="0">
                <a:latin typeface="Arial"/>
                <a:cs typeface="Arial"/>
              </a:rPr>
              <a:t>chest</a:t>
            </a:r>
            <a:r>
              <a:rPr sz="2000" i="1" spc="-30" dirty="0">
                <a:latin typeface="Arial"/>
                <a:cs typeface="Arial"/>
              </a:rPr>
              <a:t> </a:t>
            </a:r>
            <a:r>
              <a:rPr sz="2000" i="1" dirty="0">
                <a:latin typeface="Arial"/>
                <a:cs typeface="Arial"/>
              </a:rPr>
              <a:t>injuries,</a:t>
            </a:r>
            <a:r>
              <a:rPr sz="2000" i="1" spc="-30" dirty="0">
                <a:latin typeface="Arial"/>
                <a:cs typeface="Arial"/>
              </a:rPr>
              <a:t> </a:t>
            </a:r>
            <a:r>
              <a:rPr sz="2000" i="1" spc="-5" dirty="0">
                <a:latin typeface="Arial"/>
                <a:cs typeface="Arial"/>
              </a:rPr>
              <a:t>etc.</a:t>
            </a:r>
            <a:endParaRPr sz="2000">
              <a:latin typeface="Arial"/>
              <a:cs typeface="Arial"/>
            </a:endParaRPr>
          </a:p>
          <a:p>
            <a:pPr marL="38100">
              <a:lnSpc>
                <a:spcPts val="2340"/>
              </a:lnSpc>
              <a:spcBef>
                <a:spcPts val="1105"/>
              </a:spcBef>
            </a:pPr>
            <a:r>
              <a:rPr sz="2000" spc="-10" dirty="0">
                <a:latin typeface="Arial MT"/>
                <a:cs typeface="Arial MT"/>
              </a:rPr>
              <a:t>Traumatic</a:t>
            </a:r>
            <a:r>
              <a:rPr sz="2000" spc="-60" dirty="0">
                <a:latin typeface="Arial MT"/>
                <a:cs typeface="Arial MT"/>
              </a:rPr>
              <a:t> </a:t>
            </a:r>
            <a:r>
              <a:rPr sz="2000" dirty="0">
                <a:latin typeface="Arial MT"/>
                <a:cs typeface="Arial MT"/>
              </a:rPr>
              <a:t>brain</a:t>
            </a:r>
            <a:r>
              <a:rPr sz="2000" spc="-55" dirty="0">
                <a:latin typeface="Arial MT"/>
                <a:cs typeface="Arial MT"/>
              </a:rPr>
              <a:t> </a:t>
            </a:r>
            <a:r>
              <a:rPr sz="2000" dirty="0">
                <a:latin typeface="Arial MT"/>
                <a:cs typeface="Arial MT"/>
              </a:rPr>
              <a:t>injury</a:t>
            </a:r>
            <a:endParaRPr sz="2000">
              <a:latin typeface="Arial MT"/>
              <a:cs typeface="Arial MT"/>
            </a:endParaRPr>
          </a:p>
          <a:p>
            <a:pPr marL="38100">
              <a:lnSpc>
                <a:spcPts val="2340"/>
              </a:lnSpc>
            </a:pPr>
            <a:r>
              <a:rPr sz="2000" i="1" spc="-5" dirty="0">
                <a:latin typeface="Arial"/>
                <a:cs typeface="Arial"/>
              </a:rPr>
              <a:t>Ensure</a:t>
            </a:r>
            <a:r>
              <a:rPr sz="2000" i="1" spc="-30" dirty="0">
                <a:latin typeface="Arial"/>
                <a:cs typeface="Arial"/>
              </a:rPr>
              <a:t> </a:t>
            </a:r>
            <a:r>
              <a:rPr sz="2000" i="1" spc="-5" dirty="0">
                <a:latin typeface="Arial"/>
                <a:cs typeface="Arial"/>
              </a:rPr>
              <a:t>O</a:t>
            </a:r>
            <a:r>
              <a:rPr sz="1950" i="1" spc="-7" baseline="25641" dirty="0">
                <a:latin typeface="Arial"/>
                <a:cs typeface="Arial"/>
              </a:rPr>
              <a:t>2</a:t>
            </a:r>
            <a:r>
              <a:rPr sz="1950" i="1" spc="270" baseline="25641" dirty="0">
                <a:latin typeface="Arial"/>
                <a:cs typeface="Arial"/>
              </a:rPr>
              <a:t> </a:t>
            </a:r>
            <a:r>
              <a:rPr sz="2000" i="1" spc="-5" dirty="0">
                <a:latin typeface="Arial"/>
                <a:cs typeface="Arial"/>
              </a:rPr>
              <a:t>sats</a:t>
            </a:r>
            <a:r>
              <a:rPr sz="2000" i="1" spc="-25" dirty="0">
                <a:latin typeface="Arial"/>
                <a:cs typeface="Arial"/>
              </a:rPr>
              <a:t> </a:t>
            </a:r>
            <a:r>
              <a:rPr sz="2000" i="1" spc="-5" dirty="0">
                <a:latin typeface="Arial"/>
                <a:cs typeface="Arial"/>
              </a:rPr>
              <a:t>&gt;90%</a:t>
            </a:r>
            <a:endParaRPr sz="2000">
              <a:latin typeface="Arial"/>
              <a:cs typeface="Arial"/>
            </a:endParaRPr>
          </a:p>
        </p:txBody>
      </p:sp>
      <p:sp>
        <p:nvSpPr>
          <p:cNvPr id="12" name="object 12"/>
          <p:cNvSpPr txBox="1"/>
          <p:nvPr/>
        </p:nvSpPr>
        <p:spPr>
          <a:xfrm>
            <a:off x="5546216" y="1735836"/>
            <a:ext cx="3652520" cy="1232535"/>
          </a:xfrm>
          <a:prstGeom prst="rect">
            <a:avLst/>
          </a:prstGeom>
        </p:spPr>
        <p:txBody>
          <a:bodyPr vert="horz" wrap="square" lIns="0" tIns="140335" rIns="0" bIns="0" rtlCol="0">
            <a:spAutoFit/>
          </a:bodyPr>
          <a:lstStyle/>
          <a:p>
            <a:pPr marL="12700">
              <a:lnSpc>
                <a:spcPct val="100000"/>
              </a:lnSpc>
              <a:spcBef>
                <a:spcPts val="1105"/>
              </a:spcBef>
            </a:pPr>
            <a:r>
              <a:rPr sz="2000" dirty="0">
                <a:latin typeface="Arial MT"/>
                <a:cs typeface="Arial MT"/>
              </a:rPr>
              <a:t>Low</a:t>
            </a:r>
            <a:r>
              <a:rPr sz="2000" spc="-20" dirty="0">
                <a:latin typeface="Arial MT"/>
                <a:cs typeface="Arial MT"/>
              </a:rPr>
              <a:t> </a:t>
            </a:r>
            <a:r>
              <a:rPr sz="2000" dirty="0">
                <a:latin typeface="Arial MT"/>
                <a:cs typeface="Arial MT"/>
              </a:rPr>
              <a:t>readings</a:t>
            </a:r>
            <a:r>
              <a:rPr sz="2000" spc="-25" dirty="0">
                <a:latin typeface="Arial MT"/>
                <a:cs typeface="Arial MT"/>
              </a:rPr>
              <a:t> </a:t>
            </a:r>
            <a:r>
              <a:rPr sz="2000" spc="-5" dirty="0">
                <a:latin typeface="Arial MT"/>
                <a:cs typeface="Arial MT"/>
              </a:rPr>
              <a:t>may</a:t>
            </a:r>
            <a:r>
              <a:rPr sz="2000" spc="-30" dirty="0">
                <a:latin typeface="Arial MT"/>
                <a:cs typeface="Arial MT"/>
              </a:rPr>
              <a:t> </a:t>
            </a:r>
            <a:r>
              <a:rPr sz="2000" dirty="0">
                <a:latin typeface="Arial MT"/>
                <a:cs typeface="Arial MT"/>
              </a:rPr>
              <a:t>be</a:t>
            </a:r>
            <a:r>
              <a:rPr sz="2000" spc="-25" dirty="0">
                <a:latin typeface="Arial MT"/>
                <a:cs typeface="Arial MT"/>
              </a:rPr>
              <a:t> </a:t>
            </a:r>
            <a:r>
              <a:rPr sz="2000" dirty="0">
                <a:latin typeface="Arial MT"/>
                <a:cs typeface="Arial MT"/>
              </a:rPr>
              <a:t>seen</a:t>
            </a:r>
            <a:r>
              <a:rPr sz="2000" spc="-30" dirty="0">
                <a:latin typeface="Arial MT"/>
                <a:cs typeface="Arial MT"/>
              </a:rPr>
              <a:t> </a:t>
            </a:r>
            <a:r>
              <a:rPr sz="2000" dirty="0">
                <a:latin typeface="Arial MT"/>
                <a:cs typeface="Arial MT"/>
              </a:rPr>
              <a:t>with:</a:t>
            </a:r>
            <a:endParaRPr sz="2000">
              <a:latin typeface="Arial MT"/>
              <a:cs typeface="Arial MT"/>
            </a:endParaRPr>
          </a:p>
          <a:p>
            <a:pPr marL="243204">
              <a:lnSpc>
                <a:spcPct val="100000"/>
              </a:lnSpc>
              <a:spcBef>
                <a:spcPts val="1010"/>
              </a:spcBef>
            </a:pPr>
            <a:r>
              <a:rPr sz="2000" b="1" spc="-5" dirty="0">
                <a:latin typeface="Arial"/>
                <a:cs typeface="Arial"/>
              </a:rPr>
              <a:t>Shock</a:t>
            </a:r>
            <a:endParaRPr sz="2000">
              <a:latin typeface="Arial"/>
              <a:cs typeface="Arial"/>
            </a:endParaRPr>
          </a:p>
          <a:p>
            <a:pPr marL="243204">
              <a:lnSpc>
                <a:spcPct val="100000"/>
              </a:lnSpc>
              <a:spcBef>
                <a:spcPts val="285"/>
              </a:spcBef>
            </a:pPr>
            <a:r>
              <a:rPr sz="2000" b="1" spc="-5" dirty="0">
                <a:latin typeface="Arial"/>
                <a:cs typeface="Arial"/>
              </a:rPr>
              <a:t>Cold</a:t>
            </a:r>
            <a:r>
              <a:rPr sz="2000" b="1" spc="-40" dirty="0">
                <a:latin typeface="Arial"/>
                <a:cs typeface="Arial"/>
              </a:rPr>
              <a:t> </a:t>
            </a:r>
            <a:r>
              <a:rPr sz="2000" b="1" spc="-5" dirty="0">
                <a:latin typeface="Arial"/>
                <a:cs typeface="Arial"/>
              </a:rPr>
              <a:t>temperatures</a:t>
            </a:r>
            <a:endParaRPr sz="2000">
              <a:latin typeface="Arial"/>
              <a:cs typeface="Arial"/>
            </a:endParaRPr>
          </a:p>
        </p:txBody>
      </p:sp>
      <p:sp>
        <p:nvSpPr>
          <p:cNvPr id="13" name="object 13"/>
          <p:cNvSpPr txBox="1"/>
          <p:nvPr/>
        </p:nvSpPr>
        <p:spPr>
          <a:xfrm>
            <a:off x="5546216" y="3208019"/>
            <a:ext cx="3836670" cy="891540"/>
          </a:xfrm>
          <a:prstGeom prst="rect">
            <a:avLst/>
          </a:prstGeom>
        </p:spPr>
        <p:txBody>
          <a:bodyPr vert="horz" wrap="square" lIns="0" tIns="140335" rIns="0" bIns="0" rtlCol="0">
            <a:spAutoFit/>
          </a:bodyPr>
          <a:lstStyle/>
          <a:p>
            <a:pPr marL="12700">
              <a:lnSpc>
                <a:spcPct val="100000"/>
              </a:lnSpc>
              <a:spcBef>
                <a:spcPts val="1105"/>
              </a:spcBef>
            </a:pPr>
            <a:r>
              <a:rPr sz="2000" dirty="0">
                <a:latin typeface="Arial MT"/>
                <a:cs typeface="Arial MT"/>
              </a:rPr>
              <a:t>High</a:t>
            </a:r>
            <a:r>
              <a:rPr sz="2000" spc="-30" dirty="0">
                <a:latin typeface="Arial MT"/>
                <a:cs typeface="Arial MT"/>
              </a:rPr>
              <a:t> </a:t>
            </a:r>
            <a:r>
              <a:rPr sz="2000" dirty="0">
                <a:latin typeface="Arial MT"/>
                <a:cs typeface="Arial MT"/>
              </a:rPr>
              <a:t>readiness</a:t>
            </a:r>
            <a:r>
              <a:rPr sz="2000" spc="-25" dirty="0">
                <a:latin typeface="Arial MT"/>
                <a:cs typeface="Arial MT"/>
              </a:rPr>
              <a:t> </a:t>
            </a:r>
            <a:r>
              <a:rPr sz="2000" spc="-5" dirty="0">
                <a:latin typeface="Arial MT"/>
                <a:cs typeface="Arial MT"/>
              </a:rPr>
              <a:t>may</a:t>
            </a:r>
            <a:r>
              <a:rPr sz="2000" spc="-25" dirty="0">
                <a:latin typeface="Arial MT"/>
                <a:cs typeface="Arial MT"/>
              </a:rPr>
              <a:t> </a:t>
            </a:r>
            <a:r>
              <a:rPr sz="2000" dirty="0">
                <a:latin typeface="Arial MT"/>
                <a:cs typeface="Arial MT"/>
              </a:rPr>
              <a:t>be</a:t>
            </a:r>
            <a:r>
              <a:rPr sz="2000" spc="-25" dirty="0">
                <a:latin typeface="Arial MT"/>
                <a:cs typeface="Arial MT"/>
              </a:rPr>
              <a:t> </a:t>
            </a:r>
            <a:r>
              <a:rPr sz="2000" dirty="0">
                <a:latin typeface="Arial MT"/>
                <a:cs typeface="Arial MT"/>
              </a:rPr>
              <a:t>seen</a:t>
            </a:r>
            <a:r>
              <a:rPr sz="2000" spc="-25" dirty="0">
                <a:latin typeface="Arial MT"/>
                <a:cs typeface="Arial MT"/>
              </a:rPr>
              <a:t> </a:t>
            </a:r>
            <a:r>
              <a:rPr sz="2000" dirty="0">
                <a:latin typeface="Arial MT"/>
                <a:cs typeface="Arial MT"/>
              </a:rPr>
              <a:t>with:</a:t>
            </a:r>
            <a:endParaRPr sz="2000">
              <a:latin typeface="Arial MT"/>
              <a:cs typeface="Arial MT"/>
            </a:endParaRPr>
          </a:p>
          <a:p>
            <a:pPr marL="243204">
              <a:lnSpc>
                <a:spcPct val="100000"/>
              </a:lnSpc>
              <a:spcBef>
                <a:spcPts val="1010"/>
              </a:spcBef>
            </a:pPr>
            <a:r>
              <a:rPr sz="2000" b="1" spc="-5" dirty="0">
                <a:latin typeface="Arial"/>
                <a:cs typeface="Arial"/>
              </a:rPr>
              <a:t>Carboxyhemoglobinemia</a:t>
            </a:r>
            <a:endParaRPr sz="2000">
              <a:latin typeface="Arial"/>
              <a:cs typeface="Arial"/>
            </a:endParaRPr>
          </a:p>
        </p:txBody>
      </p:sp>
      <p:sp>
        <p:nvSpPr>
          <p:cNvPr id="14" name="object 14"/>
          <p:cNvSpPr txBox="1"/>
          <p:nvPr/>
        </p:nvSpPr>
        <p:spPr>
          <a:xfrm>
            <a:off x="9506419" y="1876044"/>
            <a:ext cx="2071370" cy="1068070"/>
          </a:xfrm>
          <a:prstGeom prst="rect">
            <a:avLst/>
          </a:prstGeom>
        </p:spPr>
        <p:txBody>
          <a:bodyPr vert="horz" wrap="square" lIns="0" tIns="33019" rIns="0" bIns="0" rtlCol="0">
            <a:spAutoFit/>
          </a:bodyPr>
          <a:lstStyle/>
          <a:p>
            <a:pPr marL="12700" marR="5080">
              <a:lnSpc>
                <a:spcPts val="2300"/>
              </a:lnSpc>
              <a:spcBef>
                <a:spcPts val="259"/>
              </a:spcBef>
            </a:pPr>
            <a:r>
              <a:rPr sz="2000" spc="-5" dirty="0">
                <a:latin typeface="Arial MT"/>
                <a:cs typeface="Arial MT"/>
              </a:rPr>
              <a:t>Impaired </a:t>
            </a:r>
            <a:r>
              <a:rPr sz="2000" dirty="0">
                <a:latin typeface="Arial MT"/>
                <a:cs typeface="Arial MT"/>
              </a:rPr>
              <a:t>readings </a:t>
            </a:r>
            <a:r>
              <a:rPr sz="2000" spc="-545" dirty="0">
                <a:latin typeface="Arial MT"/>
                <a:cs typeface="Arial MT"/>
              </a:rPr>
              <a:t> </a:t>
            </a:r>
            <a:r>
              <a:rPr sz="2000" spc="-5" dirty="0">
                <a:latin typeface="Arial MT"/>
                <a:cs typeface="Arial MT"/>
              </a:rPr>
              <a:t>may</a:t>
            </a:r>
            <a:r>
              <a:rPr sz="2000" spc="-40" dirty="0">
                <a:latin typeface="Arial MT"/>
                <a:cs typeface="Arial MT"/>
              </a:rPr>
              <a:t> </a:t>
            </a:r>
            <a:r>
              <a:rPr sz="2000" dirty="0">
                <a:latin typeface="Arial MT"/>
                <a:cs typeface="Arial MT"/>
              </a:rPr>
              <a:t>be</a:t>
            </a:r>
            <a:r>
              <a:rPr sz="2000" spc="-40" dirty="0">
                <a:latin typeface="Arial MT"/>
                <a:cs typeface="Arial MT"/>
              </a:rPr>
              <a:t> </a:t>
            </a:r>
            <a:r>
              <a:rPr sz="2000" dirty="0">
                <a:latin typeface="Arial MT"/>
                <a:cs typeface="Arial MT"/>
              </a:rPr>
              <a:t>seen</a:t>
            </a:r>
            <a:r>
              <a:rPr sz="2000" spc="-40" dirty="0">
                <a:latin typeface="Arial MT"/>
                <a:cs typeface="Arial MT"/>
              </a:rPr>
              <a:t> </a:t>
            </a:r>
            <a:r>
              <a:rPr sz="2000" dirty="0">
                <a:latin typeface="Arial MT"/>
                <a:cs typeface="Arial MT"/>
              </a:rPr>
              <a:t>with:</a:t>
            </a:r>
            <a:endParaRPr sz="2000">
              <a:latin typeface="Arial MT"/>
              <a:cs typeface="Arial MT"/>
            </a:endParaRPr>
          </a:p>
          <a:p>
            <a:pPr marL="194945">
              <a:lnSpc>
                <a:spcPct val="100000"/>
              </a:lnSpc>
              <a:spcBef>
                <a:spcPts val="1045"/>
              </a:spcBef>
            </a:pPr>
            <a:r>
              <a:rPr sz="2000" dirty="0">
                <a:latin typeface="Arial MT"/>
                <a:cs typeface="Arial MT"/>
              </a:rPr>
              <a:t>Nail</a:t>
            </a:r>
            <a:r>
              <a:rPr sz="2000" spc="-40" dirty="0">
                <a:latin typeface="Arial MT"/>
                <a:cs typeface="Arial MT"/>
              </a:rPr>
              <a:t> </a:t>
            </a:r>
            <a:r>
              <a:rPr sz="2000" dirty="0">
                <a:latin typeface="Arial MT"/>
                <a:cs typeface="Arial MT"/>
              </a:rPr>
              <a:t>polish</a:t>
            </a:r>
            <a:endParaRPr sz="2000">
              <a:latin typeface="Arial MT"/>
              <a:cs typeface="Arial MT"/>
            </a:endParaRPr>
          </a:p>
        </p:txBody>
      </p:sp>
      <p:sp>
        <p:nvSpPr>
          <p:cNvPr id="15" name="object 15"/>
          <p:cNvSpPr txBox="1"/>
          <p:nvPr/>
        </p:nvSpPr>
        <p:spPr>
          <a:xfrm>
            <a:off x="9689300" y="2982468"/>
            <a:ext cx="2172335" cy="1345565"/>
          </a:xfrm>
          <a:prstGeom prst="rect">
            <a:avLst/>
          </a:prstGeom>
        </p:spPr>
        <p:txBody>
          <a:bodyPr vert="horz" wrap="square" lIns="0" tIns="45085" rIns="0" bIns="0" rtlCol="0">
            <a:spAutoFit/>
          </a:bodyPr>
          <a:lstStyle/>
          <a:p>
            <a:pPr marL="12700" marR="628015">
              <a:lnSpc>
                <a:spcPts val="2180"/>
              </a:lnSpc>
              <a:spcBef>
                <a:spcPts val="355"/>
              </a:spcBef>
            </a:pPr>
            <a:r>
              <a:rPr sz="2000" spc="-30" dirty="0">
                <a:latin typeface="Arial MT"/>
                <a:cs typeface="Arial MT"/>
              </a:rPr>
              <a:t>Very </a:t>
            </a:r>
            <a:r>
              <a:rPr sz="2000" dirty="0">
                <a:latin typeface="Arial MT"/>
                <a:cs typeface="Arial MT"/>
              </a:rPr>
              <a:t>bright </a:t>
            </a:r>
            <a:r>
              <a:rPr sz="2000" spc="5" dirty="0">
                <a:latin typeface="Arial MT"/>
                <a:cs typeface="Arial MT"/>
              </a:rPr>
              <a:t> </a:t>
            </a:r>
            <a:r>
              <a:rPr sz="2000" dirty="0">
                <a:latin typeface="Arial MT"/>
                <a:cs typeface="Arial MT"/>
              </a:rPr>
              <a:t>env</a:t>
            </a:r>
            <a:r>
              <a:rPr sz="2000" spc="5" dirty="0">
                <a:latin typeface="Arial MT"/>
                <a:cs typeface="Arial MT"/>
              </a:rPr>
              <a:t>i</a:t>
            </a:r>
            <a:r>
              <a:rPr sz="2000" spc="-5" dirty="0">
                <a:latin typeface="Arial MT"/>
                <a:cs typeface="Arial MT"/>
              </a:rPr>
              <a:t>r</a:t>
            </a:r>
            <a:r>
              <a:rPr sz="2000" dirty="0">
                <a:latin typeface="Arial MT"/>
                <a:cs typeface="Arial MT"/>
              </a:rPr>
              <a:t>on</a:t>
            </a:r>
            <a:r>
              <a:rPr sz="2000" spc="-5" dirty="0">
                <a:latin typeface="Arial MT"/>
                <a:cs typeface="Arial MT"/>
              </a:rPr>
              <a:t>m</a:t>
            </a:r>
            <a:r>
              <a:rPr sz="2000" dirty="0">
                <a:latin typeface="Arial MT"/>
                <a:cs typeface="Arial MT"/>
              </a:rPr>
              <a:t>en</a:t>
            </a:r>
            <a:r>
              <a:rPr sz="2000" spc="-10" dirty="0">
                <a:latin typeface="Arial MT"/>
                <a:cs typeface="Arial MT"/>
              </a:rPr>
              <a:t>t</a:t>
            </a:r>
            <a:r>
              <a:rPr sz="2000" dirty="0">
                <a:latin typeface="Arial MT"/>
                <a:cs typeface="Arial MT"/>
              </a:rPr>
              <a:t>s</a:t>
            </a:r>
            <a:endParaRPr sz="2000">
              <a:latin typeface="Arial MT"/>
              <a:cs typeface="Arial MT"/>
            </a:endParaRPr>
          </a:p>
          <a:p>
            <a:pPr marL="12700" marR="5080">
              <a:lnSpc>
                <a:spcPts val="2900"/>
              </a:lnSpc>
              <a:spcBef>
                <a:spcPts val="75"/>
              </a:spcBef>
            </a:pPr>
            <a:r>
              <a:rPr sz="2000" dirty="0">
                <a:latin typeface="Arial MT"/>
                <a:cs typeface="Arial MT"/>
              </a:rPr>
              <a:t>Skin</a:t>
            </a:r>
            <a:r>
              <a:rPr sz="2000" spc="-55" dirty="0">
                <a:latin typeface="Arial MT"/>
                <a:cs typeface="Arial MT"/>
              </a:rPr>
              <a:t> </a:t>
            </a:r>
            <a:r>
              <a:rPr sz="2000" spc="-5" dirty="0">
                <a:latin typeface="Arial MT"/>
                <a:cs typeface="Arial MT"/>
              </a:rPr>
              <a:t>pigmentations </a:t>
            </a:r>
            <a:r>
              <a:rPr sz="2000" spc="-540" dirty="0">
                <a:latin typeface="Arial MT"/>
                <a:cs typeface="Arial MT"/>
              </a:rPr>
              <a:t> </a:t>
            </a:r>
            <a:r>
              <a:rPr sz="2000" spc="-5" dirty="0">
                <a:latin typeface="Arial MT"/>
                <a:cs typeface="Arial MT"/>
              </a:rPr>
              <a:t>Motion</a:t>
            </a:r>
            <a:r>
              <a:rPr sz="2000" spc="-20" dirty="0">
                <a:latin typeface="Arial MT"/>
                <a:cs typeface="Arial MT"/>
              </a:rPr>
              <a:t> </a:t>
            </a:r>
            <a:r>
              <a:rPr sz="2000" spc="-5" dirty="0">
                <a:latin typeface="Arial MT"/>
                <a:cs typeface="Arial MT"/>
              </a:rPr>
              <a:t>artifact</a:t>
            </a:r>
            <a:endParaRPr sz="2000">
              <a:latin typeface="Arial MT"/>
              <a:cs typeface="Arial MT"/>
            </a:endParaRPr>
          </a:p>
        </p:txBody>
      </p:sp>
      <p:sp>
        <p:nvSpPr>
          <p:cNvPr id="16" name="object 16"/>
          <p:cNvSpPr txBox="1"/>
          <p:nvPr/>
        </p:nvSpPr>
        <p:spPr>
          <a:xfrm>
            <a:off x="772618" y="5702300"/>
            <a:ext cx="3912235" cy="565150"/>
          </a:xfrm>
          <a:prstGeom prst="rect">
            <a:avLst/>
          </a:prstGeom>
        </p:spPr>
        <p:txBody>
          <a:bodyPr vert="horz" wrap="square" lIns="0" tIns="28575" rIns="0" bIns="0" rtlCol="0">
            <a:spAutoFit/>
          </a:bodyPr>
          <a:lstStyle/>
          <a:p>
            <a:pPr marL="38100" marR="30480">
              <a:lnSpc>
                <a:spcPts val="2090"/>
              </a:lnSpc>
              <a:spcBef>
                <a:spcPts val="225"/>
              </a:spcBef>
            </a:pPr>
            <a:r>
              <a:rPr sz="1800" b="1" i="1" spc="-5" dirty="0">
                <a:solidFill>
                  <a:srgbClr val="BC8642"/>
                </a:solidFill>
                <a:latin typeface="Arial"/>
                <a:cs typeface="Arial"/>
              </a:rPr>
              <a:t>NOTE: </a:t>
            </a:r>
            <a:r>
              <a:rPr sz="1800" i="1" spc="-5" dirty="0">
                <a:latin typeface="Arial"/>
                <a:cs typeface="Arial"/>
              </a:rPr>
              <a:t>Shock </a:t>
            </a:r>
            <a:r>
              <a:rPr sz="1800" i="1" dirty="0">
                <a:latin typeface="Arial"/>
                <a:cs typeface="Arial"/>
              </a:rPr>
              <a:t>is </a:t>
            </a:r>
            <a:r>
              <a:rPr sz="1800" b="1" i="1" dirty="0">
                <a:latin typeface="Arial"/>
                <a:cs typeface="Arial"/>
              </a:rPr>
              <a:t>not </a:t>
            </a:r>
            <a:r>
              <a:rPr sz="1800" i="1" spc="-5" dirty="0">
                <a:latin typeface="Arial"/>
                <a:cs typeface="Arial"/>
              </a:rPr>
              <a:t>always preceded </a:t>
            </a:r>
            <a:r>
              <a:rPr sz="1800" i="1" spc="-490" dirty="0">
                <a:latin typeface="Arial"/>
                <a:cs typeface="Arial"/>
              </a:rPr>
              <a:t> </a:t>
            </a:r>
            <a:r>
              <a:rPr sz="1800" i="1" spc="-5" dirty="0">
                <a:latin typeface="Arial"/>
                <a:cs typeface="Arial"/>
              </a:rPr>
              <a:t>by</a:t>
            </a:r>
            <a:r>
              <a:rPr sz="1800" i="1" spc="-10" dirty="0">
                <a:latin typeface="Arial"/>
                <a:cs typeface="Arial"/>
              </a:rPr>
              <a:t> </a:t>
            </a:r>
            <a:r>
              <a:rPr sz="1800" i="1" dirty="0">
                <a:latin typeface="Arial"/>
                <a:cs typeface="Arial"/>
              </a:rPr>
              <a:t>a</a:t>
            </a:r>
            <a:r>
              <a:rPr sz="1800" i="1" spc="-5" dirty="0">
                <a:latin typeface="Arial"/>
                <a:cs typeface="Arial"/>
              </a:rPr>
              <a:t> fall </a:t>
            </a:r>
            <a:r>
              <a:rPr sz="1800" i="1" dirty="0">
                <a:latin typeface="Arial"/>
                <a:cs typeface="Arial"/>
              </a:rPr>
              <a:t>in</a:t>
            </a:r>
            <a:r>
              <a:rPr sz="1800" i="1" spc="-5" dirty="0">
                <a:latin typeface="Arial"/>
                <a:cs typeface="Arial"/>
              </a:rPr>
              <a:t> O</a:t>
            </a:r>
            <a:r>
              <a:rPr sz="1800" i="1" spc="-7" baseline="23148" dirty="0">
                <a:latin typeface="Arial"/>
                <a:cs typeface="Arial"/>
              </a:rPr>
              <a:t>2</a:t>
            </a:r>
            <a:r>
              <a:rPr sz="1800" i="1" spc="232" baseline="23148" dirty="0">
                <a:latin typeface="Arial"/>
                <a:cs typeface="Arial"/>
              </a:rPr>
              <a:t> </a:t>
            </a:r>
            <a:r>
              <a:rPr sz="1800" i="1" spc="-5" dirty="0">
                <a:latin typeface="Arial"/>
                <a:cs typeface="Arial"/>
              </a:rPr>
              <a:t>saturation levels</a:t>
            </a:r>
            <a:endParaRPr sz="1800">
              <a:latin typeface="Arial"/>
              <a:cs typeface="Arial"/>
            </a:endParaRPr>
          </a:p>
        </p:txBody>
      </p:sp>
      <p:grpSp>
        <p:nvGrpSpPr>
          <p:cNvPr id="17" name="object 17"/>
          <p:cNvGrpSpPr/>
          <p:nvPr/>
        </p:nvGrpSpPr>
        <p:grpSpPr>
          <a:xfrm>
            <a:off x="0" y="2307905"/>
            <a:ext cx="2386330" cy="3220085"/>
            <a:chOff x="0" y="2307905"/>
            <a:chExt cx="2386330" cy="3220085"/>
          </a:xfrm>
        </p:grpSpPr>
        <p:pic>
          <p:nvPicPr>
            <p:cNvPr id="18" name="object 18"/>
            <p:cNvPicPr/>
            <p:nvPr/>
          </p:nvPicPr>
          <p:blipFill>
            <a:blip r:embed="rId3" cstate="print"/>
            <a:stretch>
              <a:fillRect/>
            </a:stretch>
          </p:blipFill>
          <p:spPr>
            <a:xfrm>
              <a:off x="0" y="2604719"/>
              <a:ext cx="2385987" cy="2923019"/>
            </a:xfrm>
            <a:prstGeom prst="rect">
              <a:avLst/>
            </a:prstGeom>
          </p:spPr>
        </p:pic>
        <p:sp>
          <p:nvSpPr>
            <p:cNvPr id="19" name="object 19"/>
            <p:cNvSpPr/>
            <p:nvPr/>
          </p:nvSpPr>
          <p:spPr>
            <a:xfrm>
              <a:off x="719278" y="2307905"/>
              <a:ext cx="0" cy="487680"/>
            </a:xfrm>
            <a:custGeom>
              <a:avLst/>
              <a:gdLst/>
              <a:ahLst/>
              <a:cxnLst/>
              <a:rect l="l" t="t" r="r" b="b"/>
              <a:pathLst>
                <a:path h="487680">
                  <a:moveTo>
                    <a:pt x="0" y="487682"/>
                  </a:moveTo>
                  <a:lnTo>
                    <a:pt x="1" y="0"/>
                  </a:lnTo>
                </a:path>
              </a:pathLst>
            </a:custGeom>
            <a:ln w="101600">
              <a:solidFill>
                <a:srgbClr val="CD9147"/>
              </a:solidFill>
            </a:ln>
          </p:spPr>
          <p:txBody>
            <a:bodyPr wrap="square" lIns="0" tIns="0" rIns="0" bIns="0" rtlCol="0"/>
            <a:lstStyle/>
            <a:p>
              <a:endParaRPr/>
            </a:p>
          </p:txBody>
        </p:sp>
        <p:sp>
          <p:nvSpPr>
            <p:cNvPr id="20" name="object 20"/>
            <p:cNvSpPr/>
            <p:nvPr/>
          </p:nvSpPr>
          <p:spPr>
            <a:xfrm>
              <a:off x="2236279" y="3766434"/>
              <a:ext cx="0" cy="805815"/>
            </a:xfrm>
            <a:custGeom>
              <a:avLst/>
              <a:gdLst/>
              <a:ahLst/>
              <a:cxnLst/>
              <a:rect l="l" t="t" r="r" b="b"/>
              <a:pathLst>
                <a:path h="805814">
                  <a:moveTo>
                    <a:pt x="0" y="805565"/>
                  </a:moveTo>
                  <a:lnTo>
                    <a:pt x="1" y="0"/>
                  </a:lnTo>
                </a:path>
              </a:pathLst>
            </a:custGeom>
            <a:ln w="101600">
              <a:solidFill>
                <a:srgbClr val="CD9147"/>
              </a:solidFill>
            </a:ln>
          </p:spPr>
          <p:txBody>
            <a:bodyPr wrap="square" lIns="0" tIns="0" rIns="0" bIns="0" rtlCol="0"/>
            <a:lstStyle/>
            <a:p>
              <a:endParaRPr/>
            </a:p>
          </p:txBody>
        </p:sp>
        <p:sp>
          <p:nvSpPr>
            <p:cNvPr id="21" name="object 21"/>
            <p:cNvSpPr/>
            <p:nvPr/>
          </p:nvSpPr>
          <p:spPr>
            <a:xfrm>
              <a:off x="2236279" y="4788037"/>
              <a:ext cx="0" cy="487680"/>
            </a:xfrm>
            <a:custGeom>
              <a:avLst/>
              <a:gdLst/>
              <a:ahLst/>
              <a:cxnLst/>
              <a:rect l="l" t="t" r="r" b="b"/>
              <a:pathLst>
                <a:path h="487679">
                  <a:moveTo>
                    <a:pt x="0" y="487682"/>
                  </a:moveTo>
                  <a:lnTo>
                    <a:pt x="1" y="0"/>
                  </a:lnTo>
                </a:path>
              </a:pathLst>
            </a:custGeom>
            <a:ln w="101600">
              <a:solidFill>
                <a:srgbClr val="CD9147"/>
              </a:solidFill>
            </a:ln>
          </p:spPr>
          <p:txBody>
            <a:bodyPr wrap="square" lIns="0" tIns="0" rIns="0" bIns="0" rtlCol="0"/>
            <a:lstStyle/>
            <a:p>
              <a:endParaRPr/>
            </a:p>
          </p:txBody>
        </p:sp>
      </p:grpSp>
      <p:pic>
        <p:nvPicPr>
          <p:cNvPr id="22" name="object 22"/>
          <p:cNvPicPr/>
          <p:nvPr/>
        </p:nvPicPr>
        <p:blipFill>
          <a:blip r:embed="rId4" cstate="print"/>
          <a:stretch>
            <a:fillRect/>
          </a:stretch>
        </p:blipFill>
        <p:spPr>
          <a:xfrm>
            <a:off x="5748108" y="4762299"/>
            <a:ext cx="731519" cy="636851"/>
          </a:xfrm>
          <a:prstGeom prst="rect">
            <a:avLst/>
          </a:prstGeom>
        </p:spPr>
      </p:pic>
      <p:sp>
        <p:nvSpPr>
          <p:cNvPr id="23" name="object 23"/>
          <p:cNvSpPr/>
          <p:nvPr/>
        </p:nvSpPr>
        <p:spPr>
          <a:xfrm>
            <a:off x="719278" y="1956122"/>
            <a:ext cx="0" cy="228600"/>
          </a:xfrm>
          <a:custGeom>
            <a:avLst/>
            <a:gdLst/>
            <a:ahLst/>
            <a:cxnLst/>
            <a:rect l="l" t="t" r="r" b="b"/>
            <a:pathLst>
              <a:path h="228600">
                <a:moveTo>
                  <a:pt x="0" y="228176"/>
                </a:moveTo>
                <a:lnTo>
                  <a:pt x="1" y="0"/>
                </a:lnTo>
              </a:path>
            </a:pathLst>
          </a:custGeom>
          <a:ln w="101600">
            <a:solidFill>
              <a:srgbClr val="CD9147"/>
            </a:solidFill>
          </a:ln>
        </p:spPr>
        <p:txBody>
          <a:bodyPr wrap="square" lIns="0" tIns="0" rIns="0" bIns="0" rtlCol="0"/>
          <a:lstStyle/>
          <a:p>
            <a:endParaRPr/>
          </a:p>
        </p:txBody>
      </p:sp>
      <p:sp>
        <p:nvSpPr>
          <p:cNvPr id="24" name="object 24"/>
          <p:cNvSpPr/>
          <p:nvPr/>
        </p:nvSpPr>
        <p:spPr>
          <a:xfrm>
            <a:off x="5628208" y="2335610"/>
            <a:ext cx="0" cy="228600"/>
          </a:xfrm>
          <a:custGeom>
            <a:avLst/>
            <a:gdLst/>
            <a:ahLst/>
            <a:cxnLst/>
            <a:rect l="l" t="t" r="r" b="b"/>
            <a:pathLst>
              <a:path h="228600">
                <a:moveTo>
                  <a:pt x="0" y="228176"/>
                </a:moveTo>
                <a:lnTo>
                  <a:pt x="1" y="0"/>
                </a:lnTo>
              </a:path>
            </a:pathLst>
          </a:custGeom>
          <a:ln w="101600">
            <a:solidFill>
              <a:srgbClr val="CD9147"/>
            </a:solidFill>
          </a:ln>
        </p:spPr>
        <p:txBody>
          <a:bodyPr wrap="square" lIns="0" tIns="0" rIns="0" bIns="0" rtlCol="0"/>
          <a:lstStyle/>
          <a:p>
            <a:endParaRPr/>
          </a:p>
        </p:txBody>
      </p:sp>
      <p:sp>
        <p:nvSpPr>
          <p:cNvPr id="25" name="object 25"/>
          <p:cNvSpPr/>
          <p:nvPr/>
        </p:nvSpPr>
        <p:spPr>
          <a:xfrm>
            <a:off x="5628208" y="2709206"/>
            <a:ext cx="0" cy="228600"/>
          </a:xfrm>
          <a:custGeom>
            <a:avLst/>
            <a:gdLst/>
            <a:ahLst/>
            <a:cxnLst/>
            <a:rect l="l" t="t" r="r" b="b"/>
            <a:pathLst>
              <a:path h="228600">
                <a:moveTo>
                  <a:pt x="0" y="228176"/>
                </a:moveTo>
                <a:lnTo>
                  <a:pt x="1" y="0"/>
                </a:lnTo>
              </a:path>
            </a:pathLst>
          </a:custGeom>
          <a:ln w="101600">
            <a:solidFill>
              <a:srgbClr val="CD9147"/>
            </a:solidFill>
          </a:ln>
        </p:spPr>
        <p:txBody>
          <a:bodyPr wrap="square" lIns="0" tIns="0" rIns="0" bIns="0" rtlCol="0"/>
          <a:lstStyle/>
          <a:p>
            <a:endParaRPr/>
          </a:p>
        </p:txBody>
      </p:sp>
      <p:sp>
        <p:nvSpPr>
          <p:cNvPr id="26" name="object 26"/>
          <p:cNvSpPr/>
          <p:nvPr/>
        </p:nvSpPr>
        <p:spPr>
          <a:xfrm>
            <a:off x="5628208" y="3845933"/>
            <a:ext cx="0" cy="228600"/>
          </a:xfrm>
          <a:custGeom>
            <a:avLst/>
            <a:gdLst/>
            <a:ahLst/>
            <a:cxnLst/>
            <a:rect l="l" t="t" r="r" b="b"/>
            <a:pathLst>
              <a:path h="228600">
                <a:moveTo>
                  <a:pt x="0" y="228176"/>
                </a:moveTo>
                <a:lnTo>
                  <a:pt x="1" y="0"/>
                </a:lnTo>
              </a:path>
            </a:pathLst>
          </a:custGeom>
          <a:ln w="101600">
            <a:solidFill>
              <a:srgbClr val="CD9147"/>
            </a:solidFill>
          </a:ln>
        </p:spPr>
        <p:txBody>
          <a:bodyPr wrap="square" lIns="0" tIns="0" rIns="0" bIns="0" rtlCol="0"/>
          <a:lstStyle/>
          <a:p>
            <a:endParaRPr/>
          </a:p>
        </p:txBody>
      </p:sp>
      <p:sp>
        <p:nvSpPr>
          <p:cNvPr id="27" name="object 27"/>
          <p:cNvSpPr/>
          <p:nvPr/>
        </p:nvSpPr>
        <p:spPr>
          <a:xfrm>
            <a:off x="9594659" y="2672262"/>
            <a:ext cx="0" cy="228600"/>
          </a:xfrm>
          <a:custGeom>
            <a:avLst/>
            <a:gdLst/>
            <a:ahLst/>
            <a:cxnLst/>
            <a:rect l="l" t="t" r="r" b="b"/>
            <a:pathLst>
              <a:path h="228600">
                <a:moveTo>
                  <a:pt x="0" y="228176"/>
                </a:moveTo>
                <a:lnTo>
                  <a:pt x="1" y="0"/>
                </a:lnTo>
              </a:path>
            </a:pathLst>
          </a:custGeom>
          <a:ln w="101600">
            <a:solidFill>
              <a:srgbClr val="CD9147"/>
            </a:solidFill>
          </a:ln>
        </p:spPr>
        <p:txBody>
          <a:bodyPr wrap="square" lIns="0" tIns="0" rIns="0" bIns="0" rtlCol="0"/>
          <a:lstStyle/>
          <a:p>
            <a:endParaRPr/>
          </a:p>
        </p:txBody>
      </p:sp>
      <p:sp>
        <p:nvSpPr>
          <p:cNvPr id="28" name="object 28"/>
          <p:cNvSpPr/>
          <p:nvPr/>
        </p:nvSpPr>
        <p:spPr>
          <a:xfrm>
            <a:off x="9594659" y="3053998"/>
            <a:ext cx="0" cy="490855"/>
          </a:xfrm>
          <a:custGeom>
            <a:avLst/>
            <a:gdLst/>
            <a:ahLst/>
            <a:cxnLst/>
            <a:rect l="l" t="t" r="r" b="b"/>
            <a:pathLst>
              <a:path h="490854">
                <a:moveTo>
                  <a:pt x="0" y="490317"/>
                </a:moveTo>
                <a:lnTo>
                  <a:pt x="1" y="0"/>
                </a:lnTo>
              </a:path>
            </a:pathLst>
          </a:custGeom>
          <a:ln w="101600">
            <a:solidFill>
              <a:srgbClr val="CD9147"/>
            </a:solidFill>
          </a:ln>
        </p:spPr>
        <p:txBody>
          <a:bodyPr wrap="square" lIns="0" tIns="0" rIns="0" bIns="0" rtlCol="0"/>
          <a:lstStyle/>
          <a:p>
            <a:endParaRPr/>
          </a:p>
        </p:txBody>
      </p:sp>
      <p:sp>
        <p:nvSpPr>
          <p:cNvPr id="29" name="object 29"/>
          <p:cNvSpPr/>
          <p:nvPr/>
        </p:nvSpPr>
        <p:spPr>
          <a:xfrm>
            <a:off x="9594659" y="3698524"/>
            <a:ext cx="0" cy="228600"/>
          </a:xfrm>
          <a:custGeom>
            <a:avLst/>
            <a:gdLst/>
            <a:ahLst/>
            <a:cxnLst/>
            <a:rect l="l" t="t" r="r" b="b"/>
            <a:pathLst>
              <a:path h="228600">
                <a:moveTo>
                  <a:pt x="0" y="228176"/>
                </a:moveTo>
                <a:lnTo>
                  <a:pt x="1" y="0"/>
                </a:lnTo>
              </a:path>
            </a:pathLst>
          </a:custGeom>
          <a:ln w="101600">
            <a:solidFill>
              <a:srgbClr val="CD9147"/>
            </a:solidFill>
          </a:ln>
        </p:spPr>
        <p:txBody>
          <a:bodyPr wrap="square" lIns="0" tIns="0" rIns="0" bIns="0" rtlCol="0"/>
          <a:lstStyle/>
          <a:p>
            <a:endParaRPr/>
          </a:p>
        </p:txBody>
      </p:sp>
      <p:sp>
        <p:nvSpPr>
          <p:cNvPr id="30" name="object 30"/>
          <p:cNvSpPr/>
          <p:nvPr/>
        </p:nvSpPr>
        <p:spPr>
          <a:xfrm>
            <a:off x="9594659" y="4056994"/>
            <a:ext cx="0" cy="228600"/>
          </a:xfrm>
          <a:custGeom>
            <a:avLst/>
            <a:gdLst/>
            <a:ahLst/>
            <a:cxnLst/>
            <a:rect l="l" t="t" r="r" b="b"/>
            <a:pathLst>
              <a:path h="228600">
                <a:moveTo>
                  <a:pt x="0" y="228176"/>
                </a:moveTo>
                <a:lnTo>
                  <a:pt x="1" y="0"/>
                </a:lnTo>
              </a:path>
            </a:pathLst>
          </a:custGeom>
          <a:ln w="101600">
            <a:solidFill>
              <a:srgbClr val="CD9147"/>
            </a:solidFill>
          </a:ln>
        </p:spPr>
        <p:txBody>
          <a:bodyPr wrap="square" lIns="0" tIns="0" rIns="0" bIns="0" rtlCol="0"/>
          <a:lstStyle/>
          <a:p>
            <a:endParaRPr/>
          </a:p>
        </p:txBody>
      </p:sp>
      <p:sp>
        <p:nvSpPr>
          <p:cNvPr id="31" name="object 31"/>
          <p:cNvSpPr/>
          <p:nvPr/>
        </p:nvSpPr>
        <p:spPr>
          <a:xfrm>
            <a:off x="8954782" y="5863821"/>
            <a:ext cx="2911475" cy="621030"/>
          </a:xfrm>
          <a:custGeom>
            <a:avLst/>
            <a:gdLst/>
            <a:ahLst/>
            <a:cxnLst/>
            <a:rect l="l" t="t" r="r" b="b"/>
            <a:pathLst>
              <a:path w="2911475" h="621029">
                <a:moveTo>
                  <a:pt x="2840050" y="0"/>
                </a:moveTo>
                <a:lnTo>
                  <a:pt x="71234" y="0"/>
                </a:lnTo>
                <a:lnTo>
                  <a:pt x="43505" y="5598"/>
                </a:lnTo>
                <a:lnTo>
                  <a:pt x="20862" y="20866"/>
                </a:lnTo>
                <a:lnTo>
                  <a:pt x="5597" y="43511"/>
                </a:lnTo>
                <a:lnTo>
                  <a:pt x="0" y="71241"/>
                </a:lnTo>
                <a:lnTo>
                  <a:pt x="0" y="549266"/>
                </a:lnTo>
                <a:lnTo>
                  <a:pt x="5597" y="576996"/>
                </a:lnTo>
                <a:lnTo>
                  <a:pt x="20862" y="599641"/>
                </a:lnTo>
                <a:lnTo>
                  <a:pt x="43505" y="614909"/>
                </a:lnTo>
                <a:lnTo>
                  <a:pt x="71234" y="620508"/>
                </a:lnTo>
                <a:lnTo>
                  <a:pt x="2840050" y="620508"/>
                </a:lnTo>
                <a:lnTo>
                  <a:pt x="2867781" y="614909"/>
                </a:lnTo>
                <a:lnTo>
                  <a:pt x="2890427" y="599641"/>
                </a:lnTo>
                <a:lnTo>
                  <a:pt x="2905697" y="576996"/>
                </a:lnTo>
                <a:lnTo>
                  <a:pt x="2911297" y="549266"/>
                </a:lnTo>
                <a:lnTo>
                  <a:pt x="2911297" y="71241"/>
                </a:lnTo>
                <a:lnTo>
                  <a:pt x="2905697" y="43511"/>
                </a:lnTo>
                <a:lnTo>
                  <a:pt x="2890427" y="20866"/>
                </a:lnTo>
                <a:lnTo>
                  <a:pt x="2867781" y="5598"/>
                </a:lnTo>
                <a:lnTo>
                  <a:pt x="2840050" y="0"/>
                </a:lnTo>
                <a:close/>
              </a:path>
            </a:pathLst>
          </a:custGeom>
          <a:solidFill>
            <a:srgbClr val="DEEBF7">
              <a:alpha val="74899"/>
            </a:srgbClr>
          </a:solidFill>
        </p:spPr>
        <p:txBody>
          <a:bodyPr wrap="square" lIns="0" tIns="0" rIns="0" bIns="0" rtlCol="0"/>
          <a:lstStyle/>
          <a:p>
            <a:endParaRPr/>
          </a:p>
        </p:txBody>
      </p:sp>
      <p:sp>
        <p:nvSpPr>
          <p:cNvPr id="32" name="object 32"/>
          <p:cNvSpPr txBox="1"/>
          <p:nvPr/>
        </p:nvSpPr>
        <p:spPr>
          <a:xfrm>
            <a:off x="9451784" y="6029451"/>
            <a:ext cx="1684020" cy="269240"/>
          </a:xfrm>
          <a:prstGeom prst="rect">
            <a:avLst/>
          </a:prstGeom>
        </p:spPr>
        <p:txBody>
          <a:bodyPr vert="horz" wrap="square" lIns="0" tIns="12700" rIns="0" bIns="0" rtlCol="0">
            <a:spAutoFit/>
          </a:bodyPr>
          <a:lstStyle/>
          <a:p>
            <a:pPr marL="12700">
              <a:lnSpc>
                <a:spcPct val="100000"/>
              </a:lnSpc>
              <a:spcBef>
                <a:spcPts val="100"/>
              </a:spcBef>
            </a:pPr>
            <a:r>
              <a:rPr sz="1600" spc="-5" dirty="0">
                <a:latin typeface="Arial MT"/>
                <a:cs typeface="Arial MT"/>
              </a:rPr>
              <a:t>Level</a:t>
            </a:r>
            <a:r>
              <a:rPr sz="1600" spc="-35" dirty="0">
                <a:latin typeface="Arial MT"/>
                <a:cs typeface="Arial MT"/>
              </a:rPr>
              <a:t> </a:t>
            </a:r>
            <a:r>
              <a:rPr sz="1600" spc="-5" dirty="0">
                <a:latin typeface="Arial MT"/>
                <a:cs typeface="Arial MT"/>
              </a:rPr>
              <a:t>of</a:t>
            </a:r>
            <a:r>
              <a:rPr sz="1600" spc="-25" dirty="0">
                <a:latin typeface="Arial MT"/>
                <a:cs typeface="Arial MT"/>
              </a:rPr>
              <a:t> </a:t>
            </a:r>
            <a:r>
              <a:rPr sz="1600" spc="-5" dirty="0">
                <a:latin typeface="Arial MT"/>
                <a:cs typeface="Arial MT"/>
              </a:rPr>
              <a:t>Evidence:</a:t>
            </a:r>
            <a:endParaRPr sz="1600">
              <a:latin typeface="Arial MT"/>
              <a:cs typeface="Arial MT"/>
            </a:endParaRPr>
          </a:p>
        </p:txBody>
      </p:sp>
      <p:pic>
        <p:nvPicPr>
          <p:cNvPr id="33" name="object 33"/>
          <p:cNvPicPr/>
          <p:nvPr/>
        </p:nvPicPr>
        <p:blipFill>
          <a:blip r:embed="rId5" cstate="print"/>
          <a:stretch>
            <a:fillRect/>
          </a:stretch>
        </p:blipFill>
        <p:spPr>
          <a:xfrm>
            <a:off x="9083040" y="6013703"/>
            <a:ext cx="243840" cy="393192"/>
          </a:xfrm>
          <a:prstGeom prst="rect">
            <a:avLst/>
          </a:prstGeom>
        </p:spPr>
      </p:pic>
      <p:sp>
        <p:nvSpPr>
          <p:cNvPr id="34" name="object 34"/>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35" name="object 35"/>
          <p:cNvSpPr txBox="1">
            <a:spLocks noGrp="1"/>
          </p:cNvSpPr>
          <p:nvPr>
            <p:ph type="sldNum" sz="quarter" idx="7"/>
          </p:nvPr>
        </p:nvSpPr>
        <p:spPr>
          <a:prstGeom prst="rect">
            <a:avLst/>
          </a:prstGeom>
        </p:spPr>
        <p:txBody>
          <a:bodyPr vert="horz" wrap="square" lIns="0" tIns="13335" rIns="0" bIns="0" rtlCol="0">
            <a:spAutoFit/>
          </a:bodyPr>
          <a:lstStyle/>
          <a:p>
            <a:pPr marL="152400">
              <a:lnSpc>
                <a:spcPct val="100000"/>
              </a:lnSpc>
              <a:spcBef>
                <a:spcPts val="105"/>
              </a:spcBef>
            </a:pPr>
            <a:r>
              <a:rPr dirty="0"/>
              <a:t>60</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4" cstate="print"/>
          <a:stretch>
            <a:fillRect/>
          </a:stretch>
        </p:blipFill>
        <p:spPr>
          <a:xfrm>
            <a:off x="309069" y="255193"/>
            <a:ext cx="1173007" cy="656424"/>
          </a:xfrm>
          <a:prstGeom prst="rect">
            <a:avLst/>
          </a:prstGeom>
        </p:spPr>
      </p:pic>
      <p:sp>
        <p:nvSpPr>
          <p:cNvPr id="4" name="object 4"/>
          <p:cNvSpPr txBox="1"/>
          <p:nvPr/>
        </p:nvSpPr>
        <p:spPr>
          <a:xfrm>
            <a:off x="1418551" y="931905"/>
            <a:ext cx="9686925" cy="574040"/>
          </a:xfrm>
          <a:prstGeom prst="rect">
            <a:avLst/>
          </a:prstGeom>
        </p:spPr>
        <p:txBody>
          <a:bodyPr vert="horz" wrap="square" lIns="0" tIns="12700" rIns="0" bIns="0" rtlCol="0">
            <a:spAutoFit/>
          </a:bodyPr>
          <a:lstStyle/>
          <a:p>
            <a:pPr marL="12700" algn="ctr">
              <a:lnSpc>
                <a:spcPct val="100000"/>
              </a:lnSpc>
              <a:spcBef>
                <a:spcPts val="100"/>
              </a:spcBef>
            </a:pPr>
            <a:r>
              <a:rPr sz="3600" b="1" spc="-100" dirty="0">
                <a:solidFill>
                  <a:srgbClr val="FFFFFF"/>
                </a:solidFill>
                <a:latin typeface="Arial"/>
                <a:cs typeface="Arial"/>
              </a:rPr>
              <a:t>AIRWAY</a:t>
            </a:r>
            <a:r>
              <a:rPr sz="3600" b="1" spc="-75" dirty="0">
                <a:solidFill>
                  <a:srgbClr val="FFFFFF"/>
                </a:solidFill>
                <a:latin typeface="Arial"/>
                <a:cs typeface="Arial"/>
              </a:rPr>
              <a:t> </a:t>
            </a:r>
            <a:r>
              <a:rPr sz="3600" b="1" spc="-5" dirty="0">
                <a:solidFill>
                  <a:srgbClr val="FFFFFF"/>
                </a:solidFill>
                <a:latin typeface="Arial"/>
                <a:cs typeface="Arial"/>
              </a:rPr>
              <a:t>MANAGEMENT</a:t>
            </a:r>
            <a:r>
              <a:rPr sz="3600" b="1" dirty="0">
                <a:solidFill>
                  <a:srgbClr val="FFFFFF"/>
                </a:solidFill>
                <a:latin typeface="Arial"/>
                <a:cs typeface="Arial"/>
              </a:rPr>
              <a:t> </a:t>
            </a:r>
            <a:r>
              <a:rPr sz="3600" b="1" spc="-15" dirty="0">
                <a:solidFill>
                  <a:srgbClr val="FFFFFF"/>
                </a:solidFill>
                <a:latin typeface="Arial"/>
                <a:cs typeface="Arial"/>
              </a:rPr>
              <a:t>OVERVIEW</a:t>
            </a:r>
            <a:endParaRPr sz="3600" dirty="0">
              <a:latin typeface="Arial"/>
              <a:cs typeface="Arial"/>
            </a:endParaRPr>
          </a:p>
        </p:txBody>
      </p:sp>
      <p:grpSp>
        <p:nvGrpSpPr>
          <p:cNvPr id="5" name="object 5"/>
          <p:cNvGrpSpPr/>
          <p:nvPr/>
        </p:nvGrpSpPr>
        <p:grpSpPr>
          <a:xfrm>
            <a:off x="2935884" y="2250351"/>
            <a:ext cx="6320790" cy="3580765"/>
            <a:chOff x="2935884" y="2250351"/>
            <a:chExt cx="6320790" cy="3580765"/>
          </a:xfrm>
        </p:grpSpPr>
        <p:sp>
          <p:nvSpPr>
            <p:cNvPr id="6" name="object 6"/>
            <p:cNvSpPr/>
            <p:nvPr/>
          </p:nvSpPr>
          <p:spPr>
            <a:xfrm>
              <a:off x="2945409" y="2259876"/>
              <a:ext cx="6301740" cy="3561715"/>
            </a:xfrm>
            <a:custGeom>
              <a:avLst/>
              <a:gdLst/>
              <a:ahLst/>
              <a:cxnLst/>
              <a:rect l="l" t="t" r="r" b="b"/>
              <a:pathLst>
                <a:path w="6301740" h="3561715">
                  <a:moveTo>
                    <a:pt x="0" y="0"/>
                  </a:moveTo>
                  <a:lnTo>
                    <a:pt x="6301183" y="0"/>
                  </a:lnTo>
                  <a:lnTo>
                    <a:pt x="6301183" y="3561132"/>
                  </a:lnTo>
                  <a:lnTo>
                    <a:pt x="0" y="3561132"/>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41" y="3445382"/>
              <a:ext cx="1190625" cy="1190625"/>
            </a:xfrm>
            <a:custGeom>
              <a:avLst/>
              <a:gdLst/>
              <a:ahLst/>
              <a:cxnLst/>
              <a:rect l="l" t="t" r="r" b="b"/>
              <a:pathLst>
                <a:path w="1190625" h="1190625">
                  <a:moveTo>
                    <a:pt x="595058" y="0"/>
                  </a:moveTo>
                  <a:lnTo>
                    <a:pt x="546253" y="1972"/>
                  </a:lnTo>
                  <a:lnTo>
                    <a:pt x="498534" y="7788"/>
                  </a:lnTo>
                  <a:lnTo>
                    <a:pt x="452056" y="17294"/>
                  </a:lnTo>
                  <a:lnTo>
                    <a:pt x="406970" y="30336"/>
                  </a:lnTo>
                  <a:lnTo>
                    <a:pt x="363431" y="46763"/>
                  </a:lnTo>
                  <a:lnTo>
                    <a:pt x="321590" y="66420"/>
                  </a:lnTo>
                  <a:lnTo>
                    <a:pt x="281603" y="89154"/>
                  </a:lnTo>
                  <a:lnTo>
                    <a:pt x="243620" y="114812"/>
                  </a:lnTo>
                  <a:lnTo>
                    <a:pt x="207797" y="143242"/>
                  </a:lnTo>
                  <a:lnTo>
                    <a:pt x="174285" y="174290"/>
                  </a:lnTo>
                  <a:lnTo>
                    <a:pt x="143238" y="207802"/>
                  </a:lnTo>
                  <a:lnTo>
                    <a:pt x="114809" y="243626"/>
                  </a:lnTo>
                  <a:lnTo>
                    <a:pt x="89151" y="281608"/>
                  </a:lnTo>
                  <a:lnTo>
                    <a:pt x="66417" y="321596"/>
                  </a:lnTo>
                  <a:lnTo>
                    <a:pt x="46761" y="363436"/>
                  </a:lnTo>
                  <a:lnTo>
                    <a:pt x="30335" y="406975"/>
                  </a:lnTo>
                  <a:lnTo>
                    <a:pt x="17293" y="452060"/>
                  </a:lnTo>
                  <a:lnTo>
                    <a:pt x="7788" y="498537"/>
                  </a:lnTo>
                  <a:lnTo>
                    <a:pt x="1972" y="546254"/>
                  </a:lnTo>
                  <a:lnTo>
                    <a:pt x="0" y="595058"/>
                  </a:lnTo>
                  <a:lnTo>
                    <a:pt x="1972" y="643862"/>
                  </a:lnTo>
                  <a:lnTo>
                    <a:pt x="7788" y="691579"/>
                  </a:lnTo>
                  <a:lnTo>
                    <a:pt x="17293" y="738056"/>
                  </a:lnTo>
                  <a:lnTo>
                    <a:pt x="30335" y="783141"/>
                  </a:lnTo>
                  <a:lnTo>
                    <a:pt x="46761" y="826680"/>
                  </a:lnTo>
                  <a:lnTo>
                    <a:pt x="66417" y="868520"/>
                  </a:lnTo>
                  <a:lnTo>
                    <a:pt x="89151" y="908508"/>
                  </a:lnTo>
                  <a:lnTo>
                    <a:pt x="114809" y="946490"/>
                  </a:lnTo>
                  <a:lnTo>
                    <a:pt x="143238" y="982314"/>
                  </a:lnTo>
                  <a:lnTo>
                    <a:pt x="174285" y="1015826"/>
                  </a:lnTo>
                  <a:lnTo>
                    <a:pt x="207797" y="1046874"/>
                  </a:lnTo>
                  <a:lnTo>
                    <a:pt x="243620" y="1075304"/>
                  </a:lnTo>
                  <a:lnTo>
                    <a:pt x="281603" y="1100962"/>
                  </a:lnTo>
                  <a:lnTo>
                    <a:pt x="321590" y="1123696"/>
                  </a:lnTo>
                  <a:lnTo>
                    <a:pt x="363431" y="1143353"/>
                  </a:lnTo>
                  <a:lnTo>
                    <a:pt x="406970" y="1159780"/>
                  </a:lnTo>
                  <a:lnTo>
                    <a:pt x="452056" y="1172822"/>
                  </a:lnTo>
                  <a:lnTo>
                    <a:pt x="498534" y="1182328"/>
                  </a:lnTo>
                  <a:lnTo>
                    <a:pt x="546253" y="1188144"/>
                  </a:lnTo>
                  <a:lnTo>
                    <a:pt x="595058" y="1190116"/>
                  </a:lnTo>
                  <a:lnTo>
                    <a:pt x="643862" y="1188144"/>
                  </a:lnTo>
                  <a:lnTo>
                    <a:pt x="691579" y="1182328"/>
                  </a:lnTo>
                  <a:lnTo>
                    <a:pt x="738056" y="1172822"/>
                  </a:lnTo>
                  <a:lnTo>
                    <a:pt x="783141" y="1159780"/>
                  </a:lnTo>
                  <a:lnTo>
                    <a:pt x="826680" y="1143353"/>
                  </a:lnTo>
                  <a:lnTo>
                    <a:pt x="868520" y="1123696"/>
                  </a:lnTo>
                  <a:lnTo>
                    <a:pt x="908508" y="1100962"/>
                  </a:lnTo>
                  <a:lnTo>
                    <a:pt x="946490" y="1075304"/>
                  </a:lnTo>
                  <a:lnTo>
                    <a:pt x="982314" y="1046874"/>
                  </a:lnTo>
                  <a:lnTo>
                    <a:pt x="1015826" y="1015826"/>
                  </a:lnTo>
                  <a:lnTo>
                    <a:pt x="1046874" y="982314"/>
                  </a:lnTo>
                  <a:lnTo>
                    <a:pt x="1075304" y="946490"/>
                  </a:lnTo>
                  <a:lnTo>
                    <a:pt x="1100962" y="908508"/>
                  </a:lnTo>
                  <a:lnTo>
                    <a:pt x="1123696" y="868520"/>
                  </a:lnTo>
                  <a:lnTo>
                    <a:pt x="1143353" y="826680"/>
                  </a:lnTo>
                  <a:lnTo>
                    <a:pt x="1159780" y="783141"/>
                  </a:lnTo>
                  <a:lnTo>
                    <a:pt x="1172822" y="738056"/>
                  </a:lnTo>
                  <a:lnTo>
                    <a:pt x="1182328" y="691579"/>
                  </a:lnTo>
                  <a:lnTo>
                    <a:pt x="1188144" y="643862"/>
                  </a:lnTo>
                  <a:lnTo>
                    <a:pt x="1190117" y="595058"/>
                  </a:lnTo>
                  <a:lnTo>
                    <a:pt x="1188144" y="546254"/>
                  </a:lnTo>
                  <a:lnTo>
                    <a:pt x="1182328" y="498537"/>
                  </a:lnTo>
                  <a:lnTo>
                    <a:pt x="1172822" y="452060"/>
                  </a:lnTo>
                  <a:lnTo>
                    <a:pt x="1159780" y="406975"/>
                  </a:lnTo>
                  <a:lnTo>
                    <a:pt x="1143353" y="363436"/>
                  </a:lnTo>
                  <a:lnTo>
                    <a:pt x="1123696" y="321596"/>
                  </a:lnTo>
                  <a:lnTo>
                    <a:pt x="1100962" y="281608"/>
                  </a:lnTo>
                  <a:lnTo>
                    <a:pt x="1075304" y="243626"/>
                  </a:lnTo>
                  <a:lnTo>
                    <a:pt x="1046874" y="207802"/>
                  </a:lnTo>
                  <a:lnTo>
                    <a:pt x="1015826" y="174290"/>
                  </a:lnTo>
                  <a:lnTo>
                    <a:pt x="982314" y="143242"/>
                  </a:lnTo>
                  <a:lnTo>
                    <a:pt x="946490" y="114812"/>
                  </a:lnTo>
                  <a:lnTo>
                    <a:pt x="908508" y="89154"/>
                  </a:lnTo>
                  <a:lnTo>
                    <a:pt x="868520" y="66420"/>
                  </a:lnTo>
                  <a:lnTo>
                    <a:pt x="826680" y="46763"/>
                  </a:lnTo>
                  <a:lnTo>
                    <a:pt x="783141" y="30336"/>
                  </a:lnTo>
                  <a:lnTo>
                    <a:pt x="738056" y="17294"/>
                  </a:lnTo>
                  <a:lnTo>
                    <a:pt x="691579" y="7788"/>
                  </a:lnTo>
                  <a:lnTo>
                    <a:pt x="643862" y="1972"/>
                  </a:lnTo>
                  <a:lnTo>
                    <a:pt x="595058" y="0"/>
                  </a:lnTo>
                  <a:close/>
                </a:path>
              </a:pathLst>
            </a:custGeom>
            <a:solidFill>
              <a:srgbClr val="616667"/>
            </a:solidFill>
          </p:spPr>
          <p:txBody>
            <a:bodyPr wrap="square" lIns="0" tIns="0" rIns="0" bIns="0" rtlCol="0"/>
            <a:lstStyle/>
            <a:p>
              <a:endParaRPr/>
            </a:p>
          </p:txBody>
        </p:sp>
        <p:sp>
          <p:nvSpPr>
            <p:cNvPr id="8" name="object 8"/>
            <p:cNvSpPr/>
            <p:nvPr/>
          </p:nvSpPr>
          <p:spPr>
            <a:xfrm>
              <a:off x="5898121" y="3735997"/>
              <a:ext cx="525145" cy="608965"/>
            </a:xfrm>
            <a:custGeom>
              <a:avLst/>
              <a:gdLst/>
              <a:ahLst/>
              <a:cxnLst/>
              <a:rect l="l" t="t" r="r" b="b"/>
              <a:pathLst>
                <a:path w="525145" h="608964">
                  <a:moveTo>
                    <a:pt x="0" y="0"/>
                  </a:moveTo>
                  <a:lnTo>
                    <a:pt x="0" y="608888"/>
                  </a:lnTo>
                  <a:lnTo>
                    <a:pt x="524916" y="304444"/>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69" y="6037579"/>
            <a:ext cx="4707890" cy="299720"/>
          </a:xfrm>
          <a:prstGeom prst="rect">
            <a:avLst/>
          </a:prstGeom>
        </p:spPr>
        <p:txBody>
          <a:bodyPr vert="horz" wrap="square" lIns="0" tIns="12700" rIns="0" bIns="0" rtlCol="0">
            <a:spAutoFit/>
          </a:bodyPr>
          <a:lstStyle/>
          <a:p>
            <a:pPr marL="12700">
              <a:lnSpc>
                <a:spcPct val="100000"/>
              </a:lnSpc>
              <a:spcBef>
                <a:spcPts val="100"/>
              </a:spcBef>
            </a:pPr>
            <a:r>
              <a:rPr sz="1800" i="1" spc="-10" dirty="0">
                <a:solidFill>
                  <a:srgbClr val="8A8C8C"/>
                </a:solidFill>
                <a:latin typeface="Arial"/>
                <a:cs typeface="Arial"/>
              </a:rPr>
              <a:t>Video</a:t>
            </a:r>
            <a:r>
              <a:rPr sz="1800" i="1" spc="-15"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1" name="object 11"/>
          <p:cNvSpPr txBox="1">
            <a:spLocks noGrp="1"/>
          </p:cNvSpPr>
          <p:nvPr>
            <p:ph type="sldNum" sz="quarter" idx="7"/>
          </p:nvPr>
        </p:nvSpPr>
        <p:spPr>
          <a:prstGeom prst="rect">
            <a:avLst/>
          </a:prstGeom>
        </p:spPr>
        <p:txBody>
          <a:bodyPr vert="horz" wrap="square" lIns="0" tIns="13335" rIns="0" bIns="0" rtlCol="0">
            <a:spAutoFit/>
          </a:bodyPr>
          <a:lstStyle/>
          <a:p>
            <a:pPr marL="152400">
              <a:lnSpc>
                <a:spcPct val="100000"/>
              </a:lnSpc>
              <a:spcBef>
                <a:spcPts val="105"/>
              </a:spcBef>
            </a:pPr>
            <a:r>
              <a:rPr dirty="0"/>
              <a:t>61</a:t>
            </a:r>
          </a:p>
        </p:txBody>
      </p:sp>
      <p:pic>
        <p:nvPicPr>
          <p:cNvPr id="12" name="07j. Airway Management Overview in TFC">
            <a:hlinkClick r:id="" action="ppaction://media"/>
            <a:extLst>
              <a:ext uri="{FF2B5EF4-FFF2-40B4-BE49-F238E27FC236}">
                <a16:creationId xmlns:a16="http://schemas.microsoft.com/office/drawing/2014/main" id="{43697987-765B-4696-9F97-026CC0A68A9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02942" y="1644751"/>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294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20"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p:txBody>
      </p:sp>
      <p:pic>
        <p:nvPicPr>
          <p:cNvPr id="3" name="object 3"/>
          <p:cNvPicPr/>
          <p:nvPr/>
        </p:nvPicPr>
        <p:blipFill>
          <a:blip r:embed="rId2" cstate="print"/>
          <a:stretch>
            <a:fillRect/>
          </a:stretch>
        </p:blipFill>
        <p:spPr>
          <a:xfrm>
            <a:off x="309069" y="255193"/>
            <a:ext cx="1173007" cy="656424"/>
          </a:xfrm>
          <a:prstGeom prst="rect">
            <a:avLst/>
          </a:prstGeom>
        </p:spPr>
      </p:pic>
      <p:pic>
        <p:nvPicPr>
          <p:cNvPr id="4" name="object 4"/>
          <p:cNvPicPr/>
          <p:nvPr/>
        </p:nvPicPr>
        <p:blipFill>
          <a:blip r:embed="rId3" cstate="print"/>
          <a:stretch>
            <a:fillRect/>
          </a:stretch>
        </p:blipFill>
        <p:spPr>
          <a:xfrm>
            <a:off x="451104" y="1767839"/>
            <a:ext cx="11637264" cy="4623815"/>
          </a:xfrm>
          <a:prstGeom prst="rect">
            <a:avLst/>
          </a:prstGeom>
        </p:spPr>
      </p:pic>
      <p:graphicFrame>
        <p:nvGraphicFramePr>
          <p:cNvPr id="5" name="object 5"/>
          <p:cNvGraphicFramePr>
            <a:graphicFrameLocks noGrp="1"/>
          </p:cNvGraphicFramePr>
          <p:nvPr/>
        </p:nvGraphicFramePr>
        <p:xfrm>
          <a:off x="630257" y="1878241"/>
          <a:ext cx="11259185" cy="4385580"/>
        </p:xfrm>
        <a:graphic>
          <a:graphicData uri="http://schemas.openxmlformats.org/drawingml/2006/table">
            <a:tbl>
              <a:tblPr firstRow="1" bandRow="1">
                <a:tableStyleId>{2D5ABB26-0587-4C30-8999-92F81FD0307C}</a:tableStyleId>
              </a:tblPr>
              <a:tblGrid>
                <a:gridCol w="3115945">
                  <a:extLst>
                    <a:ext uri="{9D8B030D-6E8A-4147-A177-3AD203B41FA5}">
                      <a16:colId xmlns:a16="http://schemas.microsoft.com/office/drawing/2014/main" val="20000"/>
                    </a:ext>
                  </a:extLst>
                </a:gridCol>
                <a:gridCol w="6590665">
                  <a:extLst>
                    <a:ext uri="{9D8B030D-6E8A-4147-A177-3AD203B41FA5}">
                      <a16:colId xmlns:a16="http://schemas.microsoft.com/office/drawing/2014/main" val="20001"/>
                    </a:ext>
                  </a:extLst>
                </a:gridCol>
                <a:gridCol w="1552575">
                  <a:extLst>
                    <a:ext uri="{9D8B030D-6E8A-4147-A177-3AD203B41FA5}">
                      <a16:colId xmlns:a16="http://schemas.microsoft.com/office/drawing/2014/main" val="20002"/>
                    </a:ext>
                  </a:extLst>
                </a:gridCol>
              </a:tblGrid>
              <a:tr h="623852">
                <a:tc>
                  <a:txBody>
                    <a:bodyPr/>
                    <a:lstStyle/>
                    <a:p>
                      <a:pPr marL="722630">
                        <a:lnSpc>
                          <a:spcPct val="100000"/>
                        </a:lnSpc>
                        <a:spcBef>
                          <a:spcPts val="1485"/>
                        </a:spcBef>
                      </a:pPr>
                      <a:r>
                        <a:rPr sz="1600" b="1" spc="-5" dirty="0">
                          <a:latin typeface="Arial"/>
                          <a:cs typeface="Arial"/>
                        </a:rPr>
                        <a:t>Subject</a:t>
                      </a:r>
                      <a:r>
                        <a:rPr sz="1600" b="1" spc="-25" dirty="0">
                          <a:latin typeface="Arial"/>
                          <a:cs typeface="Arial"/>
                        </a:rPr>
                        <a:t> </a:t>
                      </a:r>
                      <a:r>
                        <a:rPr sz="1600" b="1" spc="-5" dirty="0">
                          <a:latin typeface="Arial"/>
                          <a:cs typeface="Arial"/>
                        </a:rPr>
                        <a:t>Category</a:t>
                      </a:r>
                      <a:endParaRPr sz="1600">
                        <a:latin typeface="Arial"/>
                        <a:cs typeface="Arial"/>
                      </a:endParaRPr>
                    </a:p>
                  </a:txBody>
                  <a:tcPr marL="0" marR="0" marT="18859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D9D9D9"/>
                    </a:solidFill>
                  </a:tcPr>
                </a:tc>
                <a:tc>
                  <a:txBody>
                    <a:bodyPr/>
                    <a:lstStyle/>
                    <a:p>
                      <a:pPr algn="ctr">
                        <a:lnSpc>
                          <a:spcPct val="100000"/>
                        </a:lnSpc>
                        <a:spcBef>
                          <a:spcPts val="1485"/>
                        </a:spcBef>
                      </a:pPr>
                      <a:r>
                        <a:rPr sz="1600" b="1" spc="-5" dirty="0">
                          <a:latin typeface="Arial"/>
                          <a:cs typeface="Arial"/>
                        </a:rPr>
                        <a:t>Study</a:t>
                      </a:r>
                      <a:r>
                        <a:rPr sz="1600" b="1" spc="-35" dirty="0">
                          <a:latin typeface="Arial"/>
                          <a:cs typeface="Arial"/>
                        </a:rPr>
                        <a:t> </a:t>
                      </a:r>
                      <a:r>
                        <a:rPr sz="1600" b="1" spc="-30" dirty="0">
                          <a:latin typeface="Arial"/>
                          <a:cs typeface="Arial"/>
                        </a:rPr>
                        <a:t>Types</a:t>
                      </a:r>
                      <a:endParaRPr sz="1600">
                        <a:latin typeface="Arial"/>
                        <a:cs typeface="Arial"/>
                      </a:endParaRPr>
                    </a:p>
                  </a:txBody>
                  <a:tcPr marL="0" marR="0" marT="18859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D9D9D9"/>
                    </a:solidFill>
                  </a:tcPr>
                </a:tc>
                <a:tc>
                  <a:txBody>
                    <a:bodyPr/>
                    <a:lstStyle/>
                    <a:p>
                      <a:pPr marL="330835" marR="322580" indent="60960">
                        <a:lnSpc>
                          <a:spcPts val="1900"/>
                        </a:lnSpc>
                        <a:spcBef>
                          <a:spcPts val="605"/>
                        </a:spcBef>
                      </a:pPr>
                      <a:r>
                        <a:rPr sz="1600" b="1" spc="-5" dirty="0">
                          <a:latin typeface="Arial"/>
                          <a:cs typeface="Arial"/>
                        </a:rPr>
                        <a:t>Level of </a:t>
                      </a:r>
                      <a:r>
                        <a:rPr sz="1600" b="1" dirty="0">
                          <a:latin typeface="Arial"/>
                          <a:cs typeface="Arial"/>
                        </a:rPr>
                        <a:t> </a:t>
                      </a:r>
                      <a:r>
                        <a:rPr sz="1600" b="1" spc="-5" dirty="0">
                          <a:latin typeface="Arial"/>
                          <a:cs typeface="Arial"/>
                        </a:rPr>
                        <a:t>Ev</a:t>
                      </a:r>
                      <a:r>
                        <a:rPr sz="1600" b="1" spc="5" dirty="0">
                          <a:latin typeface="Arial"/>
                          <a:cs typeface="Arial"/>
                        </a:rPr>
                        <a:t>i</a:t>
                      </a:r>
                      <a:r>
                        <a:rPr sz="1600" b="1" spc="-5" dirty="0">
                          <a:latin typeface="Arial"/>
                          <a:cs typeface="Arial"/>
                        </a:rPr>
                        <a:t>denc</a:t>
                      </a:r>
                      <a:r>
                        <a:rPr sz="1600" b="1" dirty="0">
                          <a:latin typeface="Arial"/>
                          <a:cs typeface="Arial"/>
                        </a:rPr>
                        <a:t>e</a:t>
                      </a:r>
                      <a:endParaRPr sz="1600">
                        <a:latin typeface="Arial"/>
                        <a:cs typeface="Arial"/>
                      </a:endParaRPr>
                    </a:p>
                  </a:txBody>
                  <a:tcPr marL="0" marR="0" marT="7683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D9D9D9"/>
                    </a:solidFill>
                  </a:tcPr>
                </a:tc>
                <a:extLst>
                  <a:ext uri="{0D108BD9-81ED-4DB2-BD59-A6C34878D82A}">
                    <a16:rowId xmlns:a16="http://schemas.microsoft.com/office/drawing/2014/main" val="10000"/>
                  </a:ext>
                </a:extLst>
              </a:tr>
              <a:tr h="940428">
                <a:tc>
                  <a:txBody>
                    <a:bodyPr/>
                    <a:lstStyle/>
                    <a:p>
                      <a:pPr>
                        <a:lnSpc>
                          <a:spcPct val="100000"/>
                        </a:lnSpc>
                        <a:spcBef>
                          <a:spcPts val="40"/>
                        </a:spcBef>
                      </a:pPr>
                      <a:endParaRPr sz="2350">
                        <a:latin typeface="Times New Roman"/>
                        <a:cs typeface="Times New Roman"/>
                      </a:endParaRPr>
                    </a:p>
                    <a:p>
                      <a:pPr marL="287655">
                        <a:lnSpc>
                          <a:spcPct val="100000"/>
                        </a:lnSpc>
                      </a:pPr>
                      <a:r>
                        <a:rPr sz="1600" spc="-5" dirty="0">
                          <a:latin typeface="Arial MT"/>
                          <a:cs typeface="Arial MT"/>
                        </a:rPr>
                        <a:t>Spinal</a:t>
                      </a:r>
                      <a:r>
                        <a:rPr sz="1600" spc="-40" dirty="0">
                          <a:latin typeface="Arial MT"/>
                          <a:cs typeface="Arial MT"/>
                        </a:rPr>
                        <a:t> </a:t>
                      </a:r>
                      <a:r>
                        <a:rPr sz="1600" spc="-5" dirty="0">
                          <a:latin typeface="Arial MT"/>
                          <a:cs typeface="Arial MT"/>
                        </a:rPr>
                        <a:t>Immobilization</a:t>
                      </a:r>
                      <a:endParaRPr sz="1600">
                        <a:latin typeface="Arial MT"/>
                        <a:cs typeface="Arial MT"/>
                      </a:endParaRPr>
                    </a:p>
                  </a:txBody>
                  <a:tcPr marL="0" marR="0" marT="508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spcBef>
                          <a:spcPts val="40"/>
                        </a:spcBef>
                      </a:pPr>
                      <a:endParaRPr sz="2350">
                        <a:latin typeface="Times New Roman"/>
                        <a:cs typeface="Times New Roman"/>
                      </a:endParaRPr>
                    </a:p>
                    <a:p>
                      <a:pPr marL="287655">
                        <a:lnSpc>
                          <a:spcPct val="100000"/>
                        </a:lnSpc>
                      </a:pPr>
                      <a:r>
                        <a:rPr sz="1600" spc="-5" dirty="0">
                          <a:latin typeface="Arial MT"/>
                          <a:cs typeface="Arial MT"/>
                        </a:rPr>
                        <a:t>Observational</a:t>
                      </a:r>
                      <a:r>
                        <a:rPr sz="1600" spc="-10" dirty="0">
                          <a:latin typeface="Arial MT"/>
                          <a:cs typeface="Arial MT"/>
                        </a:rPr>
                        <a:t> </a:t>
                      </a:r>
                      <a:r>
                        <a:rPr sz="1600" spc="-5" dirty="0">
                          <a:latin typeface="Arial MT"/>
                          <a:cs typeface="Arial MT"/>
                        </a:rPr>
                        <a:t>and Subject</a:t>
                      </a:r>
                      <a:r>
                        <a:rPr sz="1600" spc="5" dirty="0">
                          <a:latin typeface="Arial MT"/>
                          <a:cs typeface="Arial MT"/>
                        </a:rPr>
                        <a:t> </a:t>
                      </a:r>
                      <a:r>
                        <a:rPr sz="1600" spc="-5" dirty="0">
                          <a:latin typeface="Arial MT"/>
                          <a:cs typeface="Arial MT"/>
                        </a:rPr>
                        <a:t>Expert</a:t>
                      </a:r>
                      <a:r>
                        <a:rPr sz="1600" spc="5" dirty="0">
                          <a:latin typeface="Arial MT"/>
                          <a:cs typeface="Arial MT"/>
                        </a:rPr>
                        <a:t> </a:t>
                      </a:r>
                      <a:r>
                        <a:rPr sz="1600" spc="-5" dirty="0">
                          <a:latin typeface="Arial MT"/>
                          <a:cs typeface="Arial MT"/>
                        </a:rPr>
                        <a:t>Consensus</a:t>
                      </a:r>
                      <a:endParaRPr sz="1600">
                        <a:latin typeface="Arial MT"/>
                        <a:cs typeface="Arial MT"/>
                      </a:endParaRPr>
                    </a:p>
                  </a:txBody>
                  <a:tcPr marL="0" marR="0" marT="508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pPr>
                      <a:endParaRPr sz="1800">
                        <a:latin typeface="Times New Roman"/>
                        <a:cs typeface="Times New Roman"/>
                      </a:endParaRPr>
                    </a:p>
                  </a:txBody>
                  <a:tcPr marL="0" marR="0" marT="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1"/>
                  </a:ext>
                </a:extLst>
              </a:tr>
              <a:tr h="940440">
                <a:tc>
                  <a:txBody>
                    <a:bodyPr/>
                    <a:lstStyle/>
                    <a:p>
                      <a:pPr>
                        <a:lnSpc>
                          <a:spcPct val="100000"/>
                        </a:lnSpc>
                        <a:spcBef>
                          <a:spcPts val="25"/>
                        </a:spcBef>
                      </a:pPr>
                      <a:endParaRPr sz="2350">
                        <a:latin typeface="Times New Roman"/>
                        <a:cs typeface="Times New Roman"/>
                      </a:endParaRPr>
                    </a:p>
                    <a:p>
                      <a:pPr marL="287655">
                        <a:lnSpc>
                          <a:spcPct val="100000"/>
                        </a:lnSpc>
                        <a:spcBef>
                          <a:spcPts val="5"/>
                        </a:spcBef>
                      </a:pPr>
                      <a:r>
                        <a:rPr sz="1600" spc="-5" dirty="0">
                          <a:latin typeface="Arial MT"/>
                          <a:cs typeface="Arial MT"/>
                        </a:rPr>
                        <a:t>Airway</a:t>
                      </a:r>
                      <a:r>
                        <a:rPr sz="1600" spc="-35" dirty="0">
                          <a:latin typeface="Arial MT"/>
                          <a:cs typeface="Arial MT"/>
                        </a:rPr>
                        <a:t> </a:t>
                      </a:r>
                      <a:r>
                        <a:rPr sz="1600" spc="-5" dirty="0">
                          <a:latin typeface="Arial MT"/>
                          <a:cs typeface="Arial MT"/>
                        </a:rPr>
                        <a:t>Maneuvers</a:t>
                      </a:r>
                      <a:endParaRPr sz="1600">
                        <a:latin typeface="Arial MT"/>
                        <a:cs typeface="Arial MT"/>
                      </a:endParaRPr>
                    </a:p>
                  </a:txBody>
                  <a:tcPr marL="0" marR="0" marT="317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spcBef>
                          <a:spcPts val="25"/>
                        </a:spcBef>
                      </a:pPr>
                      <a:endParaRPr sz="2350">
                        <a:latin typeface="Times New Roman"/>
                        <a:cs typeface="Times New Roman"/>
                      </a:endParaRPr>
                    </a:p>
                    <a:p>
                      <a:pPr marL="287655">
                        <a:lnSpc>
                          <a:spcPct val="100000"/>
                        </a:lnSpc>
                        <a:spcBef>
                          <a:spcPts val="5"/>
                        </a:spcBef>
                      </a:pPr>
                      <a:r>
                        <a:rPr sz="1600" spc="-10" dirty="0">
                          <a:latin typeface="Arial MT"/>
                          <a:cs typeface="Arial MT"/>
                        </a:rPr>
                        <a:t>Clinical</a:t>
                      </a:r>
                      <a:r>
                        <a:rPr sz="1600" spc="-5" dirty="0">
                          <a:latin typeface="Arial MT"/>
                          <a:cs typeface="Arial MT"/>
                        </a:rPr>
                        <a:t> Practice Guideline </a:t>
                      </a:r>
                      <a:r>
                        <a:rPr sz="1600" spc="-10" dirty="0">
                          <a:latin typeface="Arial MT"/>
                          <a:cs typeface="Arial MT"/>
                        </a:rPr>
                        <a:t>Reviews</a:t>
                      </a:r>
                      <a:endParaRPr sz="1600">
                        <a:latin typeface="Arial MT"/>
                        <a:cs typeface="Arial MT"/>
                      </a:endParaRPr>
                    </a:p>
                  </a:txBody>
                  <a:tcPr marL="0" marR="0" marT="317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pPr>
                      <a:endParaRPr sz="1800">
                        <a:latin typeface="Times New Roman"/>
                        <a:cs typeface="Times New Roman"/>
                      </a:endParaRPr>
                    </a:p>
                  </a:txBody>
                  <a:tcPr marL="0" marR="0" marT="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2"/>
                  </a:ext>
                </a:extLst>
              </a:tr>
              <a:tr h="940430">
                <a:tc>
                  <a:txBody>
                    <a:bodyPr/>
                    <a:lstStyle/>
                    <a:p>
                      <a:pPr>
                        <a:lnSpc>
                          <a:spcPct val="100000"/>
                        </a:lnSpc>
                        <a:spcBef>
                          <a:spcPts val="40"/>
                        </a:spcBef>
                      </a:pPr>
                      <a:endParaRPr sz="2350">
                        <a:latin typeface="Times New Roman"/>
                        <a:cs typeface="Times New Roman"/>
                      </a:endParaRPr>
                    </a:p>
                    <a:p>
                      <a:pPr marL="287655">
                        <a:lnSpc>
                          <a:spcPct val="100000"/>
                        </a:lnSpc>
                      </a:pPr>
                      <a:r>
                        <a:rPr sz="1600" spc="-10" dirty="0">
                          <a:latin typeface="Arial MT"/>
                          <a:cs typeface="Arial MT"/>
                        </a:rPr>
                        <a:t>N</a:t>
                      </a:r>
                      <a:r>
                        <a:rPr sz="1600" spc="-5" dirty="0">
                          <a:latin typeface="Arial MT"/>
                          <a:cs typeface="Arial MT"/>
                        </a:rPr>
                        <a:t>a</a:t>
                      </a:r>
                      <a:r>
                        <a:rPr sz="1600" dirty="0">
                          <a:latin typeface="Arial MT"/>
                          <a:cs typeface="Arial MT"/>
                        </a:rPr>
                        <a:t>s</a:t>
                      </a:r>
                      <a:r>
                        <a:rPr sz="1600" spc="-5" dirty="0">
                          <a:latin typeface="Arial MT"/>
                          <a:cs typeface="Arial MT"/>
                        </a:rPr>
                        <a:t>opha</a:t>
                      </a:r>
                      <a:r>
                        <a:rPr sz="1600" dirty="0">
                          <a:latin typeface="Arial MT"/>
                          <a:cs typeface="Arial MT"/>
                        </a:rPr>
                        <a:t>ry</a:t>
                      </a:r>
                      <a:r>
                        <a:rPr sz="1600" spc="-5" dirty="0">
                          <a:latin typeface="Arial MT"/>
                          <a:cs typeface="Arial MT"/>
                        </a:rPr>
                        <a:t>ngea</a:t>
                      </a:r>
                      <a:r>
                        <a:rPr sz="1600" dirty="0">
                          <a:latin typeface="Arial MT"/>
                          <a:cs typeface="Arial MT"/>
                        </a:rPr>
                        <a:t>l</a:t>
                      </a:r>
                      <a:r>
                        <a:rPr sz="1600" spc="-90" dirty="0">
                          <a:latin typeface="Arial MT"/>
                          <a:cs typeface="Arial MT"/>
                        </a:rPr>
                        <a:t> </a:t>
                      </a:r>
                      <a:r>
                        <a:rPr sz="1600" spc="-5" dirty="0">
                          <a:latin typeface="Arial MT"/>
                          <a:cs typeface="Arial MT"/>
                        </a:rPr>
                        <a:t>A</a:t>
                      </a:r>
                      <a:r>
                        <a:rPr sz="1600" spc="-10" dirty="0">
                          <a:latin typeface="Arial MT"/>
                          <a:cs typeface="Arial MT"/>
                        </a:rPr>
                        <a:t>i</a:t>
                      </a:r>
                      <a:r>
                        <a:rPr sz="1600" dirty="0">
                          <a:latin typeface="Arial MT"/>
                          <a:cs typeface="Arial MT"/>
                        </a:rPr>
                        <a:t>r</a:t>
                      </a:r>
                      <a:r>
                        <a:rPr sz="1600" spc="-10" dirty="0">
                          <a:latin typeface="Arial MT"/>
                          <a:cs typeface="Arial MT"/>
                        </a:rPr>
                        <a:t>w</a:t>
                      </a:r>
                      <a:r>
                        <a:rPr sz="1600" spc="-5" dirty="0">
                          <a:latin typeface="Arial MT"/>
                          <a:cs typeface="Arial MT"/>
                        </a:rPr>
                        <a:t>a</a:t>
                      </a:r>
                      <a:r>
                        <a:rPr sz="1600" dirty="0">
                          <a:latin typeface="Arial MT"/>
                          <a:cs typeface="Arial MT"/>
                        </a:rPr>
                        <a:t>ys</a:t>
                      </a:r>
                      <a:endParaRPr sz="1600">
                        <a:latin typeface="Arial MT"/>
                        <a:cs typeface="Arial MT"/>
                      </a:endParaRPr>
                    </a:p>
                  </a:txBody>
                  <a:tcPr marL="0" marR="0" marT="508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spcBef>
                          <a:spcPts val="40"/>
                        </a:spcBef>
                      </a:pPr>
                      <a:endParaRPr sz="2350">
                        <a:latin typeface="Times New Roman"/>
                        <a:cs typeface="Times New Roman"/>
                      </a:endParaRPr>
                    </a:p>
                    <a:p>
                      <a:pPr marL="287655">
                        <a:lnSpc>
                          <a:spcPct val="100000"/>
                        </a:lnSpc>
                      </a:pPr>
                      <a:r>
                        <a:rPr sz="1600" spc="-5" dirty="0">
                          <a:latin typeface="Arial MT"/>
                          <a:cs typeface="Arial MT"/>
                        </a:rPr>
                        <a:t>Observational</a:t>
                      </a:r>
                      <a:r>
                        <a:rPr sz="1600" spc="-10" dirty="0">
                          <a:latin typeface="Arial MT"/>
                          <a:cs typeface="Arial MT"/>
                        </a:rPr>
                        <a:t> </a:t>
                      </a:r>
                      <a:r>
                        <a:rPr sz="1600" spc="-5" dirty="0">
                          <a:latin typeface="Arial MT"/>
                          <a:cs typeface="Arial MT"/>
                        </a:rPr>
                        <a:t>and Subject</a:t>
                      </a:r>
                      <a:r>
                        <a:rPr sz="1600" spc="5" dirty="0">
                          <a:latin typeface="Arial MT"/>
                          <a:cs typeface="Arial MT"/>
                        </a:rPr>
                        <a:t> </a:t>
                      </a:r>
                      <a:r>
                        <a:rPr sz="1600" spc="-5" dirty="0">
                          <a:latin typeface="Arial MT"/>
                          <a:cs typeface="Arial MT"/>
                        </a:rPr>
                        <a:t>Expert</a:t>
                      </a:r>
                      <a:r>
                        <a:rPr sz="1600" spc="5" dirty="0">
                          <a:latin typeface="Arial MT"/>
                          <a:cs typeface="Arial MT"/>
                        </a:rPr>
                        <a:t> </a:t>
                      </a:r>
                      <a:r>
                        <a:rPr sz="1600" spc="-5" dirty="0">
                          <a:latin typeface="Arial MT"/>
                          <a:cs typeface="Arial MT"/>
                        </a:rPr>
                        <a:t>Consensus</a:t>
                      </a:r>
                      <a:endParaRPr sz="1600">
                        <a:latin typeface="Arial MT"/>
                        <a:cs typeface="Arial MT"/>
                      </a:endParaRPr>
                    </a:p>
                  </a:txBody>
                  <a:tcPr marL="0" marR="0" marT="508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pPr>
                      <a:endParaRPr sz="1800">
                        <a:latin typeface="Times New Roman"/>
                        <a:cs typeface="Times New Roman"/>
                      </a:endParaRPr>
                    </a:p>
                  </a:txBody>
                  <a:tcPr marL="0" marR="0" marT="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3"/>
                  </a:ext>
                </a:extLst>
              </a:tr>
              <a:tr h="940430">
                <a:tc>
                  <a:txBody>
                    <a:bodyPr/>
                    <a:lstStyle/>
                    <a:p>
                      <a:pPr>
                        <a:lnSpc>
                          <a:spcPct val="100000"/>
                        </a:lnSpc>
                        <a:spcBef>
                          <a:spcPts val="50"/>
                        </a:spcBef>
                      </a:pPr>
                      <a:endParaRPr sz="2350">
                        <a:latin typeface="Times New Roman"/>
                        <a:cs typeface="Times New Roman"/>
                      </a:endParaRPr>
                    </a:p>
                    <a:p>
                      <a:pPr marL="287655">
                        <a:lnSpc>
                          <a:spcPct val="100000"/>
                        </a:lnSpc>
                      </a:pPr>
                      <a:r>
                        <a:rPr sz="1600" spc="-5" dirty="0">
                          <a:latin typeface="Arial MT"/>
                          <a:cs typeface="Arial MT"/>
                        </a:rPr>
                        <a:t>E</a:t>
                      </a:r>
                      <a:r>
                        <a:rPr sz="1600" dirty="0">
                          <a:latin typeface="Arial MT"/>
                          <a:cs typeface="Arial MT"/>
                        </a:rPr>
                        <a:t>x</a:t>
                      </a:r>
                      <a:r>
                        <a:rPr sz="1600" spc="5" dirty="0">
                          <a:latin typeface="Arial MT"/>
                          <a:cs typeface="Arial MT"/>
                        </a:rPr>
                        <a:t>t</a:t>
                      </a:r>
                      <a:r>
                        <a:rPr sz="1600" dirty="0">
                          <a:latin typeface="Arial MT"/>
                          <a:cs typeface="Arial MT"/>
                        </a:rPr>
                        <a:t>r</a:t>
                      </a:r>
                      <a:r>
                        <a:rPr sz="1600" spc="-5" dirty="0">
                          <a:latin typeface="Arial MT"/>
                          <a:cs typeface="Arial MT"/>
                        </a:rPr>
                        <a:t>ag</a:t>
                      </a:r>
                      <a:r>
                        <a:rPr sz="1600" spc="-10" dirty="0">
                          <a:latin typeface="Arial MT"/>
                          <a:cs typeface="Arial MT"/>
                        </a:rPr>
                        <a:t>l</a:t>
                      </a:r>
                      <a:r>
                        <a:rPr sz="1600" spc="-5" dirty="0">
                          <a:latin typeface="Arial MT"/>
                          <a:cs typeface="Arial MT"/>
                        </a:rPr>
                        <a:t>o</a:t>
                      </a:r>
                      <a:r>
                        <a:rPr sz="1600" spc="5" dirty="0">
                          <a:latin typeface="Arial MT"/>
                          <a:cs typeface="Arial MT"/>
                        </a:rPr>
                        <a:t>tt</a:t>
                      </a:r>
                      <a:r>
                        <a:rPr sz="1600" spc="-10" dirty="0">
                          <a:latin typeface="Arial MT"/>
                          <a:cs typeface="Arial MT"/>
                        </a:rPr>
                        <a:t>i</a:t>
                      </a:r>
                      <a:r>
                        <a:rPr sz="1600" dirty="0">
                          <a:latin typeface="Arial MT"/>
                          <a:cs typeface="Arial MT"/>
                        </a:rPr>
                        <a:t>c</a:t>
                      </a:r>
                      <a:r>
                        <a:rPr sz="1600" spc="-85" dirty="0">
                          <a:latin typeface="Arial MT"/>
                          <a:cs typeface="Arial MT"/>
                        </a:rPr>
                        <a:t> </a:t>
                      </a:r>
                      <a:r>
                        <a:rPr sz="1600" spc="-5" dirty="0">
                          <a:latin typeface="Arial MT"/>
                          <a:cs typeface="Arial MT"/>
                        </a:rPr>
                        <a:t>A</a:t>
                      </a:r>
                      <a:r>
                        <a:rPr sz="1600" spc="-10" dirty="0">
                          <a:latin typeface="Arial MT"/>
                          <a:cs typeface="Arial MT"/>
                        </a:rPr>
                        <a:t>i</a:t>
                      </a:r>
                      <a:r>
                        <a:rPr sz="1600" dirty="0">
                          <a:latin typeface="Arial MT"/>
                          <a:cs typeface="Arial MT"/>
                        </a:rPr>
                        <a:t>r</a:t>
                      </a:r>
                      <a:r>
                        <a:rPr sz="1600" spc="-10" dirty="0">
                          <a:latin typeface="Arial MT"/>
                          <a:cs typeface="Arial MT"/>
                        </a:rPr>
                        <a:t>w</a:t>
                      </a:r>
                      <a:r>
                        <a:rPr sz="1600" spc="-5" dirty="0">
                          <a:latin typeface="Arial MT"/>
                          <a:cs typeface="Arial MT"/>
                        </a:rPr>
                        <a:t>a</a:t>
                      </a:r>
                      <a:r>
                        <a:rPr sz="1600" dirty="0">
                          <a:latin typeface="Arial MT"/>
                          <a:cs typeface="Arial MT"/>
                        </a:rPr>
                        <a:t>ys</a:t>
                      </a:r>
                      <a:endParaRPr sz="1600">
                        <a:latin typeface="Arial MT"/>
                        <a:cs typeface="Arial MT"/>
                      </a:endParaRPr>
                    </a:p>
                  </a:txBody>
                  <a:tcPr marL="0" marR="0" marT="635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spcBef>
                          <a:spcPts val="50"/>
                        </a:spcBef>
                      </a:pPr>
                      <a:endParaRPr sz="2350">
                        <a:latin typeface="Times New Roman"/>
                        <a:cs typeface="Times New Roman"/>
                      </a:endParaRPr>
                    </a:p>
                    <a:p>
                      <a:pPr marL="287655">
                        <a:lnSpc>
                          <a:spcPct val="100000"/>
                        </a:lnSpc>
                      </a:pPr>
                      <a:r>
                        <a:rPr sz="1600" spc="-5" dirty="0">
                          <a:latin typeface="Arial MT"/>
                          <a:cs typeface="Arial MT"/>
                        </a:rPr>
                        <a:t>Retrospective and Prospective Comparisons</a:t>
                      </a:r>
                      <a:endParaRPr sz="1600">
                        <a:latin typeface="Arial MT"/>
                        <a:cs typeface="Arial MT"/>
                      </a:endParaRPr>
                    </a:p>
                  </a:txBody>
                  <a:tcPr marL="0" marR="0" marT="635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pPr>
                      <a:endParaRPr sz="1800">
                        <a:latin typeface="Times New Roman"/>
                        <a:cs typeface="Times New Roman"/>
                      </a:endParaRPr>
                    </a:p>
                  </a:txBody>
                  <a:tcPr marL="0" marR="0" marT="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4"/>
                  </a:ext>
                </a:extLst>
              </a:tr>
            </a:tbl>
          </a:graphicData>
        </a:graphic>
      </p:graphicFrame>
      <p:sp>
        <p:nvSpPr>
          <p:cNvPr id="7" name="object 7"/>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8" name="object 8"/>
          <p:cNvSpPr txBox="1">
            <a:spLocks noGrp="1"/>
          </p:cNvSpPr>
          <p:nvPr>
            <p:ph type="sldNum" sz="quarter" idx="7"/>
          </p:nvPr>
        </p:nvSpPr>
        <p:spPr>
          <a:prstGeom prst="rect">
            <a:avLst/>
          </a:prstGeom>
        </p:spPr>
        <p:txBody>
          <a:bodyPr vert="horz" wrap="square" lIns="0" tIns="13335" rIns="0" bIns="0" rtlCol="0">
            <a:spAutoFit/>
          </a:bodyPr>
          <a:lstStyle/>
          <a:p>
            <a:pPr marL="152400">
              <a:lnSpc>
                <a:spcPct val="100000"/>
              </a:lnSpc>
              <a:spcBef>
                <a:spcPts val="105"/>
              </a:spcBef>
            </a:pPr>
            <a:r>
              <a:rPr dirty="0"/>
              <a:t>62</a:t>
            </a:r>
          </a:p>
        </p:txBody>
      </p:sp>
      <p:sp>
        <p:nvSpPr>
          <p:cNvPr id="6" name="object 6"/>
          <p:cNvSpPr txBox="1"/>
          <p:nvPr/>
        </p:nvSpPr>
        <p:spPr>
          <a:xfrm>
            <a:off x="2003425" y="685291"/>
            <a:ext cx="8264525" cy="1068070"/>
          </a:xfrm>
          <a:prstGeom prst="rect">
            <a:avLst/>
          </a:prstGeom>
        </p:spPr>
        <p:txBody>
          <a:bodyPr vert="horz" wrap="square" lIns="0" tIns="74295" rIns="0" bIns="0" rtlCol="0">
            <a:spAutoFit/>
          </a:bodyPr>
          <a:lstStyle/>
          <a:p>
            <a:pPr marL="12700" marR="5080" indent="1376045">
              <a:lnSpc>
                <a:spcPts val="3890"/>
              </a:lnSpc>
              <a:spcBef>
                <a:spcPts val="585"/>
              </a:spcBef>
            </a:pPr>
            <a:r>
              <a:rPr sz="3600" b="1" spc="-5" dirty="0">
                <a:latin typeface="Arial"/>
                <a:cs typeface="Arial"/>
              </a:rPr>
              <a:t>EVIDENCE SUPPORTING </a:t>
            </a:r>
            <a:r>
              <a:rPr sz="3600" b="1" dirty="0">
                <a:latin typeface="Arial"/>
                <a:cs typeface="Arial"/>
              </a:rPr>
              <a:t> </a:t>
            </a:r>
            <a:r>
              <a:rPr sz="3600" b="1" spc="-100" dirty="0">
                <a:latin typeface="Arial"/>
                <a:cs typeface="Arial"/>
              </a:rPr>
              <a:t>AIRWAY</a:t>
            </a:r>
            <a:r>
              <a:rPr sz="3600" b="1" spc="-95" dirty="0">
                <a:latin typeface="Arial"/>
                <a:cs typeface="Arial"/>
              </a:rPr>
              <a:t> </a:t>
            </a:r>
            <a:r>
              <a:rPr sz="3600" b="1" spc="-5" dirty="0">
                <a:latin typeface="Arial"/>
                <a:cs typeface="Arial"/>
              </a:rPr>
              <a:t>MANAGEMENT</a:t>
            </a:r>
            <a:r>
              <a:rPr sz="3600" b="1" spc="-25" dirty="0">
                <a:latin typeface="Arial"/>
                <a:cs typeface="Arial"/>
              </a:rPr>
              <a:t> </a:t>
            </a:r>
            <a:r>
              <a:rPr sz="3600" b="1" spc="-30" dirty="0">
                <a:latin typeface="Arial"/>
                <a:cs typeface="Arial"/>
              </a:rPr>
              <a:t>STRATEGIES</a:t>
            </a:r>
            <a:endParaRPr sz="3600">
              <a:latin typeface="Arial"/>
              <a:cs typeface="Arial"/>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379723" y="231930"/>
            <a:ext cx="5513705" cy="1027430"/>
          </a:xfrm>
          <a:prstGeom prst="rect">
            <a:avLst/>
          </a:prstGeom>
        </p:spPr>
        <p:txBody>
          <a:bodyPr vert="horz" wrap="square" lIns="0" tIns="65405" rIns="0" bIns="0" rtlCol="0">
            <a:spAutoFit/>
          </a:bodyPr>
          <a:lstStyle/>
          <a:p>
            <a:pPr marL="436245">
              <a:lnSpc>
                <a:spcPct val="100000"/>
              </a:lnSpc>
              <a:spcBef>
                <a:spcPts val="515"/>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15"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a:p>
            <a:pPr marL="12700">
              <a:lnSpc>
                <a:spcPct val="100000"/>
              </a:lnSpc>
              <a:spcBef>
                <a:spcPts val="755"/>
              </a:spcBef>
            </a:pPr>
            <a:r>
              <a:rPr spc="-5" dirty="0"/>
              <a:t>EVIDENCE</a:t>
            </a:r>
            <a:r>
              <a:rPr spc="-60" dirty="0"/>
              <a:t> </a:t>
            </a:r>
            <a:r>
              <a:rPr spc="-5" dirty="0"/>
              <a:t>SUPPORTING</a:t>
            </a:r>
          </a:p>
        </p:txBody>
      </p:sp>
      <p:pic>
        <p:nvPicPr>
          <p:cNvPr id="3" name="object 3"/>
          <p:cNvPicPr/>
          <p:nvPr/>
        </p:nvPicPr>
        <p:blipFill>
          <a:blip r:embed="rId2" cstate="print"/>
          <a:stretch>
            <a:fillRect/>
          </a:stretch>
        </p:blipFill>
        <p:spPr>
          <a:xfrm>
            <a:off x="309069" y="255193"/>
            <a:ext cx="1173007" cy="656424"/>
          </a:xfrm>
          <a:prstGeom prst="rect">
            <a:avLst/>
          </a:prstGeom>
        </p:spPr>
      </p:pic>
      <p:graphicFrame>
        <p:nvGraphicFramePr>
          <p:cNvPr id="4" name="object 4"/>
          <p:cNvGraphicFramePr>
            <a:graphicFrameLocks noGrp="1"/>
          </p:cNvGraphicFramePr>
          <p:nvPr/>
        </p:nvGraphicFramePr>
        <p:xfrm>
          <a:off x="630257" y="1878241"/>
          <a:ext cx="11520804" cy="4564870"/>
        </p:xfrm>
        <a:graphic>
          <a:graphicData uri="http://schemas.openxmlformats.org/drawingml/2006/table">
            <a:tbl>
              <a:tblPr firstRow="1" bandRow="1">
                <a:tableStyleId>{2D5ABB26-0587-4C30-8999-92F81FD0307C}</a:tableStyleId>
              </a:tblPr>
              <a:tblGrid>
                <a:gridCol w="3201670">
                  <a:extLst>
                    <a:ext uri="{9D8B030D-6E8A-4147-A177-3AD203B41FA5}">
                      <a16:colId xmlns:a16="http://schemas.microsoft.com/office/drawing/2014/main" val="20000"/>
                    </a:ext>
                  </a:extLst>
                </a:gridCol>
                <a:gridCol w="6181089">
                  <a:extLst>
                    <a:ext uri="{9D8B030D-6E8A-4147-A177-3AD203B41FA5}">
                      <a16:colId xmlns:a16="http://schemas.microsoft.com/office/drawing/2014/main" val="20001"/>
                    </a:ext>
                  </a:extLst>
                </a:gridCol>
                <a:gridCol w="2138045">
                  <a:extLst>
                    <a:ext uri="{9D8B030D-6E8A-4147-A177-3AD203B41FA5}">
                      <a16:colId xmlns:a16="http://schemas.microsoft.com/office/drawing/2014/main" val="20002"/>
                    </a:ext>
                  </a:extLst>
                </a:gridCol>
              </a:tblGrid>
              <a:tr h="596342">
                <a:tc>
                  <a:txBody>
                    <a:bodyPr/>
                    <a:lstStyle/>
                    <a:p>
                      <a:pPr marL="765810">
                        <a:lnSpc>
                          <a:spcPct val="100000"/>
                        </a:lnSpc>
                        <a:spcBef>
                          <a:spcPts val="1390"/>
                        </a:spcBef>
                      </a:pPr>
                      <a:r>
                        <a:rPr sz="1600" b="1" spc="-5" dirty="0">
                          <a:latin typeface="Arial"/>
                          <a:cs typeface="Arial"/>
                        </a:rPr>
                        <a:t>Subject</a:t>
                      </a:r>
                      <a:r>
                        <a:rPr sz="1600" b="1" spc="-25" dirty="0">
                          <a:latin typeface="Arial"/>
                          <a:cs typeface="Arial"/>
                        </a:rPr>
                        <a:t> </a:t>
                      </a:r>
                      <a:r>
                        <a:rPr sz="1600" b="1" spc="-5" dirty="0">
                          <a:latin typeface="Arial"/>
                          <a:cs typeface="Arial"/>
                        </a:rPr>
                        <a:t>Category</a:t>
                      </a:r>
                      <a:endParaRPr sz="1600">
                        <a:latin typeface="Arial"/>
                        <a:cs typeface="Arial"/>
                      </a:endParaRPr>
                    </a:p>
                  </a:txBody>
                  <a:tcPr marL="0" marR="0" marT="17653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D9D9D9"/>
                    </a:solidFill>
                  </a:tcPr>
                </a:tc>
                <a:tc>
                  <a:txBody>
                    <a:bodyPr/>
                    <a:lstStyle/>
                    <a:p>
                      <a:pPr algn="ctr">
                        <a:lnSpc>
                          <a:spcPct val="100000"/>
                        </a:lnSpc>
                        <a:spcBef>
                          <a:spcPts val="1390"/>
                        </a:spcBef>
                      </a:pPr>
                      <a:r>
                        <a:rPr sz="1600" b="1" spc="-5" dirty="0">
                          <a:latin typeface="Arial"/>
                          <a:cs typeface="Arial"/>
                        </a:rPr>
                        <a:t>Study</a:t>
                      </a:r>
                      <a:r>
                        <a:rPr sz="1600" b="1" spc="-35" dirty="0">
                          <a:latin typeface="Arial"/>
                          <a:cs typeface="Arial"/>
                        </a:rPr>
                        <a:t> </a:t>
                      </a:r>
                      <a:r>
                        <a:rPr sz="1600" b="1" spc="-30" dirty="0">
                          <a:latin typeface="Arial"/>
                          <a:cs typeface="Arial"/>
                        </a:rPr>
                        <a:t>Types</a:t>
                      </a:r>
                      <a:endParaRPr sz="1600">
                        <a:latin typeface="Arial"/>
                        <a:cs typeface="Arial"/>
                      </a:endParaRPr>
                    </a:p>
                  </a:txBody>
                  <a:tcPr marL="0" marR="0" marT="17653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D9D9D9"/>
                    </a:solidFill>
                  </a:tcPr>
                </a:tc>
                <a:tc>
                  <a:txBody>
                    <a:bodyPr/>
                    <a:lstStyle/>
                    <a:p>
                      <a:pPr marL="210820">
                        <a:lnSpc>
                          <a:spcPct val="100000"/>
                        </a:lnSpc>
                        <a:spcBef>
                          <a:spcPts val="1390"/>
                        </a:spcBef>
                      </a:pPr>
                      <a:r>
                        <a:rPr sz="1600" b="1" spc="-5" dirty="0">
                          <a:latin typeface="Arial"/>
                          <a:cs typeface="Arial"/>
                        </a:rPr>
                        <a:t>Level</a:t>
                      </a:r>
                      <a:r>
                        <a:rPr sz="1600" b="1" spc="-20" dirty="0">
                          <a:latin typeface="Arial"/>
                          <a:cs typeface="Arial"/>
                        </a:rPr>
                        <a:t> </a:t>
                      </a:r>
                      <a:r>
                        <a:rPr sz="1600" b="1" spc="-5" dirty="0">
                          <a:latin typeface="Arial"/>
                          <a:cs typeface="Arial"/>
                        </a:rPr>
                        <a:t>of</a:t>
                      </a:r>
                      <a:r>
                        <a:rPr sz="1600" b="1" spc="-15" dirty="0">
                          <a:latin typeface="Arial"/>
                          <a:cs typeface="Arial"/>
                        </a:rPr>
                        <a:t> </a:t>
                      </a:r>
                      <a:r>
                        <a:rPr sz="1600" b="1" spc="-5" dirty="0">
                          <a:latin typeface="Arial"/>
                          <a:cs typeface="Arial"/>
                        </a:rPr>
                        <a:t>Evidence</a:t>
                      </a:r>
                      <a:endParaRPr sz="1600">
                        <a:latin typeface="Arial"/>
                        <a:cs typeface="Arial"/>
                      </a:endParaRPr>
                    </a:p>
                  </a:txBody>
                  <a:tcPr marL="0" marR="0" marT="17653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D9D9D9"/>
                    </a:solidFill>
                  </a:tcPr>
                </a:tc>
                <a:extLst>
                  <a:ext uri="{0D108BD9-81ED-4DB2-BD59-A6C34878D82A}">
                    <a16:rowId xmlns:a16="http://schemas.microsoft.com/office/drawing/2014/main" val="10000"/>
                  </a:ext>
                </a:extLst>
              </a:tr>
              <a:tr h="1123978">
                <a:tc>
                  <a:txBody>
                    <a:bodyPr/>
                    <a:lstStyle/>
                    <a:p>
                      <a:pPr>
                        <a:lnSpc>
                          <a:spcPct val="100000"/>
                        </a:lnSpc>
                      </a:pPr>
                      <a:endParaRPr sz="1800">
                        <a:latin typeface="Times New Roman"/>
                        <a:cs typeface="Times New Roman"/>
                      </a:endParaRPr>
                    </a:p>
                    <a:p>
                      <a:pPr marL="287655">
                        <a:lnSpc>
                          <a:spcPct val="100000"/>
                        </a:lnSpc>
                        <a:spcBef>
                          <a:spcPts val="1395"/>
                        </a:spcBef>
                      </a:pPr>
                      <a:r>
                        <a:rPr sz="1600" spc="-5" dirty="0">
                          <a:latin typeface="Arial MT"/>
                          <a:cs typeface="Arial MT"/>
                        </a:rPr>
                        <a:t>Cricothyroidotomies</a:t>
                      </a:r>
                      <a:endParaRPr sz="1600">
                        <a:latin typeface="Arial MT"/>
                        <a:cs typeface="Arial MT"/>
                      </a:endParaRPr>
                    </a:p>
                  </a:txBody>
                  <a:tcPr marL="0" marR="0" marT="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spcBef>
                          <a:spcPts val="55"/>
                        </a:spcBef>
                      </a:pPr>
                      <a:endParaRPr sz="2200">
                        <a:latin typeface="Times New Roman"/>
                        <a:cs typeface="Times New Roman"/>
                      </a:endParaRPr>
                    </a:p>
                    <a:p>
                      <a:pPr marL="287655" marR="704215">
                        <a:lnSpc>
                          <a:spcPts val="1900"/>
                        </a:lnSpc>
                      </a:pPr>
                      <a:r>
                        <a:rPr sz="1600" spc="-5" dirty="0">
                          <a:latin typeface="Arial MT"/>
                          <a:cs typeface="Arial MT"/>
                        </a:rPr>
                        <a:t>Retrospective/Prospective</a:t>
                      </a:r>
                      <a:r>
                        <a:rPr sz="1600" dirty="0">
                          <a:latin typeface="Arial MT"/>
                          <a:cs typeface="Arial MT"/>
                        </a:rPr>
                        <a:t> </a:t>
                      </a:r>
                      <a:r>
                        <a:rPr sz="1600" spc="-5" dirty="0">
                          <a:latin typeface="Arial MT"/>
                          <a:cs typeface="Arial MT"/>
                        </a:rPr>
                        <a:t>Comparisons</a:t>
                      </a:r>
                      <a:r>
                        <a:rPr sz="1600" spc="5" dirty="0">
                          <a:latin typeface="Arial MT"/>
                          <a:cs typeface="Arial MT"/>
                        </a:rPr>
                        <a:t> </a:t>
                      </a:r>
                      <a:r>
                        <a:rPr sz="1600" dirty="0">
                          <a:latin typeface="Arial MT"/>
                          <a:cs typeface="Arial MT"/>
                        </a:rPr>
                        <a:t>&amp; </a:t>
                      </a:r>
                      <a:r>
                        <a:rPr sz="1600" spc="-5" dirty="0">
                          <a:latin typeface="Arial MT"/>
                          <a:cs typeface="Arial MT"/>
                        </a:rPr>
                        <a:t>Subject</a:t>
                      </a:r>
                      <a:r>
                        <a:rPr sz="1600" spc="10" dirty="0">
                          <a:latin typeface="Arial MT"/>
                          <a:cs typeface="Arial MT"/>
                        </a:rPr>
                        <a:t> </a:t>
                      </a:r>
                      <a:r>
                        <a:rPr sz="1600" spc="-5" dirty="0">
                          <a:latin typeface="Arial MT"/>
                          <a:cs typeface="Arial MT"/>
                        </a:rPr>
                        <a:t>Expert </a:t>
                      </a:r>
                      <a:r>
                        <a:rPr sz="1600" spc="-430" dirty="0">
                          <a:latin typeface="Arial MT"/>
                          <a:cs typeface="Arial MT"/>
                        </a:rPr>
                        <a:t> </a:t>
                      </a:r>
                      <a:r>
                        <a:rPr sz="1600" spc="-5" dirty="0">
                          <a:latin typeface="Arial MT"/>
                          <a:cs typeface="Arial MT"/>
                        </a:rPr>
                        <a:t>Consensus</a:t>
                      </a:r>
                      <a:endParaRPr sz="1600">
                        <a:latin typeface="Arial MT"/>
                        <a:cs typeface="Arial MT"/>
                      </a:endParaRPr>
                    </a:p>
                  </a:txBody>
                  <a:tcPr marL="0" marR="0" marT="698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pPr>
                      <a:endParaRPr sz="1800">
                        <a:latin typeface="Times New Roman"/>
                        <a:cs typeface="Times New Roman"/>
                      </a:endParaRPr>
                    </a:p>
                  </a:txBody>
                  <a:tcPr marL="0" marR="0" marT="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1"/>
                  </a:ext>
                </a:extLst>
              </a:tr>
              <a:tr h="1123980">
                <a:tc>
                  <a:txBody>
                    <a:bodyPr/>
                    <a:lstStyle/>
                    <a:p>
                      <a:pPr>
                        <a:lnSpc>
                          <a:spcPct val="100000"/>
                        </a:lnSpc>
                      </a:pPr>
                      <a:endParaRPr sz="1800">
                        <a:latin typeface="Times New Roman"/>
                        <a:cs typeface="Times New Roman"/>
                      </a:endParaRPr>
                    </a:p>
                    <a:p>
                      <a:pPr marL="287655">
                        <a:lnSpc>
                          <a:spcPct val="100000"/>
                        </a:lnSpc>
                        <a:spcBef>
                          <a:spcPts val="1400"/>
                        </a:spcBef>
                      </a:pPr>
                      <a:r>
                        <a:rPr sz="1600" spc="-5" dirty="0">
                          <a:latin typeface="Arial MT"/>
                          <a:cs typeface="Arial MT"/>
                        </a:rPr>
                        <a:t>Endotracheal</a:t>
                      </a:r>
                      <a:r>
                        <a:rPr sz="1600" spc="-25" dirty="0">
                          <a:latin typeface="Arial MT"/>
                          <a:cs typeface="Arial MT"/>
                        </a:rPr>
                        <a:t> </a:t>
                      </a:r>
                      <a:r>
                        <a:rPr sz="1600" spc="-5" dirty="0">
                          <a:latin typeface="Arial MT"/>
                          <a:cs typeface="Arial MT"/>
                        </a:rPr>
                        <a:t>Intubation</a:t>
                      </a:r>
                      <a:endParaRPr sz="1600">
                        <a:latin typeface="Arial MT"/>
                        <a:cs typeface="Arial MT"/>
                      </a:endParaRPr>
                    </a:p>
                  </a:txBody>
                  <a:tcPr marL="0" marR="0" marT="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pPr>
                      <a:endParaRPr sz="2250">
                        <a:latin typeface="Times New Roman"/>
                        <a:cs typeface="Times New Roman"/>
                      </a:endParaRPr>
                    </a:p>
                    <a:p>
                      <a:pPr marL="287655" marR="704215">
                        <a:lnSpc>
                          <a:spcPts val="1900"/>
                        </a:lnSpc>
                      </a:pPr>
                      <a:r>
                        <a:rPr sz="1600" spc="-5" dirty="0">
                          <a:latin typeface="Arial MT"/>
                          <a:cs typeface="Arial MT"/>
                        </a:rPr>
                        <a:t>Retrospective/Prospective</a:t>
                      </a:r>
                      <a:r>
                        <a:rPr sz="1600" dirty="0">
                          <a:latin typeface="Arial MT"/>
                          <a:cs typeface="Arial MT"/>
                        </a:rPr>
                        <a:t> </a:t>
                      </a:r>
                      <a:r>
                        <a:rPr sz="1600" spc="-5" dirty="0">
                          <a:latin typeface="Arial MT"/>
                          <a:cs typeface="Arial MT"/>
                        </a:rPr>
                        <a:t>Comparisons</a:t>
                      </a:r>
                      <a:r>
                        <a:rPr sz="1600" spc="5" dirty="0">
                          <a:latin typeface="Arial MT"/>
                          <a:cs typeface="Arial MT"/>
                        </a:rPr>
                        <a:t> </a:t>
                      </a:r>
                      <a:r>
                        <a:rPr sz="1600" dirty="0">
                          <a:latin typeface="Arial MT"/>
                          <a:cs typeface="Arial MT"/>
                        </a:rPr>
                        <a:t>&amp; </a:t>
                      </a:r>
                      <a:r>
                        <a:rPr sz="1600" spc="-5" dirty="0">
                          <a:latin typeface="Arial MT"/>
                          <a:cs typeface="Arial MT"/>
                        </a:rPr>
                        <a:t>Subject</a:t>
                      </a:r>
                      <a:r>
                        <a:rPr sz="1600" spc="10" dirty="0">
                          <a:latin typeface="Arial MT"/>
                          <a:cs typeface="Arial MT"/>
                        </a:rPr>
                        <a:t> </a:t>
                      </a:r>
                      <a:r>
                        <a:rPr sz="1600" spc="-5" dirty="0">
                          <a:latin typeface="Arial MT"/>
                          <a:cs typeface="Arial MT"/>
                        </a:rPr>
                        <a:t>Expert </a:t>
                      </a:r>
                      <a:r>
                        <a:rPr sz="1600" spc="-430" dirty="0">
                          <a:latin typeface="Arial MT"/>
                          <a:cs typeface="Arial MT"/>
                        </a:rPr>
                        <a:t> </a:t>
                      </a:r>
                      <a:r>
                        <a:rPr sz="1600" spc="-5" dirty="0">
                          <a:latin typeface="Arial MT"/>
                          <a:cs typeface="Arial MT"/>
                        </a:rPr>
                        <a:t>Consensus</a:t>
                      </a:r>
                      <a:endParaRPr sz="1600">
                        <a:latin typeface="Arial MT"/>
                        <a:cs typeface="Arial MT"/>
                      </a:endParaRPr>
                    </a:p>
                  </a:txBody>
                  <a:tcPr marL="0" marR="0" marT="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pPr>
                      <a:endParaRPr sz="1800">
                        <a:latin typeface="Times New Roman"/>
                        <a:cs typeface="Times New Roman"/>
                      </a:endParaRPr>
                    </a:p>
                  </a:txBody>
                  <a:tcPr marL="0" marR="0" marT="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2"/>
                  </a:ext>
                </a:extLst>
              </a:tr>
              <a:tr h="847680">
                <a:tc>
                  <a:txBody>
                    <a:bodyPr/>
                    <a:lstStyle/>
                    <a:p>
                      <a:pPr marL="287655" marR="375920">
                        <a:lnSpc>
                          <a:spcPts val="1900"/>
                        </a:lnSpc>
                        <a:spcBef>
                          <a:spcPts val="1490"/>
                        </a:spcBef>
                      </a:pPr>
                      <a:r>
                        <a:rPr sz="1600" spc="-5" dirty="0">
                          <a:latin typeface="Arial MT"/>
                          <a:cs typeface="Arial MT"/>
                        </a:rPr>
                        <a:t>Automated</a:t>
                      </a:r>
                      <a:r>
                        <a:rPr sz="1600" spc="-10" dirty="0">
                          <a:latin typeface="Arial MT"/>
                          <a:cs typeface="Arial MT"/>
                        </a:rPr>
                        <a:t> </a:t>
                      </a:r>
                      <a:r>
                        <a:rPr sz="1600" spc="-15" dirty="0">
                          <a:latin typeface="Arial MT"/>
                          <a:cs typeface="Arial MT"/>
                        </a:rPr>
                        <a:t>Ventilation</a:t>
                      </a:r>
                      <a:r>
                        <a:rPr sz="1600" spc="-5" dirty="0">
                          <a:latin typeface="Arial MT"/>
                          <a:cs typeface="Arial MT"/>
                        </a:rPr>
                        <a:t> in </a:t>
                      </a:r>
                      <a:r>
                        <a:rPr sz="1600" dirty="0">
                          <a:latin typeface="Arial MT"/>
                          <a:cs typeface="Arial MT"/>
                        </a:rPr>
                        <a:t>the </a:t>
                      </a:r>
                      <a:r>
                        <a:rPr sz="1600" spc="-430" dirty="0">
                          <a:latin typeface="Arial MT"/>
                          <a:cs typeface="Arial MT"/>
                        </a:rPr>
                        <a:t> </a:t>
                      </a:r>
                      <a:r>
                        <a:rPr sz="1600" spc="-5" dirty="0">
                          <a:latin typeface="Arial MT"/>
                          <a:cs typeface="Arial MT"/>
                        </a:rPr>
                        <a:t>TFC Setting</a:t>
                      </a:r>
                      <a:endParaRPr sz="1600">
                        <a:latin typeface="Arial MT"/>
                        <a:cs typeface="Arial MT"/>
                      </a:endParaRPr>
                    </a:p>
                  </a:txBody>
                  <a:tcPr marL="0" marR="0" marT="18923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spcBef>
                          <a:spcPts val="15"/>
                        </a:spcBef>
                      </a:pPr>
                      <a:endParaRPr sz="2050">
                        <a:latin typeface="Times New Roman"/>
                        <a:cs typeface="Times New Roman"/>
                      </a:endParaRPr>
                    </a:p>
                    <a:p>
                      <a:pPr marL="287655">
                        <a:lnSpc>
                          <a:spcPct val="100000"/>
                        </a:lnSpc>
                      </a:pPr>
                      <a:r>
                        <a:rPr sz="1600" spc="-5" dirty="0">
                          <a:latin typeface="Arial MT"/>
                          <a:cs typeface="Arial MT"/>
                        </a:rPr>
                        <a:t>Observational</a:t>
                      </a:r>
                      <a:r>
                        <a:rPr sz="1600" spc="-10" dirty="0">
                          <a:latin typeface="Arial MT"/>
                          <a:cs typeface="Arial MT"/>
                        </a:rPr>
                        <a:t> </a:t>
                      </a:r>
                      <a:r>
                        <a:rPr sz="1600" spc="-5" dirty="0">
                          <a:latin typeface="Arial MT"/>
                          <a:cs typeface="Arial MT"/>
                        </a:rPr>
                        <a:t>and Subject</a:t>
                      </a:r>
                      <a:r>
                        <a:rPr sz="1600" spc="5" dirty="0">
                          <a:latin typeface="Arial MT"/>
                          <a:cs typeface="Arial MT"/>
                        </a:rPr>
                        <a:t> </a:t>
                      </a:r>
                      <a:r>
                        <a:rPr sz="1600" spc="-5" dirty="0">
                          <a:latin typeface="Arial MT"/>
                          <a:cs typeface="Arial MT"/>
                        </a:rPr>
                        <a:t>Expert</a:t>
                      </a:r>
                      <a:r>
                        <a:rPr sz="1600" spc="5" dirty="0">
                          <a:latin typeface="Arial MT"/>
                          <a:cs typeface="Arial MT"/>
                        </a:rPr>
                        <a:t> </a:t>
                      </a:r>
                      <a:r>
                        <a:rPr sz="1600" spc="-5" dirty="0">
                          <a:latin typeface="Arial MT"/>
                          <a:cs typeface="Arial MT"/>
                        </a:rPr>
                        <a:t>Consensus</a:t>
                      </a:r>
                      <a:endParaRPr sz="1600">
                        <a:latin typeface="Arial MT"/>
                        <a:cs typeface="Arial MT"/>
                      </a:endParaRPr>
                    </a:p>
                  </a:txBody>
                  <a:tcPr marL="0" marR="0" marT="190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pPr>
                      <a:endParaRPr sz="1800">
                        <a:latin typeface="Times New Roman"/>
                        <a:cs typeface="Times New Roman"/>
                      </a:endParaRPr>
                    </a:p>
                  </a:txBody>
                  <a:tcPr marL="0" marR="0" marT="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3"/>
                  </a:ext>
                </a:extLst>
              </a:tr>
              <a:tr h="872890">
                <a:tc>
                  <a:txBody>
                    <a:bodyPr/>
                    <a:lstStyle/>
                    <a:p>
                      <a:pPr>
                        <a:lnSpc>
                          <a:spcPct val="100000"/>
                        </a:lnSpc>
                        <a:spcBef>
                          <a:spcPts val="50"/>
                        </a:spcBef>
                      </a:pPr>
                      <a:endParaRPr sz="2100">
                        <a:latin typeface="Times New Roman"/>
                        <a:cs typeface="Times New Roman"/>
                      </a:endParaRPr>
                    </a:p>
                    <a:p>
                      <a:pPr marL="287655">
                        <a:lnSpc>
                          <a:spcPct val="100000"/>
                        </a:lnSpc>
                      </a:pPr>
                      <a:r>
                        <a:rPr sz="1600" spc="-5" dirty="0">
                          <a:latin typeface="Arial MT"/>
                          <a:cs typeface="Arial MT"/>
                        </a:rPr>
                        <a:t>Pulse</a:t>
                      </a:r>
                      <a:r>
                        <a:rPr sz="1600" spc="-30" dirty="0">
                          <a:latin typeface="Arial MT"/>
                          <a:cs typeface="Arial MT"/>
                        </a:rPr>
                        <a:t> </a:t>
                      </a:r>
                      <a:r>
                        <a:rPr sz="1600" spc="-5" dirty="0">
                          <a:latin typeface="Arial MT"/>
                          <a:cs typeface="Arial MT"/>
                        </a:rPr>
                        <a:t>Oximetry</a:t>
                      </a:r>
                      <a:endParaRPr sz="1600">
                        <a:latin typeface="Arial MT"/>
                        <a:cs typeface="Arial MT"/>
                      </a:endParaRPr>
                    </a:p>
                  </a:txBody>
                  <a:tcPr marL="0" marR="0" marT="635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spcBef>
                          <a:spcPts val="50"/>
                        </a:spcBef>
                      </a:pPr>
                      <a:endParaRPr sz="2100">
                        <a:latin typeface="Times New Roman"/>
                        <a:cs typeface="Times New Roman"/>
                      </a:endParaRPr>
                    </a:p>
                    <a:p>
                      <a:pPr marL="287655">
                        <a:lnSpc>
                          <a:spcPct val="100000"/>
                        </a:lnSpc>
                      </a:pPr>
                      <a:r>
                        <a:rPr sz="1600" spc="-5" dirty="0">
                          <a:latin typeface="Arial MT"/>
                          <a:cs typeface="Arial MT"/>
                        </a:rPr>
                        <a:t>Prospective</a:t>
                      </a:r>
                      <a:r>
                        <a:rPr sz="1600" dirty="0">
                          <a:latin typeface="Arial MT"/>
                          <a:cs typeface="Arial MT"/>
                        </a:rPr>
                        <a:t> </a:t>
                      </a:r>
                      <a:r>
                        <a:rPr sz="1600" spc="-5" dirty="0">
                          <a:latin typeface="Arial MT"/>
                          <a:cs typeface="Arial MT"/>
                        </a:rPr>
                        <a:t>Studies,</a:t>
                      </a:r>
                      <a:r>
                        <a:rPr sz="1600" spc="15" dirty="0">
                          <a:latin typeface="Arial MT"/>
                          <a:cs typeface="Arial MT"/>
                        </a:rPr>
                        <a:t> </a:t>
                      </a:r>
                      <a:r>
                        <a:rPr sz="1600" spc="-10" dirty="0">
                          <a:latin typeface="Arial MT"/>
                          <a:cs typeface="Arial MT"/>
                        </a:rPr>
                        <a:t>Clinical</a:t>
                      </a:r>
                      <a:r>
                        <a:rPr sz="1600" spc="5" dirty="0">
                          <a:latin typeface="Arial MT"/>
                          <a:cs typeface="Arial MT"/>
                        </a:rPr>
                        <a:t> </a:t>
                      </a:r>
                      <a:r>
                        <a:rPr sz="1600" spc="-5" dirty="0">
                          <a:latin typeface="Arial MT"/>
                          <a:cs typeface="Arial MT"/>
                        </a:rPr>
                        <a:t>Practice</a:t>
                      </a:r>
                      <a:r>
                        <a:rPr sz="1600" spc="5" dirty="0">
                          <a:latin typeface="Arial MT"/>
                          <a:cs typeface="Arial MT"/>
                        </a:rPr>
                        <a:t> </a:t>
                      </a:r>
                      <a:r>
                        <a:rPr sz="1600" spc="-5" dirty="0">
                          <a:latin typeface="Arial MT"/>
                          <a:cs typeface="Arial MT"/>
                        </a:rPr>
                        <a:t>Guideline</a:t>
                      </a:r>
                      <a:r>
                        <a:rPr sz="1600" spc="5" dirty="0">
                          <a:latin typeface="Arial MT"/>
                          <a:cs typeface="Arial MT"/>
                        </a:rPr>
                        <a:t> </a:t>
                      </a:r>
                      <a:r>
                        <a:rPr sz="1600" spc="-10" dirty="0">
                          <a:latin typeface="Arial MT"/>
                          <a:cs typeface="Arial MT"/>
                        </a:rPr>
                        <a:t>Reviews</a:t>
                      </a:r>
                      <a:endParaRPr sz="1600">
                        <a:latin typeface="Arial MT"/>
                        <a:cs typeface="Arial MT"/>
                      </a:endParaRPr>
                    </a:p>
                  </a:txBody>
                  <a:tcPr marL="0" marR="0" marT="635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nSpc>
                          <a:spcPct val="100000"/>
                        </a:lnSpc>
                      </a:pPr>
                      <a:endParaRPr sz="1800">
                        <a:latin typeface="Times New Roman"/>
                        <a:cs typeface="Times New Roman"/>
                      </a:endParaRPr>
                    </a:p>
                  </a:txBody>
                  <a:tcPr marL="0" marR="0" marT="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4"/>
                  </a:ext>
                </a:extLst>
              </a:tr>
            </a:tbl>
          </a:graphicData>
        </a:graphic>
      </p:graphicFrame>
      <p:sp>
        <p:nvSpPr>
          <p:cNvPr id="6" name="object 6"/>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7" name="object 7"/>
          <p:cNvSpPr txBox="1">
            <a:spLocks noGrp="1"/>
          </p:cNvSpPr>
          <p:nvPr>
            <p:ph type="sldNum" sz="quarter" idx="7"/>
          </p:nvPr>
        </p:nvSpPr>
        <p:spPr>
          <a:prstGeom prst="rect">
            <a:avLst/>
          </a:prstGeom>
        </p:spPr>
        <p:txBody>
          <a:bodyPr vert="horz" wrap="square" lIns="0" tIns="13335" rIns="0" bIns="0" rtlCol="0">
            <a:spAutoFit/>
          </a:bodyPr>
          <a:lstStyle/>
          <a:p>
            <a:pPr marL="152400">
              <a:lnSpc>
                <a:spcPct val="100000"/>
              </a:lnSpc>
              <a:spcBef>
                <a:spcPts val="105"/>
              </a:spcBef>
            </a:pPr>
            <a:r>
              <a:rPr dirty="0"/>
              <a:t>63</a:t>
            </a:r>
          </a:p>
        </p:txBody>
      </p:sp>
      <p:sp>
        <p:nvSpPr>
          <p:cNvPr id="5" name="object 5"/>
          <p:cNvSpPr txBox="1"/>
          <p:nvPr/>
        </p:nvSpPr>
        <p:spPr>
          <a:xfrm>
            <a:off x="1241425" y="1179067"/>
            <a:ext cx="9788525" cy="574040"/>
          </a:xfrm>
          <a:prstGeom prst="rect">
            <a:avLst/>
          </a:prstGeom>
        </p:spPr>
        <p:txBody>
          <a:bodyPr vert="horz" wrap="square" lIns="0" tIns="12700" rIns="0" bIns="0" rtlCol="0">
            <a:spAutoFit/>
          </a:bodyPr>
          <a:lstStyle/>
          <a:p>
            <a:pPr marL="12700">
              <a:lnSpc>
                <a:spcPct val="100000"/>
              </a:lnSpc>
              <a:spcBef>
                <a:spcPts val="100"/>
              </a:spcBef>
            </a:pPr>
            <a:r>
              <a:rPr sz="3600" b="1" spc="-100" dirty="0">
                <a:latin typeface="Arial"/>
                <a:cs typeface="Arial"/>
              </a:rPr>
              <a:t>AIRWAY</a:t>
            </a:r>
            <a:r>
              <a:rPr sz="3600" b="1" spc="-80" dirty="0">
                <a:latin typeface="Arial"/>
                <a:cs typeface="Arial"/>
              </a:rPr>
              <a:t> </a:t>
            </a:r>
            <a:r>
              <a:rPr sz="3600" b="1" spc="-5" dirty="0">
                <a:latin typeface="Arial"/>
                <a:cs typeface="Arial"/>
              </a:rPr>
              <a:t>MANAGEMENT </a:t>
            </a:r>
            <a:r>
              <a:rPr sz="3600" b="1" spc="-30" dirty="0">
                <a:latin typeface="Arial"/>
                <a:cs typeface="Arial"/>
              </a:rPr>
              <a:t>STRATEGIES</a:t>
            </a:r>
            <a:r>
              <a:rPr sz="3600" b="1" spc="-10" dirty="0">
                <a:latin typeface="Arial"/>
                <a:cs typeface="Arial"/>
              </a:rPr>
              <a:t> </a:t>
            </a:r>
            <a:r>
              <a:rPr sz="3600" b="1" spc="-5" dirty="0">
                <a:latin typeface="Arial"/>
                <a:cs typeface="Arial"/>
              </a:rPr>
              <a:t>(cont.)</a:t>
            </a:r>
            <a:endParaRPr sz="3600">
              <a:latin typeface="Arial"/>
              <a:cs typeface="Arial"/>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spc="-5" dirty="0">
                <a:solidFill>
                  <a:srgbClr val="767171"/>
                </a:solidFill>
              </a:rPr>
              <a:t>Module</a:t>
            </a:r>
            <a:r>
              <a:rPr sz="2000" spc="-20" dirty="0">
                <a:solidFill>
                  <a:srgbClr val="767171"/>
                </a:solidFill>
              </a:rPr>
              <a:t> </a:t>
            </a:r>
            <a:r>
              <a:rPr sz="2000" dirty="0">
                <a:solidFill>
                  <a:srgbClr val="767171"/>
                </a:solidFill>
              </a:rPr>
              <a:t>7:</a:t>
            </a:r>
            <a:r>
              <a:rPr sz="2000" spc="-90" dirty="0">
                <a:solidFill>
                  <a:srgbClr val="767171"/>
                </a:solidFill>
              </a:rPr>
              <a:t> </a:t>
            </a:r>
            <a:r>
              <a:rPr sz="2000" spc="-5" dirty="0">
                <a:solidFill>
                  <a:srgbClr val="767171"/>
                </a:solidFill>
              </a:rPr>
              <a:t>Airway</a:t>
            </a:r>
            <a:r>
              <a:rPr sz="2000" spc="-15" dirty="0">
                <a:solidFill>
                  <a:srgbClr val="767171"/>
                </a:solidFill>
              </a:rPr>
              <a:t> </a:t>
            </a:r>
            <a:r>
              <a:rPr sz="2000" spc="-5" dirty="0">
                <a:solidFill>
                  <a:srgbClr val="767171"/>
                </a:solidFill>
              </a:rPr>
              <a:t>Management</a:t>
            </a:r>
            <a:r>
              <a:rPr sz="2000" spc="-20" dirty="0">
                <a:solidFill>
                  <a:srgbClr val="767171"/>
                </a:solidFill>
              </a:rPr>
              <a:t> </a:t>
            </a:r>
            <a:r>
              <a:rPr sz="2000" spc="-5" dirty="0">
                <a:solidFill>
                  <a:srgbClr val="767171"/>
                </a:solidFill>
              </a:rPr>
              <a:t>in</a:t>
            </a:r>
            <a:r>
              <a:rPr sz="2000" spc="-10" dirty="0">
                <a:solidFill>
                  <a:srgbClr val="767171"/>
                </a:solidFill>
              </a:rPr>
              <a:t> </a:t>
            </a:r>
            <a:r>
              <a:rPr sz="2000" dirty="0">
                <a:solidFill>
                  <a:srgbClr val="767171"/>
                </a:solidFill>
              </a:rPr>
              <a:t>TFC</a:t>
            </a:r>
            <a:endParaRPr sz="2000"/>
          </a:p>
        </p:txBody>
      </p:sp>
      <p:pic>
        <p:nvPicPr>
          <p:cNvPr id="3" name="object 3"/>
          <p:cNvPicPr/>
          <p:nvPr/>
        </p:nvPicPr>
        <p:blipFill>
          <a:blip r:embed="rId2" cstate="print"/>
          <a:stretch>
            <a:fillRect/>
          </a:stretch>
        </p:blipFill>
        <p:spPr>
          <a:xfrm>
            <a:off x="309069" y="255193"/>
            <a:ext cx="1173007" cy="656424"/>
          </a:xfrm>
          <a:prstGeom prst="rect">
            <a:avLst/>
          </a:prstGeom>
        </p:spPr>
      </p:pic>
      <p:pic>
        <p:nvPicPr>
          <p:cNvPr id="4" name="object 4"/>
          <p:cNvPicPr/>
          <p:nvPr/>
        </p:nvPicPr>
        <p:blipFill>
          <a:blip r:embed="rId3" cstate="print"/>
          <a:stretch>
            <a:fillRect/>
          </a:stretch>
        </p:blipFill>
        <p:spPr>
          <a:xfrm>
            <a:off x="655319" y="1408175"/>
            <a:ext cx="11003280" cy="5102352"/>
          </a:xfrm>
          <a:prstGeom prst="rect">
            <a:avLst/>
          </a:prstGeom>
        </p:spPr>
      </p:pic>
      <p:graphicFrame>
        <p:nvGraphicFramePr>
          <p:cNvPr id="5" name="object 5"/>
          <p:cNvGraphicFramePr>
            <a:graphicFrameLocks noGrp="1"/>
          </p:cNvGraphicFramePr>
          <p:nvPr/>
        </p:nvGraphicFramePr>
        <p:xfrm>
          <a:off x="827532" y="1520826"/>
          <a:ext cx="10652759" cy="4869584"/>
        </p:xfrm>
        <a:graphic>
          <a:graphicData uri="http://schemas.openxmlformats.org/drawingml/2006/table">
            <a:tbl>
              <a:tblPr firstRow="1" bandRow="1">
                <a:tableStyleId>{2D5ABB26-0587-4C30-8999-92F81FD0307C}</a:tableStyleId>
              </a:tblPr>
              <a:tblGrid>
                <a:gridCol w="1074420">
                  <a:extLst>
                    <a:ext uri="{9D8B030D-6E8A-4147-A177-3AD203B41FA5}">
                      <a16:colId xmlns:a16="http://schemas.microsoft.com/office/drawing/2014/main" val="20000"/>
                    </a:ext>
                  </a:extLst>
                </a:gridCol>
                <a:gridCol w="5692139">
                  <a:extLst>
                    <a:ext uri="{9D8B030D-6E8A-4147-A177-3AD203B41FA5}">
                      <a16:colId xmlns:a16="http://schemas.microsoft.com/office/drawing/2014/main" val="20001"/>
                    </a:ext>
                  </a:extLst>
                </a:gridCol>
                <a:gridCol w="3886200">
                  <a:extLst>
                    <a:ext uri="{9D8B030D-6E8A-4147-A177-3AD203B41FA5}">
                      <a16:colId xmlns:a16="http://schemas.microsoft.com/office/drawing/2014/main" val="20002"/>
                    </a:ext>
                  </a:extLst>
                </a:gridCol>
              </a:tblGrid>
              <a:tr h="752142">
                <a:tc>
                  <a:txBody>
                    <a:bodyPr/>
                    <a:lstStyle/>
                    <a:p>
                      <a:pPr marL="91440" marR="83820" indent="60960">
                        <a:lnSpc>
                          <a:spcPts val="1900"/>
                        </a:lnSpc>
                        <a:spcBef>
                          <a:spcPts val="1120"/>
                        </a:spcBef>
                      </a:pPr>
                      <a:r>
                        <a:rPr sz="1600" b="1" spc="-5" dirty="0">
                          <a:latin typeface="Arial"/>
                          <a:cs typeface="Arial"/>
                        </a:rPr>
                        <a:t>Level of </a:t>
                      </a:r>
                      <a:r>
                        <a:rPr sz="1600" b="1" dirty="0">
                          <a:latin typeface="Arial"/>
                          <a:cs typeface="Arial"/>
                        </a:rPr>
                        <a:t> </a:t>
                      </a:r>
                      <a:r>
                        <a:rPr sz="1600" b="1" spc="-5" dirty="0">
                          <a:latin typeface="Arial"/>
                          <a:cs typeface="Arial"/>
                        </a:rPr>
                        <a:t>Ev</a:t>
                      </a:r>
                      <a:r>
                        <a:rPr sz="1600" b="1" spc="5" dirty="0">
                          <a:latin typeface="Arial"/>
                          <a:cs typeface="Arial"/>
                        </a:rPr>
                        <a:t>i</a:t>
                      </a:r>
                      <a:r>
                        <a:rPr sz="1600" b="1" spc="-5" dirty="0">
                          <a:latin typeface="Arial"/>
                          <a:cs typeface="Arial"/>
                        </a:rPr>
                        <a:t>denc</a:t>
                      </a:r>
                      <a:r>
                        <a:rPr sz="1600" b="1" dirty="0">
                          <a:latin typeface="Arial"/>
                          <a:cs typeface="Arial"/>
                        </a:rPr>
                        <a:t>e</a:t>
                      </a:r>
                      <a:endParaRPr sz="1600">
                        <a:latin typeface="Arial"/>
                        <a:cs typeface="Arial"/>
                      </a:endParaRPr>
                    </a:p>
                  </a:txBody>
                  <a:tcPr marL="0" marR="0" marT="142240" marB="0">
                    <a:lnR w="19050">
                      <a:solidFill>
                        <a:srgbClr val="000000"/>
                      </a:solidFill>
                      <a:prstDash val="solid"/>
                    </a:lnR>
                    <a:lnB w="19050">
                      <a:solidFill>
                        <a:srgbClr val="000000"/>
                      </a:solidFill>
                      <a:prstDash val="solid"/>
                    </a:lnB>
                    <a:solidFill>
                      <a:srgbClr val="D1D2D4"/>
                    </a:solidFill>
                  </a:tcPr>
                </a:tc>
                <a:tc>
                  <a:txBody>
                    <a:bodyPr/>
                    <a:lstStyle/>
                    <a:p>
                      <a:pPr>
                        <a:lnSpc>
                          <a:spcPct val="100000"/>
                        </a:lnSpc>
                        <a:spcBef>
                          <a:spcPts val="45"/>
                        </a:spcBef>
                      </a:pPr>
                      <a:endParaRPr sz="1700">
                        <a:latin typeface="Times New Roman"/>
                        <a:cs typeface="Times New Roman"/>
                      </a:endParaRPr>
                    </a:p>
                    <a:p>
                      <a:pPr marL="125730">
                        <a:lnSpc>
                          <a:spcPct val="100000"/>
                        </a:lnSpc>
                      </a:pPr>
                      <a:r>
                        <a:rPr sz="1600" b="1" spc="-10" dirty="0">
                          <a:latin typeface="Arial"/>
                          <a:cs typeface="Arial"/>
                        </a:rPr>
                        <a:t>AHA</a:t>
                      </a:r>
                      <a:r>
                        <a:rPr sz="1600" b="1" spc="-65" dirty="0">
                          <a:latin typeface="Arial"/>
                          <a:cs typeface="Arial"/>
                        </a:rPr>
                        <a:t> </a:t>
                      </a:r>
                      <a:r>
                        <a:rPr sz="1600" b="1" spc="-5" dirty="0">
                          <a:latin typeface="Arial"/>
                          <a:cs typeface="Arial"/>
                        </a:rPr>
                        <a:t>Recommendation</a:t>
                      </a:r>
                      <a:r>
                        <a:rPr sz="1600" b="1" dirty="0">
                          <a:latin typeface="Arial"/>
                          <a:cs typeface="Arial"/>
                        </a:rPr>
                        <a:t> </a:t>
                      </a:r>
                      <a:r>
                        <a:rPr sz="1600" b="1" spc="-5" dirty="0">
                          <a:latin typeface="Arial"/>
                          <a:cs typeface="Arial"/>
                        </a:rPr>
                        <a:t>System</a:t>
                      </a:r>
                      <a:r>
                        <a:rPr sz="1600" b="1" dirty="0">
                          <a:latin typeface="Arial"/>
                          <a:cs typeface="Arial"/>
                        </a:rPr>
                        <a:t> </a:t>
                      </a:r>
                      <a:r>
                        <a:rPr sz="1600" b="1" spc="-15" dirty="0">
                          <a:latin typeface="Arial"/>
                          <a:cs typeface="Arial"/>
                        </a:rPr>
                        <a:t>Terminology</a:t>
                      </a:r>
                      <a:r>
                        <a:rPr sz="1600" b="1" dirty="0">
                          <a:latin typeface="Arial"/>
                          <a:cs typeface="Arial"/>
                        </a:rPr>
                        <a:t> </a:t>
                      </a:r>
                      <a:r>
                        <a:rPr sz="1600" b="1" spc="-5" dirty="0">
                          <a:latin typeface="Arial"/>
                          <a:cs typeface="Arial"/>
                        </a:rPr>
                        <a:t>Explanation</a:t>
                      </a:r>
                      <a:endParaRPr sz="1600">
                        <a:latin typeface="Arial"/>
                        <a:cs typeface="Arial"/>
                      </a:endParaRPr>
                    </a:p>
                  </a:txBody>
                  <a:tcPr marL="0" marR="0" marT="5715" marB="0">
                    <a:lnL w="19050">
                      <a:solidFill>
                        <a:srgbClr val="000000"/>
                      </a:solidFill>
                      <a:prstDash val="solid"/>
                    </a:lnL>
                    <a:lnR w="19050">
                      <a:solidFill>
                        <a:srgbClr val="000000"/>
                      </a:solidFill>
                      <a:prstDash val="solid"/>
                    </a:lnR>
                    <a:lnB w="19050">
                      <a:solidFill>
                        <a:srgbClr val="000000"/>
                      </a:solidFill>
                      <a:prstDash val="solid"/>
                    </a:lnB>
                    <a:solidFill>
                      <a:srgbClr val="D1D2D4"/>
                    </a:solidFill>
                  </a:tcPr>
                </a:tc>
                <a:tc>
                  <a:txBody>
                    <a:bodyPr/>
                    <a:lstStyle/>
                    <a:p>
                      <a:pPr>
                        <a:lnSpc>
                          <a:spcPct val="100000"/>
                        </a:lnSpc>
                        <a:spcBef>
                          <a:spcPts val="45"/>
                        </a:spcBef>
                      </a:pPr>
                      <a:endParaRPr sz="1700">
                        <a:latin typeface="Times New Roman"/>
                        <a:cs typeface="Times New Roman"/>
                      </a:endParaRPr>
                    </a:p>
                    <a:p>
                      <a:pPr marL="165735">
                        <a:lnSpc>
                          <a:spcPct val="100000"/>
                        </a:lnSpc>
                      </a:pPr>
                      <a:r>
                        <a:rPr sz="1600" b="1" spc="-5" dirty="0">
                          <a:latin typeface="Arial"/>
                          <a:cs typeface="Arial"/>
                        </a:rPr>
                        <a:t>Why</a:t>
                      </a:r>
                      <a:r>
                        <a:rPr sz="1600" b="1" dirty="0">
                          <a:latin typeface="Arial"/>
                          <a:cs typeface="Arial"/>
                        </a:rPr>
                        <a:t> the</a:t>
                      </a:r>
                      <a:r>
                        <a:rPr sz="1600" b="1" spc="-60" dirty="0">
                          <a:latin typeface="Arial"/>
                          <a:cs typeface="Arial"/>
                        </a:rPr>
                        <a:t> </a:t>
                      </a:r>
                      <a:r>
                        <a:rPr sz="1600" b="1" spc="-10" dirty="0">
                          <a:latin typeface="Arial"/>
                          <a:cs typeface="Arial"/>
                        </a:rPr>
                        <a:t>AHA</a:t>
                      </a:r>
                      <a:r>
                        <a:rPr sz="1600" b="1" spc="-60" dirty="0">
                          <a:latin typeface="Arial"/>
                          <a:cs typeface="Arial"/>
                        </a:rPr>
                        <a:t> </a:t>
                      </a:r>
                      <a:r>
                        <a:rPr sz="1600" b="1" spc="-5" dirty="0">
                          <a:latin typeface="Arial"/>
                          <a:cs typeface="Arial"/>
                        </a:rPr>
                        <a:t>Classification</a:t>
                      </a:r>
                      <a:r>
                        <a:rPr sz="1600" b="1" dirty="0">
                          <a:latin typeface="Arial"/>
                          <a:cs typeface="Arial"/>
                        </a:rPr>
                        <a:t> </a:t>
                      </a:r>
                      <a:r>
                        <a:rPr sz="1600" b="1" spc="-5" dirty="0">
                          <a:latin typeface="Arial"/>
                          <a:cs typeface="Arial"/>
                        </a:rPr>
                        <a:t>System?</a:t>
                      </a:r>
                      <a:endParaRPr sz="1600">
                        <a:latin typeface="Arial"/>
                        <a:cs typeface="Arial"/>
                      </a:endParaRPr>
                    </a:p>
                  </a:txBody>
                  <a:tcPr marL="0" marR="0" marT="5715" marB="0">
                    <a:lnL w="19050">
                      <a:solidFill>
                        <a:srgbClr val="000000"/>
                      </a:solidFill>
                      <a:prstDash val="solid"/>
                    </a:lnL>
                    <a:lnB w="19050">
                      <a:solidFill>
                        <a:srgbClr val="000000"/>
                      </a:solidFill>
                      <a:prstDash val="solid"/>
                    </a:lnB>
                    <a:solidFill>
                      <a:srgbClr val="D1D2D4"/>
                    </a:solidFill>
                  </a:tcPr>
                </a:tc>
                <a:extLst>
                  <a:ext uri="{0D108BD9-81ED-4DB2-BD59-A6C34878D82A}">
                    <a16:rowId xmlns:a16="http://schemas.microsoft.com/office/drawing/2014/main" val="10000"/>
                  </a:ext>
                </a:extLst>
              </a:tr>
              <a:tr h="825537">
                <a:tc>
                  <a:txBody>
                    <a:bodyPr/>
                    <a:lstStyle/>
                    <a:p>
                      <a:pPr>
                        <a:lnSpc>
                          <a:spcPct val="100000"/>
                        </a:lnSpc>
                        <a:spcBef>
                          <a:spcPts val="40"/>
                        </a:spcBef>
                      </a:pPr>
                      <a:endParaRPr sz="2050">
                        <a:latin typeface="Times New Roman"/>
                        <a:cs typeface="Times New Roman"/>
                      </a:endParaRPr>
                    </a:p>
                    <a:p>
                      <a:pPr algn="ctr">
                        <a:lnSpc>
                          <a:spcPct val="100000"/>
                        </a:lnSpc>
                      </a:pPr>
                      <a:r>
                        <a:rPr sz="1400" b="1" dirty="0">
                          <a:latin typeface="Arial"/>
                          <a:cs typeface="Arial"/>
                        </a:rPr>
                        <a:t>A</a:t>
                      </a:r>
                      <a:endParaRPr sz="1400">
                        <a:latin typeface="Arial"/>
                        <a:cs typeface="Arial"/>
                      </a:endParaRPr>
                    </a:p>
                  </a:txBody>
                  <a:tcPr marL="0" marR="0" marT="5080" marB="0">
                    <a:lnR w="19050">
                      <a:solidFill>
                        <a:srgbClr val="000000"/>
                      </a:solidFill>
                      <a:prstDash val="solid"/>
                    </a:lnR>
                    <a:lnT w="19050">
                      <a:solidFill>
                        <a:srgbClr val="000000"/>
                      </a:solidFill>
                      <a:prstDash val="solid"/>
                    </a:lnT>
                    <a:lnB w="19050">
                      <a:solidFill>
                        <a:srgbClr val="000000"/>
                      </a:solidFill>
                      <a:prstDash val="solid"/>
                    </a:lnB>
                    <a:solidFill>
                      <a:srgbClr val="3D6FB8"/>
                    </a:solidFill>
                  </a:tcPr>
                </a:tc>
                <a:tc>
                  <a:txBody>
                    <a:bodyPr/>
                    <a:lstStyle/>
                    <a:p>
                      <a:pPr>
                        <a:lnSpc>
                          <a:spcPct val="100000"/>
                        </a:lnSpc>
                      </a:pPr>
                      <a:endParaRPr sz="1450">
                        <a:latin typeface="Times New Roman"/>
                        <a:cs typeface="Times New Roman"/>
                      </a:endParaRPr>
                    </a:p>
                    <a:p>
                      <a:pPr marL="287655" marR="723265">
                        <a:lnSpc>
                          <a:spcPts val="1610"/>
                        </a:lnSpc>
                      </a:pPr>
                      <a:r>
                        <a:rPr sz="1400" spc="-5" dirty="0">
                          <a:latin typeface="Arial MT"/>
                          <a:cs typeface="Arial MT"/>
                        </a:rPr>
                        <a:t>Evidence from multiple</a:t>
                      </a:r>
                      <a:r>
                        <a:rPr sz="1400" dirty="0">
                          <a:latin typeface="Arial MT"/>
                          <a:cs typeface="Arial MT"/>
                        </a:rPr>
                        <a:t> </a:t>
                      </a:r>
                      <a:r>
                        <a:rPr sz="1400" spc="-5" dirty="0">
                          <a:latin typeface="Arial MT"/>
                          <a:cs typeface="Arial MT"/>
                        </a:rPr>
                        <a:t>randomized</a:t>
                      </a:r>
                      <a:r>
                        <a:rPr sz="1400" dirty="0">
                          <a:latin typeface="Arial MT"/>
                          <a:cs typeface="Arial MT"/>
                        </a:rPr>
                        <a:t> </a:t>
                      </a:r>
                      <a:r>
                        <a:rPr sz="1400" spc="-5" dirty="0">
                          <a:latin typeface="Arial MT"/>
                          <a:cs typeface="Arial MT"/>
                        </a:rPr>
                        <a:t>clinical</a:t>
                      </a:r>
                      <a:r>
                        <a:rPr sz="1400" spc="5" dirty="0">
                          <a:latin typeface="Arial MT"/>
                          <a:cs typeface="Arial MT"/>
                        </a:rPr>
                        <a:t> </a:t>
                      </a:r>
                      <a:r>
                        <a:rPr sz="1400" spc="-5" dirty="0">
                          <a:latin typeface="Arial MT"/>
                          <a:cs typeface="Arial MT"/>
                        </a:rPr>
                        <a:t>trials</a:t>
                      </a:r>
                      <a:r>
                        <a:rPr sz="1400" dirty="0">
                          <a:latin typeface="Arial MT"/>
                          <a:cs typeface="Arial MT"/>
                        </a:rPr>
                        <a:t> </a:t>
                      </a:r>
                      <a:r>
                        <a:rPr sz="1400" spc="-5" dirty="0">
                          <a:latin typeface="Arial MT"/>
                          <a:cs typeface="Arial MT"/>
                        </a:rPr>
                        <a:t>(RCT) with </a:t>
                      </a:r>
                      <a:r>
                        <a:rPr sz="1400" spc="-375" dirty="0">
                          <a:latin typeface="Arial MT"/>
                          <a:cs typeface="Arial MT"/>
                        </a:rPr>
                        <a:t> </a:t>
                      </a:r>
                      <a:r>
                        <a:rPr sz="1400" spc="-5" dirty="0">
                          <a:latin typeface="Arial MT"/>
                          <a:cs typeface="Arial MT"/>
                        </a:rPr>
                        <a:t>concordant</a:t>
                      </a:r>
                      <a:r>
                        <a:rPr sz="1400" spc="-10" dirty="0">
                          <a:latin typeface="Arial MT"/>
                          <a:cs typeface="Arial MT"/>
                        </a:rPr>
                        <a:t> </a:t>
                      </a:r>
                      <a:r>
                        <a:rPr sz="1400" spc="-5" dirty="0">
                          <a:latin typeface="Arial MT"/>
                          <a:cs typeface="Arial MT"/>
                        </a:rPr>
                        <a:t>results</a:t>
                      </a:r>
                      <a:r>
                        <a:rPr sz="1400" spc="-10" dirty="0">
                          <a:latin typeface="Arial MT"/>
                          <a:cs typeface="Arial MT"/>
                        </a:rPr>
                        <a:t> </a:t>
                      </a:r>
                      <a:r>
                        <a:rPr sz="1400" spc="-5" dirty="0">
                          <a:latin typeface="Arial MT"/>
                          <a:cs typeface="Arial MT"/>
                        </a:rPr>
                        <a:t>or</a:t>
                      </a:r>
                      <a:r>
                        <a:rPr sz="1400" spc="-15" dirty="0">
                          <a:latin typeface="Arial MT"/>
                          <a:cs typeface="Arial MT"/>
                        </a:rPr>
                        <a:t> </a:t>
                      </a:r>
                      <a:r>
                        <a:rPr sz="1400" spc="-5" dirty="0">
                          <a:latin typeface="Arial MT"/>
                          <a:cs typeface="Arial MT"/>
                        </a:rPr>
                        <a:t>from</a:t>
                      </a:r>
                      <a:r>
                        <a:rPr sz="1400" spc="-10" dirty="0">
                          <a:latin typeface="Arial MT"/>
                          <a:cs typeface="Arial MT"/>
                        </a:rPr>
                        <a:t> </a:t>
                      </a:r>
                      <a:r>
                        <a:rPr sz="1400" b="1" spc="-5" dirty="0">
                          <a:latin typeface="Arial"/>
                          <a:cs typeface="Arial"/>
                        </a:rPr>
                        <a:t>HIGH-QUALITY </a:t>
                      </a:r>
                      <a:r>
                        <a:rPr sz="1400" spc="-5" dirty="0">
                          <a:latin typeface="Arial MT"/>
                          <a:cs typeface="Arial MT"/>
                        </a:rPr>
                        <a:t>meta-analyses.</a:t>
                      </a:r>
                      <a:endParaRPr sz="1400">
                        <a:latin typeface="Arial MT"/>
                        <a:cs typeface="Arial MT"/>
                      </a:endParaRPr>
                    </a:p>
                  </a:txBody>
                  <a:tcPr marL="0" marR="0" marT="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3D6FB8"/>
                    </a:solidFill>
                  </a:tcPr>
                </a:tc>
                <a:tc rowSpan="5">
                  <a:txBody>
                    <a:bodyPr/>
                    <a:lstStyle/>
                    <a:p>
                      <a:pPr marL="573405" marR="426084" indent="-285750">
                        <a:lnSpc>
                          <a:spcPct val="100000"/>
                        </a:lnSpc>
                        <a:spcBef>
                          <a:spcPts val="855"/>
                        </a:spcBef>
                        <a:buSzPct val="125000"/>
                        <a:buChar char="•"/>
                        <a:tabLst>
                          <a:tab pos="573405" algn="l"/>
                          <a:tab pos="574040" algn="l"/>
                        </a:tabLst>
                      </a:pPr>
                      <a:r>
                        <a:rPr sz="1600" spc="-5" dirty="0">
                          <a:latin typeface="Arial MT"/>
                          <a:cs typeface="Arial MT"/>
                        </a:rPr>
                        <a:t>The level of</a:t>
                      </a:r>
                      <a:r>
                        <a:rPr sz="1600" spc="5" dirty="0">
                          <a:latin typeface="Arial MT"/>
                          <a:cs typeface="Arial MT"/>
                        </a:rPr>
                        <a:t> </a:t>
                      </a:r>
                      <a:r>
                        <a:rPr sz="1600" spc="-5" dirty="0">
                          <a:latin typeface="Arial MT"/>
                          <a:cs typeface="Arial MT"/>
                        </a:rPr>
                        <a:t>evidence </a:t>
                      </a:r>
                      <a:r>
                        <a:rPr sz="1600" dirty="0">
                          <a:latin typeface="Arial MT"/>
                          <a:cs typeface="Arial MT"/>
                        </a:rPr>
                        <a:t> </a:t>
                      </a:r>
                      <a:r>
                        <a:rPr sz="1600" spc="-5" dirty="0">
                          <a:latin typeface="Arial MT"/>
                          <a:cs typeface="Arial MT"/>
                        </a:rPr>
                        <a:t>recommendations </a:t>
                      </a:r>
                      <a:r>
                        <a:rPr sz="1600" spc="-10" dirty="0">
                          <a:latin typeface="Arial MT"/>
                          <a:cs typeface="Arial MT"/>
                        </a:rPr>
                        <a:t>allow </a:t>
                      </a:r>
                      <a:r>
                        <a:rPr sz="1600" spc="-5" dirty="0">
                          <a:latin typeface="Arial MT"/>
                          <a:cs typeface="Arial MT"/>
                        </a:rPr>
                        <a:t>readers </a:t>
                      </a:r>
                      <a:r>
                        <a:rPr sz="1600" spc="-430" dirty="0">
                          <a:latin typeface="Arial MT"/>
                          <a:cs typeface="Arial MT"/>
                        </a:rPr>
                        <a:t> </a:t>
                      </a:r>
                      <a:r>
                        <a:rPr sz="1600" dirty="0">
                          <a:latin typeface="Arial MT"/>
                          <a:cs typeface="Arial MT"/>
                        </a:rPr>
                        <a:t>to </a:t>
                      </a:r>
                      <a:r>
                        <a:rPr sz="1600" spc="-5" dirty="0">
                          <a:latin typeface="Arial MT"/>
                          <a:cs typeface="Arial MT"/>
                        </a:rPr>
                        <a:t>quickly glean information on </a:t>
                      </a:r>
                      <a:r>
                        <a:rPr sz="1600" dirty="0">
                          <a:latin typeface="Arial MT"/>
                          <a:cs typeface="Arial MT"/>
                        </a:rPr>
                        <a:t> the</a:t>
                      </a:r>
                      <a:r>
                        <a:rPr sz="1600" spc="-5" dirty="0">
                          <a:latin typeface="Arial MT"/>
                          <a:cs typeface="Arial MT"/>
                        </a:rPr>
                        <a:t> strength,</a:t>
                      </a:r>
                      <a:r>
                        <a:rPr sz="1600" spc="5" dirty="0">
                          <a:latin typeface="Arial MT"/>
                          <a:cs typeface="Arial MT"/>
                        </a:rPr>
                        <a:t> </a:t>
                      </a:r>
                      <a:r>
                        <a:rPr sz="1600" spc="-15" dirty="0">
                          <a:latin typeface="Arial MT"/>
                          <a:cs typeface="Arial MT"/>
                        </a:rPr>
                        <a:t>certainty,</a:t>
                      </a:r>
                      <a:r>
                        <a:rPr sz="1600" spc="5" dirty="0">
                          <a:latin typeface="Arial MT"/>
                          <a:cs typeface="Arial MT"/>
                        </a:rPr>
                        <a:t> </a:t>
                      </a:r>
                      <a:r>
                        <a:rPr sz="1600" spc="-5" dirty="0">
                          <a:latin typeface="Arial MT"/>
                          <a:cs typeface="Arial MT"/>
                        </a:rPr>
                        <a:t>and </a:t>
                      </a:r>
                      <a:r>
                        <a:rPr sz="1600" dirty="0">
                          <a:latin typeface="Arial MT"/>
                          <a:cs typeface="Arial MT"/>
                        </a:rPr>
                        <a:t> </a:t>
                      </a:r>
                      <a:r>
                        <a:rPr sz="1600" spc="-5" dirty="0">
                          <a:latin typeface="Arial MT"/>
                          <a:cs typeface="Arial MT"/>
                        </a:rPr>
                        <a:t>quality of</a:t>
                      </a:r>
                      <a:r>
                        <a:rPr sz="1600" dirty="0">
                          <a:latin typeface="Arial MT"/>
                          <a:cs typeface="Arial MT"/>
                        </a:rPr>
                        <a:t> </a:t>
                      </a:r>
                      <a:r>
                        <a:rPr sz="1600" spc="-5" dirty="0">
                          <a:latin typeface="Arial MT"/>
                          <a:cs typeface="Arial MT"/>
                        </a:rPr>
                        <a:t>evidence</a:t>
                      </a:r>
                      <a:r>
                        <a:rPr sz="1600" spc="-10" dirty="0">
                          <a:latin typeface="Arial MT"/>
                          <a:cs typeface="Arial MT"/>
                        </a:rPr>
                        <a:t> </a:t>
                      </a:r>
                      <a:r>
                        <a:rPr sz="1600" spc="-5" dirty="0">
                          <a:latin typeface="Arial MT"/>
                          <a:cs typeface="Arial MT"/>
                        </a:rPr>
                        <a:t>supporting </a:t>
                      </a:r>
                      <a:r>
                        <a:rPr sz="1600" dirty="0">
                          <a:latin typeface="Arial MT"/>
                          <a:cs typeface="Arial MT"/>
                        </a:rPr>
                        <a:t> </a:t>
                      </a:r>
                      <a:r>
                        <a:rPr sz="1600" spc="-5" dirty="0">
                          <a:latin typeface="Arial MT"/>
                          <a:cs typeface="Arial MT"/>
                        </a:rPr>
                        <a:t>each recommendation.</a:t>
                      </a:r>
                      <a:endParaRPr sz="1600">
                        <a:latin typeface="Arial MT"/>
                        <a:cs typeface="Arial MT"/>
                      </a:endParaRPr>
                    </a:p>
                    <a:p>
                      <a:pPr>
                        <a:lnSpc>
                          <a:spcPct val="100000"/>
                        </a:lnSpc>
                        <a:spcBef>
                          <a:spcPts val="15"/>
                        </a:spcBef>
                        <a:buFont typeface="Arial MT"/>
                        <a:buChar char="•"/>
                      </a:pPr>
                      <a:endParaRPr sz="1600">
                        <a:latin typeface="Times New Roman"/>
                        <a:cs typeface="Times New Roman"/>
                      </a:endParaRPr>
                    </a:p>
                    <a:p>
                      <a:pPr marL="573405" marR="300990" indent="-285750">
                        <a:lnSpc>
                          <a:spcPct val="100800"/>
                        </a:lnSpc>
                        <a:buSzPct val="125000"/>
                        <a:buChar char="•"/>
                        <a:tabLst>
                          <a:tab pos="573405" algn="l"/>
                          <a:tab pos="574040" algn="l"/>
                        </a:tabLst>
                      </a:pPr>
                      <a:r>
                        <a:rPr sz="1600" dirty="0">
                          <a:latin typeface="Arial MT"/>
                          <a:cs typeface="Arial MT"/>
                        </a:rPr>
                        <a:t>A </a:t>
                      </a:r>
                      <a:r>
                        <a:rPr sz="1600" spc="-5" dirty="0">
                          <a:latin typeface="Arial MT"/>
                          <a:cs typeface="Arial MT"/>
                        </a:rPr>
                        <a:t>recommendation with Level of </a:t>
                      </a:r>
                      <a:r>
                        <a:rPr sz="1600" dirty="0">
                          <a:latin typeface="Arial MT"/>
                          <a:cs typeface="Arial MT"/>
                        </a:rPr>
                        <a:t> </a:t>
                      </a:r>
                      <a:r>
                        <a:rPr sz="1600" spc="-5" dirty="0">
                          <a:latin typeface="Arial MT"/>
                          <a:cs typeface="Arial MT"/>
                        </a:rPr>
                        <a:t>Evidence (LOE) </a:t>
                      </a:r>
                      <a:r>
                        <a:rPr sz="1600" dirty="0">
                          <a:latin typeface="Arial MT"/>
                          <a:cs typeface="Arial MT"/>
                        </a:rPr>
                        <a:t>C </a:t>
                      </a:r>
                      <a:r>
                        <a:rPr sz="1600" spc="-5" dirty="0">
                          <a:latin typeface="Arial MT"/>
                          <a:cs typeface="Arial MT"/>
                        </a:rPr>
                        <a:t>does not imply </a:t>
                      </a:r>
                      <a:r>
                        <a:rPr sz="1600" spc="-430" dirty="0">
                          <a:latin typeface="Arial MT"/>
                          <a:cs typeface="Arial MT"/>
                        </a:rPr>
                        <a:t> </a:t>
                      </a:r>
                      <a:r>
                        <a:rPr sz="1600" spc="-5" dirty="0">
                          <a:latin typeface="Arial MT"/>
                          <a:cs typeface="Arial MT"/>
                        </a:rPr>
                        <a:t>that</a:t>
                      </a:r>
                      <a:r>
                        <a:rPr sz="1600" spc="110" dirty="0">
                          <a:latin typeface="Arial MT"/>
                          <a:cs typeface="Arial MT"/>
                        </a:rPr>
                        <a:t> </a:t>
                      </a:r>
                      <a:r>
                        <a:rPr sz="1600" dirty="0">
                          <a:latin typeface="Arial MT"/>
                          <a:cs typeface="Arial MT"/>
                        </a:rPr>
                        <a:t>the</a:t>
                      </a:r>
                      <a:r>
                        <a:rPr sz="1600" spc="100" dirty="0">
                          <a:latin typeface="Arial MT"/>
                          <a:cs typeface="Arial MT"/>
                        </a:rPr>
                        <a:t> </a:t>
                      </a:r>
                      <a:r>
                        <a:rPr sz="1600" spc="-5" dirty="0">
                          <a:latin typeface="Arial MT"/>
                          <a:cs typeface="Arial MT"/>
                        </a:rPr>
                        <a:t>recommendation</a:t>
                      </a:r>
                      <a:r>
                        <a:rPr sz="1600" spc="100" dirty="0">
                          <a:latin typeface="Arial MT"/>
                          <a:cs typeface="Arial MT"/>
                        </a:rPr>
                        <a:t> </a:t>
                      </a:r>
                      <a:r>
                        <a:rPr sz="1600" spc="-5" dirty="0">
                          <a:latin typeface="Arial MT"/>
                          <a:cs typeface="Arial MT"/>
                        </a:rPr>
                        <a:t>is </a:t>
                      </a:r>
                      <a:r>
                        <a:rPr sz="1600" dirty="0">
                          <a:latin typeface="Arial MT"/>
                          <a:cs typeface="Arial MT"/>
                        </a:rPr>
                        <a:t> </a:t>
                      </a:r>
                      <a:r>
                        <a:rPr sz="1600" spc="-5" dirty="0">
                          <a:latin typeface="Arial MT"/>
                          <a:cs typeface="Arial MT"/>
                        </a:rPr>
                        <a:t>weak.</a:t>
                      </a:r>
                      <a:endParaRPr sz="1600">
                        <a:latin typeface="Arial MT"/>
                        <a:cs typeface="Arial MT"/>
                      </a:endParaRPr>
                    </a:p>
                    <a:p>
                      <a:pPr>
                        <a:lnSpc>
                          <a:spcPct val="100000"/>
                        </a:lnSpc>
                        <a:spcBef>
                          <a:spcPts val="15"/>
                        </a:spcBef>
                        <a:buFont typeface="Arial MT"/>
                        <a:buChar char="•"/>
                      </a:pPr>
                      <a:endParaRPr sz="1600">
                        <a:latin typeface="Times New Roman"/>
                        <a:cs typeface="Times New Roman"/>
                      </a:endParaRPr>
                    </a:p>
                    <a:p>
                      <a:pPr marL="573405" marR="344805" indent="-285750">
                        <a:lnSpc>
                          <a:spcPct val="100800"/>
                        </a:lnSpc>
                        <a:buSzPct val="125000"/>
                        <a:buChar char="•"/>
                        <a:tabLst>
                          <a:tab pos="573405" algn="l"/>
                          <a:tab pos="574040" algn="l"/>
                        </a:tabLst>
                      </a:pPr>
                      <a:r>
                        <a:rPr sz="1600" spc="-5" dirty="0">
                          <a:latin typeface="Arial MT"/>
                          <a:cs typeface="Arial MT"/>
                        </a:rPr>
                        <a:t>Although,</a:t>
                      </a:r>
                      <a:r>
                        <a:rPr sz="1600" dirty="0">
                          <a:latin typeface="Arial MT"/>
                          <a:cs typeface="Arial MT"/>
                        </a:rPr>
                        <a:t> </a:t>
                      </a:r>
                      <a:r>
                        <a:rPr sz="1600" spc="-50" dirty="0">
                          <a:latin typeface="Arial MT"/>
                          <a:cs typeface="Arial MT"/>
                        </a:rPr>
                        <a:t>RCTs</a:t>
                      </a:r>
                      <a:r>
                        <a:rPr sz="1600" dirty="0">
                          <a:latin typeface="Arial MT"/>
                          <a:cs typeface="Arial MT"/>
                        </a:rPr>
                        <a:t> </a:t>
                      </a:r>
                      <a:r>
                        <a:rPr sz="1600" spc="-5" dirty="0">
                          <a:latin typeface="Arial MT"/>
                          <a:cs typeface="Arial MT"/>
                        </a:rPr>
                        <a:t>are </a:t>
                      </a:r>
                      <a:r>
                        <a:rPr sz="1600" spc="-10" dirty="0">
                          <a:latin typeface="Arial MT"/>
                          <a:cs typeface="Arial MT"/>
                        </a:rPr>
                        <a:t>unavailable, </a:t>
                      </a:r>
                      <a:r>
                        <a:rPr sz="1600" spc="-5" dirty="0">
                          <a:latin typeface="Arial MT"/>
                          <a:cs typeface="Arial MT"/>
                        </a:rPr>
                        <a:t> there</a:t>
                      </a:r>
                      <a:r>
                        <a:rPr sz="1600" spc="-10" dirty="0">
                          <a:latin typeface="Arial MT"/>
                          <a:cs typeface="Arial MT"/>
                        </a:rPr>
                        <a:t> </a:t>
                      </a:r>
                      <a:r>
                        <a:rPr sz="1600" spc="-5" dirty="0">
                          <a:latin typeface="Arial MT"/>
                          <a:cs typeface="Arial MT"/>
                        </a:rPr>
                        <a:t>may</a:t>
                      </a:r>
                      <a:r>
                        <a:rPr sz="1600" dirty="0">
                          <a:latin typeface="Arial MT"/>
                          <a:cs typeface="Arial MT"/>
                        </a:rPr>
                        <a:t> </a:t>
                      </a:r>
                      <a:r>
                        <a:rPr sz="1600" spc="-5" dirty="0">
                          <a:latin typeface="Arial MT"/>
                          <a:cs typeface="Arial MT"/>
                        </a:rPr>
                        <a:t>be</a:t>
                      </a:r>
                      <a:r>
                        <a:rPr sz="1600" spc="-10" dirty="0">
                          <a:latin typeface="Arial MT"/>
                          <a:cs typeface="Arial MT"/>
                        </a:rPr>
                        <a:t> </a:t>
                      </a:r>
                      <a:r>
                        <a:rPr sz="1600" dirty="0">
                          <a:latin typeface="Arial MT"/>
                          <a:cs typeface="Arial MT"/>
                        </a:rPr>
                        <a:t>a</a:t>
                      </a:r>
                      <a:r>
                        <a:rPr sz="1600" spc="-5" dirty="0">
                          <a:latin typeface="Arial MT"/>
                          <a:cs typeface="Arial MT"/>
                        </a:rPr>
                        <a:t> very clear</a:t>
                      </a:r>
                      <a:r>
                        <a:rPr sz="1600" spc="5" dirty="0">
                          <a:latin typeface="Arial MT"/>
                          <a:cs typeface="Arial MT"/>
                        </a:rPr>
                        <a:t> </a:t>
                      </a:r>
                      <a:r>
                        <a:rPr sz="1600" spc="-5" dirty="0">
                          <a:latin typeface="Arial MT"/>
                          <a:cs typeface="Arial MT"/>
                        </a:rPr>
                        <a:t>clinical </a:t>
                      </a:r>
                      <a:r>
                        <a:rPr sz="1600" spc="-430" dirty="0">
                          <a:latin typeface="Arial MT"/>
                          <a:cs typeface="Arial MT"/>
                        </a:rPr>
                        <a:t> </a:t>
                      </a:r>
                      <a:r>
                        <a:rPr sz="1600" spc="-5" dirty="0">
                          <a:latin typeface="Arial MT"/>
                          <a:cs typeface="Arial MT"/>
                        </a:rPr>
                        <a:t>consensus that</a:t>
                      </a:r>
                      <a:r>
                        <a:rPr sz="1600" spc="5" dirty="0">
                          <a:latin typeface="Arial MT"/>
                          <a:cs typeface="Arial MT"/>
                        </a:rPr>
                        <a:t> </a:t>
                      </a:r>
                      <a:r>
                        <a:rPr sz="1600" dirty="0">
                          <a:latin typeface="Arial MT"/>
                          <a:cs typeface="Arial MT"/>
                        </a:rPr>
                        <a:t>a</a:t>
                      </a:r>
                      <a:r>
                        <a:rPr sz="1600" spc="-10" dirty="0">
                          <a:latin typeface="Arial MT"/>
                          <a:cs typeface="Arial MT"/>
                        </a:rPr>
                        <a:t> </a:t>
                      </a:r>
                      <a:r>
                        <a:rPr sz="1600" spc="-5" dirty="0">
                          <a:latin typeface="Arial MT"/>
                          <a:cs typeface="Arial MT"/>
                        </a:rPr>
                        <a:t>particular</a:t>
                      </a:r>
                      <a:r>
                        <a:rPr sz="1600" spc="5" dirty="0">
                          <a:latin typeface="Arial MT"/>
                          <a:cs typeface="Arial MT"/>
                        </a:rPr>
                        <a:t> </a:t>
                      </a:r>
                      <a:r>
                        <a:rPr sz="1600" dirty="0">
                          <a:latin typeface="Arial MT"/>
                          <a:cs typeface="Arial MT"/>
                        </a:rPr>
                        <a:t>test </a:t>
                      </a:r>
                      <a:r>
                        <a:rPr sz="1600" spc="5" dirty="0">
                          <a:latin typeface="Arial MT"/>
                          <a:cs typeface="Arial MT"/>
                        </a:rPr>
                        <a:t> </a:t>
                      </a:r>
                      <a:r>
                        <a:rPr sz="1600" spc="-5" dirty="0">
                          <a:latin typeface="Arial MT"/>
                          <a:cs typeface="Arial MT"/>
                        </a:rPr>
                        <a:t>or</a:t>
                      </a:r>
                      <a:r>
                        <a:rPr sz="1600" dirty="0">
                          <a:latin typeface="Arial MT"/>
                          <a:cs typeface="Arial MT"/>
                        </a:rPr>
                        <a:t> </a:t>
                      </a:r>
                      <a:r>
                        <a:rPr sz="1600" spc="-5" dirty="0">
                          <a:latin typeface="Arial MT"/>
                          <a:cs typeface="Arial MT"/>
                        </a:rPr>
                        <a:t>therapy</a:t>
                      </a:r>
                      <a:r>
                        <a:rPr sz="1600" dirty="0">
                          <a:latin typeface="Arial MT"/>
                          <a:cs typeface="Arial MT"/>
                        </a:rPr>
                        <a:t> </a:t>
                      </a:r>
                      <a:r>
                        <a:rPr sz="1600" spc="-5" dirty="0">
                          <a:latin typeface="Arial MT"/>
                          <a:cs typeface="Arial MT"/>
                        </a:rPr>
                        <a:t>is</a:t>
                      </a:r>
                      <a:r>
                        <a:rPr sz="1600" dirty="0">
                          <a:latin typeface="Arial MT"/>
                          <a:cs typeface="Arial MT"/>
                        </a:rPr>
                        <a:t> </a:t>
                      </a:r>
                      <a:r>
                        <a:rPr sz="1600" spc="-5" dirty="0">
                          <a:latin typeface="Arial MT"/>
                          <a:cs typeface="Arial MT"/>
                        </a:rPr>
                        <a:t>useful or</a:t>
                      </a:r>
                      <a:r>
                        <a:rPr sz="1600" spc="5" dirty="0">
                          <a:latin typeface="Arial MT"/>
                          <a:cs typeface="Arial MT"/>
                        </a:rPr>
                        <a:t> </a:t>
                      </a:r>
                      <a:r>
                        <a:rPr sz="1600" spc="-5" dirty="0">
                          <a:latin typeface="Arial MT"/>
                          <a:cs typeface="Arial MT"/>
                        </a:rPr>
                        <a:t>effective.</a:t>
                      </a:r>
                      <a:endParaRPr sz="1600">
                        <a:latin typeface="Arial MT"/>
                        <a:cs typeface="Arial MT"/>
                      </a:endParaRPr>
                    </a:p>
                  </a:txBody>
                  <a:tcPr marL="0" marR="0" marT="108585" marB="0">
                    <a:lnL w="19050">
                      <a:solidFill>
                        <a:srgbClr val="000000"/>
                      </a:solidFill>
                      <a:prstDash val="solid"/>
                    </a:lnL>
                    <a:lnT w="19050">
                      <a:solidFill>
                        <a:srgbClr val="000000"/>
                      </a:solidFill>
                      <a:prstDash val="solid"/>
                    </a:lnT>
                    <a:solidFill>
                      <a:srgbClr val="FFFFFF"/>
                    </a:solidFill>
                  </a:tcPr>
                </a:tc>
                <a:extLst>
                  <a:ext uri="{0D108BD9-81ED-4DB2-BD59-A6C34878D82A}">
                    <a16:rowId xmlns:a16="http://schemas.microsoft.com/office/drawing/2014/main" val="10001"/>
                  </a:ext>
                </a:extLst>
              </a:tr>
              <a:tr h="856080">
                <a:tc>
                  <a:txBody>
                    <a:bodyPr/>
                    <a:lstStyle/>
                    <a:p>
                      <a:pPr>
                        <a:lnSpc>
                          <a:spcPct val="100000"/>
                        </a:lnSpc>
                        <a:spcBef>
                          <a:spcPts val="50"/>
                        </a:spcBef>
                      </a:pPr>
                      <a:endParaRPr sz="2150">
                        <a:latin typeface="Times New Roman"/>
                        <a:cs typeface="Times New Roman"/>
                      </a:endParaRPr>
                    </a:p>
                    <a:p>
                      <a:pPr algn="ctr">
                        <a:lnSpc>
                          <a:spcPct val="100000"/>
                        </a:lnSpc>
                      </a:pPr>
                      <a:r>
                        <a:rPr sz="1400" b="1" spc="-5" dirty="0">
                          <a:latin typeface="Arial"/>
                          <a:cs typeface="Arial"/>
                        </a:rPr>
                        <a:t>B-R</a:t>
                      </a:r>
                      <a:endParaRPr sz="1400">
                        <a:latin typeface="Arial"/>
                        <a:cs typeface="Arial"/>
                      </a:endParaRPr>
                    </a:p>
                  </a:txBody>
                  <a:tcPr marL="0" marR="0" marT="6350" marB="0">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marL="287655" marR="727075">
                        <a:lnSpc>
                          <a:spcPct val="98600"/>
                        </a:lnSpc>
                        <a:spcBef>
                          <a:spcPts val="865"/>
                        </a:spcBef>
                      </a:pPr>
                      <a:r>
                        <a:rPr sz="1400" spc="-5" dirty="0">
                          <a:latin typeface="Arial MT"/>
                          <a:cs typeface="Arial MT"/>
                        </a:rPr>
                        <a:t>Evidence from moderate-quality trials, or </a:t>
                      </a:r>
                      <a:r>
                        <a:rPr sz="1400" dirty="0">
                          <a:latin typeface="Arial MT"/>
                          <a:cs typeface="Arial MT"/>
                        </a:rPr>
                        <a:t>a </a:t>
                      </a:r>
                      <a:r>
                        <a:rPr sz="1400" spc="-5" dirty="0">
                          <a:latin typeface="Arial MT"/>
                          <a:cs typeface="Arial MT"/>
                        </a:rPr>
                        <a:t>meta-analysis of </a:t>
                      </a:r>
                      <a:r>
                        <a:rPr sz="1400" spc="-375" dirty="0">
                          <a:latin typeface="Arial MT"/>
                          <a:cs typeface="Arial MT"/>
                        </a:rPr>
                        <a:t> </a:t>
                      </a:r>
                      <a:r>
                        <a:rPr sz="1400" spc="-5" dirty="0">
                          <a:latin typeface="Arial MT"/>
                          <a:cs typeface="Arial MT"/>
                        </a:rPr>
                        <a:t>moderate quality (RCT) followed by an </a:t>
                      </a:r>
                      <a:r>
                        <a:rPr sz="1400" dirty="0">
                          <a:latin typeface="Arial MT"/>
                          <a:cs typeface="Arial MT"/>
                        </a:rPr>
                        <a:t>R </a:t>
                      </a:r>
                      <a:r>
                        <a:rPr sz="1400" spc="-5" dirty="0">
                          <a:latin typeface="Arial MT"/>
                          <a:cs typeface="Arial MT"/>
                        </a:rPr>
                        <a:t>to denote </a:t>
                      </a:r>
                      <a:r>
                        <a:rPr sz="1400" dirty="0">
                          <a:latin typeface="Arial MT"/>
                          <a:cs typeface="Arial MT"/>
                        </a:rPr>
                        <a:t> </a:t>
                      </a:r>
                      <a:r>
                        <a:rPr sz="1400" b="1" spc="-5" dirty="0">
                          <a:latin typeface="Arial"/>
                          <a:cs typeface="Arial"/>
                        </a:rPr>
                        <a:t>RANDOMIZED </a:t>
                      </a:r>
                      <a:r>
                        <a:rPr sz="1400" spc="-5" dirty="0">
                          <a:latin typeface="Arial MT"/>
                          <a:cs typeface="Arial MT"/>
                        </a:rPr>
                        <a:t>studies</a:t>
                      </a:r>
                      <a:endParaRPr sz="1400">
                        <a:latin typeface="Arial MT"/>
                        <a:cs typeface="Arial MT"/>
                      </a:endParaRPr>
                    </a:p>
                  </a:txBody>
                  <a:tcPr marL="0" marR="0" marT="10985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vMerge="1">
                  <a:txBody>
                    <a:bodyPr/>
                    <a:lstStyle/>
                    <a:p>
                      <a:endParaRPr/>
                    </a:p>
                  </a:txBody>
                  <a:tcPr marL="0" marR="0" marT="108585" marB="0">
                    <a:lnL w="19050">
                      <a:solidFill>
                        <a:srgbClr val="000000"/>
                      </a:solidFill>
                      <a:prstDash val="solid"/>
                    </a:lnL>
                    <a:lnT w="19050">
                      <a:solidFill>
                        <a:srgbClr val="000000"/>
                      </a:solidFill>
                      <a:prstDash val="solid"/>
                    </a:lnT>
                    <a:solidFill>
                      <a:srgbClr val="FFFFFF"/>
                    </a:solidFill>
                  </a:tcPr>
                </a:tc>
                <a:extLst>
                  <a:ext uri="{0D108BD9-81ED-4DB2-BD59-A6C34878D82A}">
                    <a16:rowId xmlns:a16="http://schemas.microsoft.com/office/drawing/2014/main" val="10002"/>
                  </a:ext>
                </a:extLst>
              </a:tr>
              <a:tr h="856080">
                <a:tc>
                  <a:txBody>
                    <a:bodyPr/>
                    <a:lstStyle/>
                    <a:p>
                      <a:pPr>
                        <a:lnSpc>
                          <a:spcPct val="100000"/>
                        </a:lnSpc>
                        <a:spcBef>
                          <a:spcPts val="50"/>
                        </a:spcBef>
                      </a:pPr>
                      <a:endParaRPr sz="2150">
                        <a:latin typeface="Times New Roman"/>
                        <a:cs typeface="Times New Roman"/>
                      </a:endParaRPr>
                    </a:p>
                    <a:p>
                      <a:pPr algn="ctr">
                        <a:lnSpc>
                          <a:spcPct val="100000"/>
                        </a:lnSpc>
                      </a:pPr>
                      <a:r>
                        <a:rPr sz="1400" b="1" spc="-5" dirty="0">
                          <a:latin typeface="Arial"/>
                          <a:cs typeface="Arial"/>
                        </a:rPr>
                        <a:t>B-NR</a:t>
                      </a:r>
                      <a:endParaRPr sz="1400">
                        <a:latin typeface="Arial"/>
                        <a:cs typeface="Arial"/>
                      </a:endParaRPr>
                    </a:p>
                  </a:txBody>
                  <a:tcPr marL="0" marR="0" marT="6350" marB="0">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marL="287655" marR="347980">
                        <a:lnSpc>
                          <a:spcPct val="98600"/>
                        </a:lnSpc>
                        <a:spcBef>
                          <a:spcPts val="870"/>
                        </a:spcBef>
                      </a:pPr>
                      <a:r>
                        <a:rPr sz="1400" spc="-5" dirty="0">
                          <a:latin typeface="Arial MT"/>
                          <a:cs typeface="Arial MT"/>
                        </a:rPr>
                        <a:t>Evidence from moderate-quality trials, or </a:t>
                      </a:r>
                      <a:r>
                        <a:rPr sz="1400" dirty="0">
                          <a:latin typeface="Arial MT"/>
                          <a:cs typeface="Arial MT"/>
                        </a:rPr>
                        <a:t>a </a:t>
                      </a:r>
                      <a:r>
                        <a:rPr sz="1400" spc="-5" dirty="0">
                          <a:latin typeface="Arial MT"/>
                          <a:cs typeface="Arial MT"/>
                        </a:rPr>
                        <a:t>meta-analysis of </a:t>
                      </a:r>
                      <a:r>
                        <a:rPr sz="1400" dirty="0">
                          <a:latin typeface="Arial MT"/>
                          <a:cs typeface="Arial MT"/>
                        </a:rPr>
                        <a:t> </a:t>
                      </a:r>
                      <a:r>
                        <a:rPr sz="1400" spc="-5" dirty="0">
                          <a:latin typeface="Arial MT"/>
                          <a:cs typeface="Arial MT"/>
                        </a:rPr>
                        <a:t>moderate quality followed by </a:t>
                      </a:r>
                      <a:r>
                        <a:rPr sz="1400" dirty="0">
                          <a:latin typeface="Arial MT"/>
                          <a:cs typeface="Arial MT"/>
                        </a:rPr>
                        <a:t>NR </a:t>
                      </a:r>
                      <a:r>
                        <a:rPr sz="1400" spc="-5" dirty="0">
                          <a:latin typeface="Arial MT"/>
                          <a:cs typeface="Arial MT"/>
                        </a:rPr>
                        <a:t>to denote </a:t>
                      </a:r>
                      <a:r>
                        <a:rPr sz="1400" b="1" spc="-5" dirty="0">
                          <a:latin typeface="Arial"/>
                          <a:cs typeface="Arial"/>
                        </a:rPr>
                        <a:t>NON-RANDOMIZED </a:t>
                      </a:r>
                      <a:r>
                        <a:rPr sz="1400" b="1" spc="-375" dirty="0">
                          <a:latin typeface="Arial"/>
                          <a:cs typeface="Arial"/>
                        </a:rPr>
                        <a:t> </a:t>
                      </a:r>
                      <a:r>
                        <a:rPr sz="1400" spc="-5" dirty="0">
                          <a:latin typeface="Arial MT"/>
                          <a:cs typeface="Arial MT"/>
                        </a:rPr>
                        <a:t>studies</a:t>
                      </a:r>
                      <a:endParaRPr sz="1400">
                        <a:latin typeface="Arial MT"/>
                        <a:cs typeface="Arial MT"/>
                      </a:endParaRPr>
                    </a:p>
                  </a:txBody>
                  <a:tcPr marL="0" marR="0" marT="11049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vMerge="1">
                  <a:txBody>
                    <a:bodyPr/>
                    <a:lstStyle/>
                    <a:p>
                      <a:endParaRPr/>
                    </a:p>
                  </a:txBody>
                  <a:tcPr marL="0" marR="0" marT="108585" marB="0">
                    <a:lnL w="19050">
                      <a:solidFill>
                        <a:srgbClr val="000000"/>
                      </a:solidFill>
                      <a:prstDash val="solid"/>
                    </a:lnL>
                    <a:lnT w="19050">
                      <a:solidFill>
                        <a:srgbClr val="000000"/>
                      </a:solidFill>
                      <a:prstDash val="solid"/>
                    </a:lnT>
                    <a:solidFill>
                      <a:srgbClr val="FFFFFF"/>
                    </a:solidFill>
                  </a:tcPr>
                </a:tc>
                <a:extLst>
                  <a:ext uri="{0D108BD9-81ED-4DB2-BD59-A6C34878D82A}">
                    <a16:rowId xmlns:a16="http://schemas.microsoft.com/office/drawing/2014/main" val="10003"/>
                  </a:ext>
                </a:extLst>
              </a:tr>
              <a:tr h="642720">
                <a:tc>
                  <a:txBody>
                    <a:bodyPr/>
                    <a:lstStyle/>
                    <a:p>
                      <a:pPr>
                        <a:lnSpc>
                          <a:spcPct val="100000"/>
                        </a:lnSpc>
                        <a:spcBef>
                          <a:spcPts val="20"/>
                        </a:spcBef>
                      </a:pPr>
                      <a:endParaRPr sz="1450">
                        <a:latin typeface="Times New Roman"/>
                        <a:cs typeface="Times New Roman"/>
                      </a:endParaRPr>
                    </a:p>
                    <a:p>
                      <a:pPr algn="ctr">
                        <a:lnSpc>
                          <a:spcPct val="100000"/>
                        </a:lnSpc>
                      </a:pPr>
                      <a:r>
                        <a:rPr sz="1400" b="1" spc="-10" dirty="0">
                          <a:latin typeface="Arial"/>
                          <a:cs typeface="Arial"/>
                        </a:rPr>
                        <a:t>C-LD</a:t>
                      </a:r>
                      <a:endParaRPr sz="1400">
                        <a:latin typeface="Arial"/>
                        <a:cs typeface="Arial"/>
                      </a:endParaRPr>
                    </a:p>
                  </a:txBody>
                  <a:tcPr marL="0" marR="0" marT="2540" marB="0">
                    <a:lnR w="19050">
                      <a:solidFill>
                        <a:srgbClr val="000000"/>
                      </a:solidFill>
                      <a:prstDash val="solid"/>
                    </a:lnR>
                    <a:lnT w="19050">
                      <a:solidFill>
                        <a:srgbClr val="000000"/>
                      </a:solidFill>
                      <a:prstDash val="solid"/>
                    </a:lnT>
                    <a:lnB w="19050">
                      <a:solidFill>
                        <a:srgbClr val="000000"/>
                      </a:solidFill>
                      <a:prstDash val="solid"/>
                    </a:lnB>
                    <a:solidFill>
                      <a:srgbClr val="A1C1E7"/>
                    </a:solidFill>
                  </a:tcPr>
                </a:tc>
                <a:tc>
                  <a:txBody>
                    <a:bodyPr/>
                    <a:lstStyle/>
                    <a:p>
                      <a:pPr marL="287655" marR="931544">
                        <a:lnSpc>
                          <a:spcPts val="1610"/>
                        </a:lnSpc>
                        <a:spcBef>
                          <a:spcPts val="960"/>
                        </a:spcBef>
                      </a:pPr>
                      <a:r>
                        <a:rPr sz="1400" spc="-5" dirty="0">
                          <a:latin typeface="Arial MT"/>
                          <a:cs typeface="Arial MT"/>
                        </a:rPr>
                        <a:t>There </a:t>
                      </a:r>
                      <a:r>
                        <a:rPr sz="1400" dirty="0">
                          <a:latin typeface="Arial MT"/>
                          <a:cs typeface="Arial MT"/>
                        </a:rPr>
                        <a:t>is </a:t>
                      </a:r>
                      <a:r>
                        <a:rPr sz="1400" spc="-5" dirty="0">
                          <a:latin typeface="Arial MT"/>
                          <a:cs typeface="Arial MT"/>
                        </a:rPr>
                        <a:t>no convincing evidence and </a:t>
                      </a:r>
                      <a:r>
                        <a:rPr sz="1400" dirty="0">
                          <a:latin typeface="Arial MT"/>
                          <a:cs typeface="Arial MT"/>
                        </a:rPr>
                        <a:t>is </a:t>
                      </a:r>
                      <a:r>
                        <a:rPr sz="1400" spc="-5" dirty="0">
                          <a:latin typeface="Arial MT"/>
                          <a:cs typeface="Arial MT"/>
                        </a:rPr>
                        <a:t>followed by LD to </a:t>
                      </a:r>
                      <a:r>
                        <a:rPr sz="1400" spc="-375" dirty="0">
                          <a:latin typeface="Arial MT"/>
                          <a:cs typeface="Arial MT"/>
                        </a:rPr>
                        <a:t> </a:t>
                      </a:r>
                      <a:r>
                        <a:rPr sz="1400" spc="-5" dirty="0">
                          <a:latin typeface="Arial MT"/>
                          <a:cs typeface="Arial MT"/>
                        </a:rPr>
                        <a:t>indicate</a:t>
                      </a:r>
                      <a:r>
                        <a:rPr sz="1400" spc="-15" dirty="0">
                          <a:latin typeface="Arial MT"/>
                          <a:cs typeface="Arial MT"/>
                        </a:rPr>
                        <a:t> </a:t>
                      </a:r>
                      <a:r>
                        <a:rPr sz="1400" b="1" spc="-5" dirty="0">
                          <a:latin typeface="Arial"/>
                          <a:cs typeface="Arial"/>
                        </a:rPr>
                        <a:t>LIMITED</a:t>
                      </a:r>
                      <a:r>
                        <a:rPr sz="1400" b="1" dirty="0">
                          <a:latin typeface="Arial"/>
                          <a:cs typeface="Arial"/>
                        </a:rPr>
                        <a:t> </a:t>
                      </a:r>
                      <a:r>
                        <a:rPr sz="1400" b="1" spc="-55" dirty="0">
                          <a:latin typeface="Arial"/>
                          <a:cs typeface="Arial"/>
                        </a:rPr>
                        <a:t>DATA</a:t>
                      </a:r>
                      <a:endParaRPr sz="1400">
                        <a:latin typeface="Arial"/>
                        <a:cs typeface="Arial"/>
                      </a:endParaRPr>
                    </a:p>
                  </a:txBody>
                  <a:tcPr marL="0" marR="0" marT="12192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A1C1E7"/>
                    </a:solidFill>
                  </a:tcPr>
                </a:tc>
                <a:tc vMerge="1">
                  <a:txBody>
                    <a:bodyPr/>
                    <a:lstStyle/>
                    <a:p>
                      <a:endParaRPr/>
                    </a:p>
                  </a:txBody>
                  <a:tcPr marL="0" marR="0" marT="108585" marB="0">
                    <a:lnL w="19050">
                      <a:solidFill>
                        <a:srgbClr val="000000"/>
                      </a:solidFill>
                      <a:prstDash val="solid"/>
                    </a:lnL>
                    <a:lnT w="19050">
                      <a:solidFill>
                        <a:srgbClr val="000000"/>
                      </a:solidFill>
                      <a:prstDash val="solid"/>
                    </a:lnT>
                    <a:solidFill>
                      <a:srgbClr val="FFFFFF"/>
                    </a:solidFill>
                  </a:tcPr>
                </a:tc>
                <a:extLst>
                  <a:ext uri="{0D108BD9-81ED-4DB2-BD59-A6C34878D82A}">
                    <a16:rowId xmlns:a16="http://schemas.microsoft.com/office/drawing/2014/main" val="10004"/>
                  </a:ext>
                </a:extLst>
              </a:tr>
              <a:tr h="937025">
                <a:tc>
                  <a:txBody>
                    <a:bodyPr/>
                    <a:lstStyle/>
                    <a:p>
                      <a:pPr>
                        <a:lnSpc>
                          <a:spcPct val="100000"/>
                        </a:lnSpc>
                      </a:pPr>
                      <a:endParaRPr sz="1500">
                        <a:latin typeface="Times New Roman"/>
                        <a:cs typeface="Times New Roman"/>
                      </a:endParaRPr>
                    </a:p>
                    <a:p>
                      <a:pPr marL="635" algn="ctr">
                        <a:lnSpc>
                          <a:spcPct val="100000"/>
                        </a:lnSpc>
                        <a:spcBef>
                          <a:spcPts val="1120"/>
                        </a:spcBef>
                      </a:pPr>
                      <a:r>
                        <a:rPr sz="1400" b="1" spc="-5" dirty="0">
                          <a:latin typeface="Arial"/>
                          <a:cs typeface="Arial"/>
                        </a:rPr>
                        <a:t>C-EO</a:t>
                      </a:r>
                      <a:endParaRPr sz="1400">
                        <a:latin typeface="Arial"/>
                        <a:cs typeface="Arial"/>
                      </a:endParaRPr>
                    </a:p>
                  </a:txBody>
                  <a:tcPr marL="0" marR="0" marT="0" marB="0">
                    <a:lnR w="19050">
                      <a:solidFill>
                        <a:srgbClr val="000000"/>
                      </a:solidFill>
                      <a:prstDash val="solid"/>
                    </a:lnR>
                    <a:lnT w="19050">
                      <a:solidFill>
                        <a:srgbClr val="000000"/>
                      </a:solidFill>
                      <a:prstDash val="solid"/>
                    </a:lnT>
                    <a:solidFill>
                      <a:srgbClr val="A1C1E7"/>
                    </a:solidFill>
                  </a:tcPr>
                </a:tc>
                <a:tc>
                  <a:txBody>
                    <a:bodyPr/>
                    <a:lstStyle/>
                    <a:p>
                      <a:pPr marL="287655" marR="664845">
                        <a:lnSpc>
                          <a:spcPct val="98600"/>
                        </a:lnSpc>
                        <a:spcBef>
                          <a:spcPts val="1185"/>
                        </a:spcBef>
                      </a:pPr>
                      <a:r>
                        <a:rPr sz="1400" spc="-5" dirty="0">
                          <a:latin typeface="Arial MT"/>
                          <a:cs typeface="Arial MT"/>
                        </a:rPr>
                        <a:t>There </a:t>
                      </a:r>
                      <a:r>
                        <a:rPr sz="1400" dirty="0">
                          <a:latin typeface="Arial MT"/>
                          <a:cs typeface="Arial MT"/>
                        </a:rPr>
                        <a:t>is </a:t>
                      </a:r>
                      <a:r>
                        <a:rPr sz="1400" spc="-5" dirty="0">
                          <a:latin typeface="Arial MT"/>
                          <a:cs typeface="Arial MT"/>
                        </a:rPr>
                        <a:t>no convincing evidence and </a:t>
                      </a:r>
                      <a:r>
                        <a:rPr sz="1400" dirty="0">
                          <a:latin typeface="Arial MT"/>
                          <a:cs typeface="Arial MT"/>
                        </a:rPr>
                        <a:t>is </a:t>
                      </a:r>
                      <a:r>
                        <a:rPr sz="1400" spc="-5" dirty="0">
                          <a:latin typeface="Arial MT"/>
                          <a:cs typeface="Arial MT"/>
                        </a:rPr>
                        <a:t>followed by </a:t>
                      </a:r>
                      <a:r>
                        <a:rPr sz="1400" dirty="0">
                          <a:latin typeface="Arial MT"/>
                          <a:cs typeface="Arial MT"/>
                        </a:rPr>
                        <a:t>EO if </a:t>
                      </a:r>
                      <a:r>
                        <a:rPr sz="1400" spc="-5" dirty="0">
                          <a:latin typeface="Arial MT"/>
                          <a:cs typeface="Arial MT"/>
                        </a:rPr>
                        <a:t>the </a:t>
                      </a:r>
                      <a:r>
                        <a:rPr sz="1400" spc="-375" dirty="0">
                          <a:latin typeface="Arial MT"/>
                          <a:cs typeface="Arial MT"/>
                        </a:rPr>
                        <a:t> </a:t>
                      </a:r>
                      <a:r>
                        <a:rPr sz="1400" spc="-5" dirty="0">
                          <a:latin typeface="Arial MT"/>
                          <a:cs typeface="Arial MT"/>
                        </a:rPr>
                        <a:t>consensus </a:t>
                      </a:r>
                      <a:r>
                        <a:rPr sz="1400" dirty="0">
                          <a:latin typeface="Arial MT"/>
                          <a:cs typeface="Arial MT"/>
                        </a:rPr>
                        <a:t>is </a:t>
                      </a:r>
                      <a:r>
                        <a:rPr sz="1400" spc="-5" dirty="0">
                          <a:latin typeface="Arial MT"/>
                          <a:cs typeface="Arial MT"/>
                        </a:rPr>
                        <a:t>based on </a:t>
                      </a:r>
                      <a:r>
                        <a:rPr sz="1400" b="1" dirty="0">
                          <a:latin typeface="Arial"/>
                          <a:cs typeface="Arial"/>
                        </a:rPr>
                        <a:t>EXPERT </a:t>
                      </a:r>
                      <a:r>
                        <a:rPr sz="1400" b="1" spc="-5" dirty="0">
                          <a:latin typeface="Arial"/>
                          <a:cs typeface="Arial"/>
                        </a:rPr>
                        <a:t>OPINION</a:t>
                      </a:r>
                      <a:r>
                        <a:rPr sz="1400" spc="-5" dirty="0">
                          <a:latin typeface="Arial MT"/>
                          <a:cs typeface="Arial MT"/>
                        </a:rPr>
                        <a:t>, case studies or </a:t>
                      </a:r>
                      <a:r>
                        <a:rPr sz="1400" dirty="0">
                          <a:latin typeface="Arial MT"/>
                          <a:cs typeface="Arial MT"/>
                        </a:rPr>
                        <a:t> </a:t>
                      </a:r>
                      <a:r>
                        <a:rPr sz="1400" spc="-5" dirty="0">
                          <a:latin typeface="Arial MT"/>
                          <a:cs typeface="Arial MT"/>
                        </a:rPr>
                        <a:t>standards</a:t>
                      </a:r>
                      <a:r>
                        <a:rPr sz="1400" spc="-10" dirty="0">
                          <a:latin typeface="Arial MT"/>
                          <a:cs typeface="Arial MT"/>
                        </a:rPr>
                        <a:t> </a:t>
                      </a:r>
                      <a:r>
                        <a:rPr sz="1400" spc="-5" dirty="0">
                          <a:latin typeface="Arial MT"/>
                          <a:cs typeface="Arial MT"/>
                        </a:rPr>
                        <a:t>of care.</a:t>
                      </a:r>
                      <a:endParaRPr sz="1400">
                        <a:latin typeface="Arial MT"/>
                        <a:cs typeface="Arial MT"/>
                      </a:endParaRPr>
                    </a:p>
                  </a:txBody>
                  <a:tcPr marL="0" marR="0" marT="150495" marB="0">
                    <a:lnL w="19050">
                      <a:solidFill>
                        <a:srgbClr val="000000"/>
                      </a:solidFill>
                      <a:prstDash val="solid"/>
                    </a:lnL>
                    <a:lnR w="19050">
                      <a:solidFill>
                        <a:srgbClr val="000000"/>
                      </a:solidFill>
                      <a:prstDash val="solid"/>
                    </a:lnR>
                    <a:lnT w="19050">
                      <a:solidFill>
                        <a:srgbClr val="000000"/>
                      </a:solidFill>
                      <a:prstDash val="solid"/>
                    </a:lnT>
                    <a:solidFill>
                      <a:srgbClr val="A1C1E7"/>
                    </a:solidFill>
                  </a:tcPr>
                </a:tc>
                <a:tc vMerge="1">
                  <a:txBody>
                    <a:bodyPr/>
                    <a:lstStyle/>
                    <a:p>
                      <a:endParaRPr/>
                    </a:p>
                  </a:txBody>
                  <a:tcPr marL="0" marR="0" marT="108585" marB="0">
                    <a:lnL w="19050">
                      <a:solidFill>
                        <a:srgbClr val="000000"/>
                      </a:solidFill>
                      <a:prstDash val="solid"/>
                    </a:lnL>
                    <a:lnT w="19050">
                      <a:solidFill>
                        <a:srgbClr val="000000"/>
                      </a:solidFill>
                      <a:prstDash val="solid"/>
                    </a:lnT>
                    <a:solidFill>
                      <a:srgbClr val="FFFFFF"/>
                    </a:solidFill>
                  </a:tcPr>
                </a:tc>
                <a:extLst>
                  <a:ext uri="{0D108BD9-81ED-4DB2-BD59-A6C34878D82A}">
                    <a16:rowId xmlns:a16="http://schemas.microsoft.com/office/drawing/2014/main" val="10005"/>
                  </a:ext>
                </a:extLst>
              </a:tr>
            </a:tbl>
          </a:graphicData>
        </a:graphic>
      </p:graphicFrame>
      <p:sp>
        <p:nvSpPr>
          <p:cNvPr id="7" name="object 7"/>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8" name="object 8"/>
          <p:cNvSpPr txBox="1">
            <a:spLocks noGrp="1"/>
          </p:cNvSpPr>
          <p:nvPr>
            <p:ph type="sldNum" sz="quarter" idx="7"/>
          </p:nvPr>
        </p:nvSpPr>
        <p:spPr>
          <a:prstGeom prst="rect">
            <a:avLst/>
          </a:prstGeom>
        </p:spPr>
        <p:txBody>
          <a:bodyPr vert="horz" wrap="square" lIns="0" tIns="13335" rIns="0" bIns="0" rtlCol="0">
            <a:spAutoFit/>
          </a:bodyPr>
          <a:lstStyle/>
          <a:p>
            <a:pPr marL="152400">
              <a:lnSpc>
                <a:spcPct val="100000"/>
              </a:lnSpc>
              <a:spcBef>
                <a:spcPts val="105"/>
              </a:spcBef>
            </a:pPr>
            <a:r>
              <a:rPr dirty="0"/>
              <a:t>64</a:t>
            </a:r>
          </a:p>
        </p:txBody>
      </p:sp>
      <p:sp>
        <p:nvSpPr>
          <p:cNvPr id="6" name="object 6"/>
          <p:cNvSpPr txBox="1"/>
          <p:nvPr/>
        </p:nvSpPr>
        <p:spPr>
          <a:xfrm>
            <a:off x="1048511" y="840740"/>
            <a:ext cx="10212705" cy="574040"/>
          </a:xfrm>
          <a:prstGeom prst="rect">
            <a:avLst/>
          </a:prstGeom>
        </p:spPr>
        <p:txBody>
          <a:bodyPr vert="horz" wrap="square" lIns="0" tIns="12700" rIns="0" bIns="0" rtlCol="0">
            <a:spAutoFit/>
          </a:bodyPr>
          <a:lstStyle/>
          <a:p>
            <a:pPr marL="12700">
              <a:lnSpc>
                <a:spcPct val="100000"/>
              </a:lnSpc>
              <a:spcBef>
                <a:spcPts val="100"/>
              </a:spcBef>
            </a:pPr>
            <a:r>
              <a:rPr sz="3600" b="1" spc="-5" dirty="0">
                <a:latin typeface="Arial"/>
                <a:cs typeface="Arial"/>
              </a:rPr>
              <a:t>ASSESSING </a:t>
            </a:r>
            <a:r>
              <a:rPr sz="3600" b="1" dirty="0">
                <a:latin typeface="Arial"/>
                <a:cs typeface="Arial"/>
              </a:rPr>
              <a:t>THE</a:t>
            </a:r>
            <a:r>
              <a:rPr sz="3600" b="1" spc="-10" dirty="0">
                <a:latin typeface="Arial"/>
                <a:cs typeface="Arial"/>
              </a:rPr>
              <a:t> </a:t>
            </a:r>
            <a:r>
              <a:rPr sz="3600" b="1" spc="-5" dirty="0">
                <a:latin typeface="Arial"/>
                <a:cs typeface="Arial"/>
              </a:rPr>
              <a:t>EVIDENCE</a:t>
            </a:r>
            <a:r>
              <a:rPr sz="3600" b="1" spc="-10" dirty="0">
                <a:latin typeface="Arial"/>
                <a:cs typeface="Arial"/>
              </a:rPr>
              <a:t> </a:t>
            </a:r>
            <a:r>
              <a:rPr sz="3600" b="1" dirty="0">
                <a:latin typeface="Arial"/>
                <a:cs typeface="Arial"/>
              </a:rPr>
              <a:t>FOR </a:t>
            </a:r>
            <a:r>
              <a:rPr sz="3600" b="1" spc="-5" dirty="0">
                <a:latin typeface="Arial"/>
                <a:cs typeface="Arial"/>
              </a:rPr>
              <a:t>GUIDELINES</a:t>
            </a:r>
            <a:endParaRPr sz="3600">
              <a:latin typeface="Arial"/>
              <a:cs typeface="Arial"/>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2" cstate="print"/>
          <a:stretch>
            <a:fillRect/>
          </a:stretch>
        </p:blipFill>
        <p:spPr>
          <a:xfrm>
            <a:off x="309069" y="255193"/>
            <a:ext cx="1173007" cy="656424"/>
          </a:xfrm>
          <a:prstGeom prst="rect">
            <a:avLst/>
          </a:prstGeom>
        </p:spPr>
      </p:pic>
      <p:sp>
        <p:nvSpPr>
          <p:cNvPr id="4" name="object 4"/>
          <p:cNvSpPr txBox="1">
            <a:spLocks noGrp="1"/>
          </p:cNvSpPr>
          <p:nvPr>
            <p:ph type="title"/>
          </p:nvPr>
        </p:nvSpPr>
        <p:spPr>
          <a:xfrm>
            <a:off x="4910670" y="788923"/>
            <a:ext cx="2371725" cy="574040"/>
          </a:xfrm>
          <a:prstGeom prst="rect">
            <a:avLst/>
          </a:prstGeom>
        </p:spPr>
        <p:txBody>
          <a:bodyPr vert="horz" wrap="square" lIns="0" tIns="12700" rIns="0" bIns="0" rtlCol="0">
            <a:spAutoFit/>
          </a:bodyPr>
          <a:lstStyle/>
          <a:p>
            <a:pPr marL="12700">
              <a:lnSpc>
                <a:spcPct val="100000"/>
              </a:lnSpc>
              <a:spcBef>
                <a:spcPts val="100"/>
              </a:spcBef>
            </a:pPr>
            <a:r>
              <a:rPr spc="-5" dirty="0"/>
              <a:t>S</a:t>
            </a:r>
            <a:r>
              <a:rPr dirty="0"/>
              <a:t>UMMA</a:t>
            </a:r>
            <a:r>
              <a:rPr spc="-135" dirty="0"/>
              <a:t>R</a:t>
            </a:r>
            <a:r>
              <a:rPr dirty="0"/>
              <a:t>Y</a:t>
            </a:r>
          </a:p>
        </p:txBody>
      </p:sp>
      <p:sp>
        <p:nvSpPr>
          <p:cNvPr id="5" name="object 5"/>
          <p:cNvSpPr txBox="1">
            <a:spLocks noGrp="1"/>
          </p:cNvSpPr>
          <p:nvPr>
            <p:ph sz="half" idx="2"/>
          </p:nvPr>
        </p:nvSpPr>
        <p:spPr>
          <a:prstGeom prst="rect">
            <a:avLst/>
          </a:prstGeom>
        </p:spPr>
        <p:txBody>
          <a:bodyPr vert="horz" wrap="square" lIns="0" tIns="155575" rIns="0" bIns="0" rtlCol="0">
            <a:spAutoFit/>
          </a:bodyPr>
          <a:lstStyle/>
          <a:p>
            <a:pPr marL="12700">
              <a:lnSpc>
                <a:spcPct val="100000"/>
              </a:lnSpc>
              <a:spcBef>
                <a:spcPts val="1225"/>
              </a:spcBef>
            </a:pPr>
            <a:r>
              <a:rPr spc="-5" dirty="0"/>
              <a:t>Knowledge</a:t>
            </a:r>
            <a:r>
              <a:rPr spc="-30" dirty="0"/>
              <a:t> </a:t>
            </a:r>
            <a:r>
              <a:rPr spc="-35" dirty="0"/>
              <a:t>Topics</a:t>
            </a:r>
          </a:p>
          <a:p>
            <a:pPr marL="287655">
              <a:lnSpc>
                <a:spcPct val="100000"/>
              </a:lnSpc>
              <a:spcBef>
                <a:spcPts val="845"/>
              </a:spcBef>
            </a:pPr>
            <a:r>
              <a:rPr sz="2100" spc="-5" dirty="0"/>
              <a:t>Signs</a:t>
            </a:r>
            <a:r>
              <a:rPr sz="2100" spc="-20" dirty="0"/>
              <a:t> </a:t>
            </a:r>
            <a:r>
              <a:rPr sz="2100" b="0" spc="-5" dirty="0">
                <a:latin typeface="Arial MT"/>
                <a:cs typeface="Arial MT"/>
              </a:rPr>
              <a:t>of</a:t>
            </a:r>
            <a:r>
              <a:rPr sz="2100" b="0" spc="-10" dirty="0">
                <a:latin typeface="Arial MT"/>
                <a:cs typeface="Arial MT"/>
              </a:rPr>
              <a:t> </a:t>
            </a:r>
            <a:r>
              <a:rPr sz="2100" b="0" spc="-5" dirty="0">
                <a:latin typeface="Arial MT"/>
                <a:cs typeface="Arial MT"/>
              </a:rPr>
              <a:t>airway</a:t>
            </a:r>
            <a:r>
              <a:rPr sz="2100" b="0" spc="-15" dirty="0">
                <a:latin typeface="Arial MT"/>
                <a:cs typeface="Arial MT"/>
              </a:rPr>
              <a:t> </a:t>
            </a:r>
            <a:r>
              <a:rPr sz="2100" b="0" spc="-5" dirty="0">
                <a:latin typeface="Arial MT"/>
                <a:cs typeface="Arial MT"/>
              </a:rPr>
              <a:t>obstruction</a:t>
            </a:r>
            <a:endParaRPr sz="2100">
              <a:latin typeface="Arial MT"/>
              <a:cs typeface="Arial MT"/>
            </a:endParaRPr>
          </a:p>
          <a:p>
            <a:pPr marL="287655" marR="2314575">
              <a:lnSpc>
                <a:spcPts val="2500"/>
              </a:lnSpc>
              <a:spcBef>
                <a:spcPts val="865"/>
              </a:spcBef>
            </a:pPr>
            <a:r>
              <a:rPr sz="2100" spc="-5" dirty="0"/>
              <a:t>Considerations </a:t>
            </a:r>
            <a:r>
              <a:rPr sz="2100" b="0" spc="-5" dirty="0">
                <a:latin typeface="Arial MT"/>
                <a:cs typeface="Arial MT"/>
              </a:rPr>
              <a:t>for </a:t>
            </a:r>
            <a:r>
              <a:rPr sz="2100" b="0" dirty="0">
                <a:latin typeface="Arial MT"/>
                <a:cs typeface="Arial MT"/>
              </a:rPr>
              <a:t> </a:t>
            </a:r>
            <a:r>
              <a:rPr sz="2100" b="0" spc="-5" dirty="0">
                <a:latin typeface="Arial MT"/>
                <a:cs typeface="Arial MT"/>
              </a:rPr>
              <a:t>spinal</a:t>
            </a:r>
            <a:r>
              <a:rPr sz="2100" b="0" spc="-85" dirty="0">
                <a:latin typeface="Arial MT"/>
                <a:cs typeface="Arial MT"/>
              </a:rPr>
              <a:t> </a:t>
            </a:r>
            <a:r>
              <a:rPr sz="2100" b="0" spc="-5" dirty="0">
                <a:latin typeface="Arial MT"/>
                <a:cs typeface="Arial MT"/>
              </a:rPr>
              <a:t>immobilization</a:t>
            </a:r>
            <a:endParaRPr sz="2100">
              <a:latin typeface="Arial MT"/>
              <a:cs typeface="Arial MT"/>
            </a:endParaRPr>
          </a:p>
          <a:p>
            <a:pPr marL="287655" marR="802640">
              <a:lnSpc>
                <a:spcPts val="2500"/>
              </a:lnSpc>
              <a:spcBef>
                <a:spcPts val="905"/>
              </a:spcBef>
            </a:pPr>
            <a:r>
              <a:rPr sz="2100" b="0" spc="-5" dirty="0">
                <a:latin typeface="Arial MT"/>
                <a:cs typeface="Arial MT"/>
              </a:rPr>
              <a:t>Progressive </a:t>
            </a:r>
            <a:r>
              <a:rPr sz="2100" spc="-5" dirty="0"/>
              <a:t>strategies </a:t>
            </a:r>
            <a:r>
              <a:rPr sz="2100" b="0" spc="-5" dirty="0">
                <a:latin typeface="Arial MT"/>
                <a:cs typeface="Arial MT"/>
              </a:rPr>
              <a:t>for airway </a:t>
            </a:r>
            <a:r>
              <a:rPr sz="2100" b="0" spc="-570" dirty="0">
                <a:latin typeface="Arial MT"/>
                <a:cs typeface="Arial MT"/>
              </a:rPr>
              <a:t> </a:t>
            </a:r>
            <a:r>
              <a:rPr sz="2100" b="0" spc="-10" dirty="0">
                <a:latin typeface="Arial MT"/>
                <a:cs typeface="Arial MT"/>
              </a:rPr>
              <a:t>management</a:t>
            </a:r>
            <a:endParaRPr sz="2100">
              <a:latin typeface="Arial MT"/>
              <a:cs typeface="Arial MT"/>
            </a:endParaRPr>
          </a:p>
          <a:p>
            <a:pPr marL="287655" marR="478155">
              <a:lnSpc>
                <a:spcPts val="2500"/>
              </a:lnSpc>
              <a:spcBef>
                <a:spcPts val="810"/>
              </a:spcBef>
            </a:pPr>
            <a:r>
              <a:rPr sz="2100" spc="-5" dirty="0"/>
              <a:t>Indications </a:t>
            </a:r>
            <a:r>
              <a:rPr sz="2100" b="0" spc="-5" dirty="0">
                <a:latin typeface="Arial MT"/>
                <a:cs typeface="Arial MT"/>
              </a:rPr>
              <a:t>for an advanced </a:t>
            </a:r>
            <a:r>
              <a:rPr sz="2100" b="0" spc="-30" dirty="0">
                <a:latin typeface="Arial MT"/>
                <a:cs typeface="Arial MT"/>
              </a:rPr>
              <a:t>airway, </a:t>
            </a:r>
            <a:r>
              <a:rPr sz="2100" b="0" spc="-570" dirty="0">
                <a:latin typeface="Arial MT"/>
                <a:cs typeface="Arial MT"/>
              </a:rPr>
              <a:t> </a:t>
            </a:r>
            <a:r>
              <a:rPr sz="2100" b="0" spc="-10" dirty="0">
                <a:latin typeface="Arial MT"/>
                <a:cs typeface="Arial MT"/>
              </a:rPr>
              <a:t>including</a:t>
            </a:r>
            <a:r>
              <a:rPr sz="2100" b="0" spc="-5" dirty="0">
                <a:latin typeface="Arial MT"/>
                <a:cs typeface="Arial MT"/>
              </a:rPr>
              <a:t> </a:t>
            </a:r>
            <a:r>
              <a:rPr sz="2100" b="0" spc="-10" dirty="0">
                <a:latin typeface="Arial MT"/>
                <a:cs typeface="Arial MT"/>
              </a:rPr>
              <a:t>endotracheal</a:t>
            </a:r>
            <a:r>
              <a:rPr sz="2100" b="0" spc="5" dirty="0">
                <a:latin typeface="Arial MT"/>
                <a:cs typeface="Arial MT"/>
              </a:rPr>
              <a:t> </a:t>
            </a:r>
            <a:r>
              <a:rPr sz="2100" b="0" spc="-10" dirty="0">
                <a:latin typeface="Arial MT"/>
                <a:cs typeface="Arial MT"/>
              </a:rPr>
              <a:t>intubation</a:t>
            </a:r>
            <a:endParaRPr sz="2100">
              <a:latin typeface="Arial MT"/>
              <a:cs typeface="Arial MT"/>
            </a:endParaRPr>
          </a:p>
          <a:p>
            <a:pPr marL="287655">
              <a:lnSpc>
                <a:spcPct val="100000"/>
              </a:lnSpc>
              <a:spcBef>
                <a:spcPts val="680"/>
              </a:spcBef>
            </a:pPr>
            <a:r>
              <a:rPr sz="2100" b="0" spc="-10" dirty="0">
                <a:latin typeface="Arial MT"/>
                <a:cs typeface="Arial MT"/>
              </a:rPr>
              <a:t>Considerations</a:t>
            </a:r>
            <a:r>
              <a:rPr sz="2100" b="0" dirty="0">
                <a:latin typeface="Arial MT"/>
                <a:cs typeface="Arial MT"/>
              </a:rPr>
              <a:t> </a:t>
            </a:r>
            <a:r>
              <a:rPr sz="2100" b="0" spc="-5" dirty="0">
                <a:latin typeface="Arial MT"/>
                <a:cs typeface="Arial MT"/>
              </a:rPr>
              <a:t>for</a:t>
            </a:r>
            <a:r>
              <a:rPr sz="2100" b="0" dirty="0">
                <a:latin typeface="Arial MT"/>
                <a:cs typeface="Arial MT"/>
              </a:rPr>
              <a:t> </a:t>
            </a:r>
            <a:r>
              <a:rPr sz="2100" b="0" spc="-10" dirty="0">
                <a:latin typeface="Arial MT"/>
                <a:cs typeface="Arial MT"/>
              </a:rPr>
              <a:t>automated</a:t>
            </a:r>
            <a:r>
              <a:rPr sz="2100" b="0" spc="-5" dirty="0">
                <a:latin typeface="Arial MT"/>
                <a:cs typeface="Arial MT"/>
              </a:rPr>
              <a:t> ventilation</a:t>
            </a:r>
            <a:endParaRPr sz="2100">
              <a:latin typeface="Arial MT"/>
              <a:cs typeface="Arial MT"/>
            </a:endParaRPr>
          </a:p>
          <a:p>
            <a:pPr marL="287655" marR="1330325">
              <a:lnSpc>
                <a:spcPct val="130500"/>
              </a:lnSpc>
              <a:spcBef>
                <a:spcPts val="120"/>
              </a:spcBef>
            </a:pPr>
            <a:r>
              <a:rPr sz="2100" spc="-5" dirty="0"/>
              <a:t>Indications </a:t>
            </a:r>
            <a:r>
              <a:rPr sz="2100" b="0" spc="-5" dirty="0">
                <a:latin typeface="Arial MT"/>
                <a:cs typeface="Arial MT"/>
              </a:rPr>
              <a:t>for using oxygen </a:t>
            </a:r>
            <a:r>
              <a:rPr sz="2100" b="0" spc="-570" dirty="0">
                <a:latin typeface="Arial MT"/>
                <a:cs typeface="Arial MT"/>
              </a:rPr>
              <a:t> </a:t>
            </a:r>
            <a:r>
              <a:rPr sz="2100" b="0" spc="-5" dirty="0">
                <a:latin typeface="Arial MT"/>
                <a:cs typeface="Arial MT"/>
              </a:rPr>
              <a:t>Importance</a:t>
            </a:r>
            <a:r>
              <a:rPr sz="2100" b="0" spc="-30" dirty="0">
                <a:latin typeface="Arial MT"/>
                <a:cs typeface="Arial MT"/>
              </a:rPr>
              <a:t> </a:t>
            </a:r>
            <a:r>
              <a:rPr sz="2100" b="0" spc="-5" dirty="0">
                <a:latin typeface="Arial MT"/>
                <a:cs typeface="Arial MT"/>
              </a:rPr>
              <a:t>of</a:t>
            </a:r>
            <a:r>
              <a:rPr sz="2100" b="0" spc="-15" dirty="0">
                <a:latin typeface="Arial MT"/>
                <a:cs typeface="Arial MT"/>
              </a:rPr>
              <a:t> </a:t>
            </a:r>
            <a:r>
              <a:rPr sz="2100" b="0" spc="-5" dirty="0">
                <a:latin typeface="Arial MT"/>
                <a:cs typeface="Arial MT"/>
              </a:rPr>
              <a:t>pulse</a:t>
            </a:r>
            <a:r>
              <a:rPr sz="2100" b="0" spc="-30" dirty="0">
                <a:latin typeface="Arial MT"/>
                <a:cs typeface="Arial MT"/>
              </a:rPr>
              <a:t> </a:t>
            </a:r>
            <a:r>
              <a:rPr sz="2100" b="0" spc="-5" dirty="0">
                <a:latin typeface="Arial MT"/>
                <a:cs typeface="Arial MT"/>
              </a:rPr>
              <a:t>oximetry</a:t>
            </a:r>
            <a:endParaRPr sz="2100">
              <a:latin typeface="Arial MT"/>
              <a:cs typeface="Arial MT"/>
            </a:endParaRPr>
          </a:p>
        </p:txBody>
      </p:sp>
      <p:sp>
        <p:nvSpPr>
          <p:cNvPr id="6" name="object 6"/>
          <p:cNvSpPr txBox="1">
            <a:spLocks noGrp="1"/>
          </p:cNvSpPr>
          <p:nvPr>
            <p:ph sz="half" idx="3"/>
          </p:nvPr>
        </p:nvSpPr>
        <p:spPr>
          <a:prstGeom prst="rect">
            <a:avLst/>
          </a:prstGeom>
        </p:spPr>
        <p:txBody>
          <a:bodyPr vert="horz" wrap="square" lIns="0" tIns="155575" rIns="0" bIns="0" rtlCol="0">
            <a:spAutoFit/>
          </a:bodyPr>
          <a:lstStyle/>
          <a:p>
            <a:pPr marL="12700">
              <a:lnSpc>
                <a:spcPct val="100000"/>
              </a:lnSpc>
              <a:spcBef>
                <a:spcPts val="1225"/>
              </a:spcBef>
            </a:pPr>
            <a:r>
              <a:rPr spc="-5" dirty="0"/>
              <a:t>Skills</a:t>
            </a:r>
            <a:r>
              <a:rPr spc="-15" dirty="0"/>
              <a:t> </a:t>
            </a:r>
            <a:r>
              <a:rPr dirty="0"/>
              <a:t>and</a:t>
            </a:r>
            <a:r>
              <a:rPr spc="-125" dirty="0"/>
              <a:t> </a:t>
            </a:r>
            <a:r>
              <a:rPr spc="-5" dirty="0"/>
              <a:t>Abilities</a:t>
            </a:r>
          </a:p>
          <a:p>
            <a:pPr marL="287020">
              <a:lnSpc>
                <a:spcPts val="2510"/>
              </a:lnSpc>
              <a:spcBef>
                <a:spcPts val="845"/>
              </a:spcBef>
            </a:pPr>
            <a:r>
              <a:rPr sz="2100" b="0" spc="-5" dirty="0">
                <a:latin typeface="Arial MT"/>
                <a:cs typeface="Arial MT"/>
              </a:rPr>
              <a:t>Airway</a:t>
            </a:r>
            <a:r>
              <a:rPr sz="2100" b="0" spc="-45" dirty="0">
                <a:latin typeface="Arial MT"/>
                <a:cs typeface="Arial MT"/>
              </a:rPr>
              <a:t> </a:t>
            </a:r>
            <a:r>
              <a:rPr sz="2100" b="0" spc="-5" dirty="0">
                <a:latin typeface="Arial MT"/>
                <a:cs typeface="Arial MT"/>
              </a:rPr>
              <a:t>maneuvers</a:t>
            </a:r>
            <a:endParaRPr sz="2100">
              <a:latin typeface="Arial MT"/>
              <a:cs typeface="Arial MT"/>
            </a:endParaRPr>
          </a:p>
          <a:p>
            <a:pPr marL="287020">
              <a:lnSpc>
                <a:spcPts val="2390"/>
              </a:lnSpc>
            </a:pPr>
            <a:r>
              <a:rPr sz="2000" b="0" i="1" spc="-5" dirty="0">
                <a:latin typeface="Arial"/>
                <a:cs typeface="Arial"/>
              </a:rPr>
              <a:t>(head-tilt/chin-lift</a:t>
            </a:r>
            <a:r>
              <a:rPr sz="2000" b="0" i="1" spc="-10" dirty="0">
                <a:latin typeface="Arial"/>
                <a:cs typeface="Arial"/>
              </a:rPr>
              <a:t> </a:t>
            </a:r>
            <a:r>
              <a:rPr sz="2000" b="0" i="1" spc="-5" dirty="0">
                <a:latin typeface="Arial"/>
                <a:cs typeface="Arial"/>
              </a:rPr>
              <a:t>or</a:t>
            </a:r>
            <a:r>
              <a:rPr sz="2000" b="0" i="1" dirty="0">
                <a:latin typeface="Arial"/>
                <a:cs typeface="Arial"/>
              </a:rPr>
              <a:t> </a:t>
            </a:r>
            <a:r>
              <a:rPr sz="2000" b="0" i="1" spc="-5" dirty="0">
                <a:latin typeface="Arial"/>
                <a:cs typeface="Arial"/>
              </a:rPr>
              <a:t>jaw-thrust</a:t>
            </a:r>
            <a:r>
              <a:rPr sz="2000" b="0" i="1" spc="-10" dirty="0">
                <a:latin typeface="Arial"/>
                <a:cs typeface="Arial"/>
              </a:rPr>
              <a:t> </a:t>
            </a:r>
            <a:r>
              <a:rPr sz="2000" b="0" i="1" spc="-5" dirty="0">
                <a:latin typeface="Arial"/>
                <a:cs typeface="Arial"/>
              </a:rPr>
              <a:t>method)</a:t>
            </a:r>
            <a:endParaRPr sz="2000">
              <a:latin typeface="Arial"/>
              <a:cs typeface="Arial"/>
            </a:endParaRPr>
          </a:p>
          <a:p>
            <a:pPr marL="287020" marR="474345">
              <a:lnSpc>
                <a:spcPts val="3310"/>
              </a:lnSpc>
              <a:spcBef>
                <a:spcPts val="240"/>
              </a:spcBef>
            </a:pPr>
            <a:r>
              <a:rPr sz="2100" b="0" spc="-5" dirty="0">
                <a:latin typeface="Arial MT"/>
                <a:cs typeface="Arial MT"/>
              </a:rPr>
              <a:t>Recovery position </a:t>
            </a:r>
            <a:r>
              <a:rPr sz="2100" b="0" dirty="0">
                <a:latin typeface="Arial MT"/>
                <a:cs typeface="Arial MT"/>
              </a:rPr>
              <a:t> </a:t>
            </a:r>
            <a:r>
              <a:rPr sz="2100" b="0" spc="-10" dirty="0">
                <a:latin typeface="Arial MT"/>
                <a:cs typeface="Arial MT"/>
              </a:rPr>
              <a:t>Nasopharyngeal</a:t>
            </a:r>
            <a:r>
              <a:rPr sz="2100" b="0" spc="-20" dirty="0">
                <a:latin typeface="Arial MT"/>
                <a:cs typeface="Arial MT"/>
              </a:rPr>
              <a:t> </a:t>
            </a:r>
            <a:r>
              <a:rPr sz="2100" b="0" spc="-5" dirty="0">
                <a:latin typeface="Arial MT"/>
                <a:cs typeface="Arial MT"/>
              </a:rPr>
              <a:t>airway</a:t>
            </a:r>
            <a:r>
              <a:rPr sz="2100" b="0" spc="-15" dirty="0">
                <a:latin typeface="Arial MT"/>
                <a:cs typeface="Arial MT"/>
              </a:rPr>
              <a:t> </a:t>
            </a:r>
            <a:r>
              <a:rPr sz="2100" b="0" spc="-5" dirty="0">
                <a:latin typeface="Arial MT"/>
                <a:cs typeface="Arial MT"/>
              </a:rPr>
              <a:t>insertion</a:t>
            </a:r>
            <a:endParaRPr sz="2100">
              <a:latin typeface="Arial MT"/>
              <a:cs typeface="Arial MT"/>
            </a:endParaRPr>
          </a:p>
          <a:p>
            <a:pPr marL="287020">
              <a:lnSpc>
                <a:spcPct val="100000"/>
              </a:lnSpc>
              <a:spcBef>
                <a:spcPts val="620"/>
              </a:spcBef>
            </a:pPr>
            <a:r>
              <a:rPr sz="2100" b="0" spc="-10" dirty="0">
                <a:latin typeface="Arial MT"/>
                <a:cs typeface="Arial MT"/>
              </a:rPr>
              <a:t>Manual</a:t>
            </a:r>
            <a:r>
              <a:rPr sz="2100" b="0" spc="-15" dirty="0">
                <a:latin typeface="Arial MT"/>
                <a:cs typeface="Arial MT"/>
              </a:rPr>
              <a:t> </a:t>
            </a:r>
            <a:r>
              <a:rPr sz="2100" b="0" spc="-10" dirty="0">
                <a:latin typeface="Arial MT"/>
                <a:cs typeface="Arial MT"/>
              </a:rPr>
              <a:t>and</a:t>
            </a:r>
            <a:r>
              <a:rPr sz="2100" b="0" spc="-20" dirty="0">
                <a:latin typeface="Arial MT"/>
                <a:cs typeface="Arial MT"/>
              </a:rPr>
              <a:t> </a:t>
            </a:r>
            <a:r>
              <a:rPr sz="2100" b="0" spc="-5" dirty="0">
                <a:latin typeface="Arial MT"/>
                <a:cs typeface="Arial MT"/>
              </a:rPr>
              <a:t>mechanical</a:t>
            </a:r>
            <a:r>
              <a:rPr sz="2100" b="0" spc="-15" dirty="0">
                <a:latin typeface="Arial MT"/>
                <a:cs typeface="Arial MT"/>
              </a:rPr>
              <a:t> </a:t>
            </a:r>
            <a:r>
              <a:rPr sz="2100" b="0" spc="-5" dirty="0">
                <a:latin typeface="Arial MT"/>
                <a:cs typeface="Arial MT"/>
              </a:rPr>
              <a:t>suctioning</a:t>
            </a:r>
            <a:endParaRPr sz="2100">
              <a:latin typeface="Arial MT"/>
              <a:cs typeface="Arial MT"/>
            </a:endParaRPr>
          </a:p>
          <a:p>
            <a:pPr marL="287020" marR="1091565">
              <a:lnSpc>
                <a:spcPct val="130800"/>
              </a:lnSpc>
              <a:spcBef>
                <a:spcPts val="20"/>
              </a:spcBef>
            </a:pPr>
            <a:r>
              <a:rPr sz="2100" b="0" spc="-5" dirty="0">
                <a:latin typeface="Arial MT"/>
                <a:cs typeface="Arial MT"/>
              </a:rPr>
              <a:t>Extraglottic airway insertion </a:t>
            </a:r>
            <a:r>
              <a:rPr sz="2100" b="0" spc="-570" dirty="0">
                <a:latin typeface="Arial MT"/>
                <a:cs typeface="Arial MT"/>
              </a:rPr>
              <a:t> </a:t>
            </a:r>
            <a:r>
              <a:rPr sz="2100" b="0" spc="-5" dirty="0">
                <a:latin typeface="Arial MT"/>
                <a:cs typeface="Arial MT"/>
              </a:rPr>
              <a:t>Cricothyroidotomy </a:t>
            </a:r>
            <a:r>
              <a:rPr sz="2100" b="0" dirty="0">
                <a:latin typeface="Arial MT"/>
                <a:cs typeface="Arial MT"/>
              </a:rPr>
              <a:t> </a:t>
            </a:r>
            <a:r>
              <a:rPr sz="2100" b="0" spc="-10" dirty="0">
                <a:latin typeface="Arial MT"/>
                <a:cs typeface="Arial MT"/>
              </a:rPr>
              <a:t>Endotracheal</a:t>
            </a:r>
            <a:r>
              <a:rPr sz="2100" b="0" spc="-5" dirty="0">
                <a:latin typeface="Arial MT"/>
                <a:cs typeface="Arial MT"/>
              </a:rPr>
              <a:t> </a:t>
            </a:r>
            <a:r>
              <a:rPr sz="2100" b="0" spc="-10" dirty="0">
                <a:latin typeface="Arial MT"/>
                <a:cs typeface="Arial MT"/>
              </a:rPr>
              <a:t>intubation </a:t>
            </a:r>
            <a:r>
              <a:rPr sz="2100" b="0" spc="-5" dirty="0">
                <a:latin typeface="Arial MT"/>
                <a:cs typeface="Arial MT"/>
              </a:rPr>
              <a:t> Bag</a:t>
            </a:r>
            <a:r>
              <a:rPr sz="2100" b="0" spc="-25" dirty="0">
                <a:latin typeface="Arial MT"/>
                <a:cs typeface="Arial MT"/>
              </a:rPr>
              <a:t> </a:t>
            </a:r>
            <a:r>
              <a:rPr sz="2100" b="0" spc="-5" dirty="0">
                <a:latin typeface="Arial MT"/>
                <a:cs typeface="Arial MT"/>
              </a:rPr>
              <a:t>valve</a:t>
            </a:r>
            <a:r>
              <a:rPr sz="2100" b="0" spc="-20" dirty="0">
                <a:latin typeface="Arial MT"/>
                <a:cs typeface="Arial MT"/>
              </a:rPr>
              <a:t> </a:t>
            </a:r>
            <a:r>
              <a:rPr sz="2100" b="0" spc="-5" dirty="0">
                <a:latin typeface="Arial MT"/>
                <a:cs typeface="Arial MT"/>
              </a:rPr>
              <a:t>mask</a:t>
            </a:r>
            <a:r>
              <a:rPr sz="2100" b="0" spc="-15" dirty="0">
                <a:latin typeface="Arial MT"/>
                <a:cs typeface="Arial MT"/>
              </a:rPr>
              <a:t> </a:t>
            </a:r>
            <a:r>
              <a:rPr sz="2100" b="0" spc="-5" dirty="0">
                <a:latin typeface="Arial MT"/>
                <a:cs typeface="Arial MT"/>
              </a:rPr>
              <a:t>ventilation</a:t>
            </a:r>
            <a:endParaRPr sz="2100">
              <a:latin typeface="Arial MT"/>
              <a:cs typeface="Arial MT"/>
            </a:endParaRPr>
          </a:p>
          <a:p>
            <a:pPr marL="287020">
              <a:lnSpc>
                <a:spcPct val="100000"/>
              </a:lnSpc>
              <a:spcBef>
                <a:spcPts val="885"/>
              </a:spcBef>
            </a:pPr>
            <a:r>
              <a:rPr sz="2100" b="0" spc="-5" dirty="0">
                <a:latin typeface="Arial MT"/>
                <a:cs typeface="Arial MT"/>
              </a:rPr>
              <a:t>Automated</a:t>
            </a:r>
            <a:r>
              <a:rPr sz="2100" b="0" spc="-50" dirty="0">
                <a:latin typeface="Arial MT"/>
                <a:cs typeface="Arial MT"/>
              </a:rPr>
              <a:t> </a:t>
            </a:r>
            <a:r>
              <a:rPr sz="2100" b="0" spc="-5" dirty="0">
                <a:latin typeface="Arial MT"/>
                <a:cs typeface="Arial MT"/>
              </a:rPr>
              <a:t>ventilation</a:t>
            </a:r>
            <a:endParaRPr sz="2100">
              <a:latin typeface="Arial MT"/>
              <a:cs typeface="Arial MT"/>
            </a:endParaRPr>
          </a:p>
        </p:txBody>
      </p:sp>
      <p:sp>
        <p:nvSpPr>
          <p:cNvPr id="7" name="object 7"/>
          <p:cNvSpPr/>
          <p:nvPr/>
        </p:nvSpPr>
        <p:spPr>
          <a:xfrm>
            <a:off x="813466" y="2117712"/>
            <a:ext cx="0" cy="334010"/>
          </a:xfrm>
          <a:custGeom>
            <a:avLst/>
            <a:gdLst/>
            <a:ahLst/>
            <a:cxnLst/>
            <a:rect l="l" t="t" r="r" b="b"/>
            <a:pathLst>
              <a:path h="334010">
                <a:moveTo>
                  <a:pt x="0" y="333438"/>
                </a:moveTo>
                <a:lnTo>
                  <a:pt x="1" y="0"/>
                </a:lnTo>
              </a:path>
            </a:pathLst>
          </a:custGeom>
          <a:ln w="101600">
            <a:solidFill>
              <a:srgbClr val="CD9147"/>
            </a:solidFill>
          </a:ln>
        </p:spPr>
        <p:txBody>
          <a:bodyPr wrap="square" lIns="0" tIns="0" rIns="0" bIns="0" rtlCol="0"/>
          <a:lstStyle/>
          <a:p>
            <a:endParaRPr/>
          </a:p>
        </p:txBody>
      </p:sp>
      <p:sp>
        <p:nvSpPr>
          <p:cNvPr id="8" name="object 8"/>
          <p:cNvSpPr/>
          <p:nvPr/>
        </p:nvSpPr>
        <p:spPr>
          <a:xfrm>
            <a:off x="813466" y="2555789"/>
            <a:ext cx="0" cy="540385"/>
          </a:xfrm>
          <a:custGeom>
            <a:avLst/>
            <a:gdLst/>
            <a:ahLst/>
            <a:cxnLst/>
            <a:rect l="l" t="t" r="r" b="b"/>
            <a:pathLst>
              <a:path h="540385">
                <a:moveTo>
                  <a:pt x="0" y="540000"/>
                </a:moveTo>
                <a:lnTo>
                  <a:pt x="1" y="0"/>
                </a:lnTo>
              </a:path>
            </a:pathLst>
          </a:custGeom>
          <a:ln w="101600">
            <a:solidFill>
              <a:srgbClr val="CD9147"/>
            </a:solidFill>
          </a:ln>
        </p:spPr>
        <p:txBody>
          <a:bodyPr wrap="square" lIns="0" tIns="0" rIns="0" bIns="0" rtlCol="0"/>
          <a:lstStyle/>
          <a:p>
            <a:endParaRPr/>
          </a:p>
        </p:txBody>
      </p:sp>
      <p:sp>
        <p:nvSpPr>
          <p:cNvPr id="9" name="object 9"/>
          <p:cNvSpPr/>
          <p:nvPr/>
        </p:nvSpPr>
        <p:spPr>
          <a:xfrm>
            <a:off x="813466" y="3293850"/>
            <a:ext cx="0" cy="540385"/>
          </a:xfrm>
          <a:custGeom>
            <a:avLst/>
            <a:gdLst/>
            <a:ahLst/>
            <a:cxnLst/>
            <a:rect l="l" t="t" r="r" b="b"/>
            <a:pathLst>
              <a:path h="540385">
                <a:moveTo>
                  <a:pt x="0" y="540000"/>
                </a:moveTo>
                <a:lnTo>
                  <a:pt x="1" y="0"/>
                </a:lnTo>
              </a:path>
            </a:pathLst>
          </a:custGeom>
          <a:ln w="101600">
            <a:solidFill>
              <a:srgbClr val="CD9147"/>
            </a:solidFill>
          </a:ln>
        </p:spPr>
        <p:txBody>
          <a:bodyPr wrap="square" lIns="0" tIns="0" rIns="0" bIns="0" rtlCol="0"/>
          <a:lstStyle/>
          <a:p>
            <a:endParaRPr/>
          </a:p>
        </p:txBody>
      </p:sp>
      <p:sp>
        <p:nvSpPr>
          <p:cNvPr id="10" name="object 10"/>
          <p:cNvSpPr/>
          <p:nvPr/>
        </p:nvSpPr>
        <p:spPr>
          <a:xfrm>
            <a:off x="6593535" y="2820340"/>
            <a:ext cx="0" cy="334010"/>
          </a:xfrm>
          <a:custGeom>
            <a:avLst/>
            <a:gdLst/>
            <a:ahLst/>
            <a:cxnLst/>
            <a:rect l="l" t="t" r="r" b="b"/>
            <a:pathLst>
              <a:path h="334010">
                <a:moveTo>
                  <a:pt x="0" y="333438"/>
                </a:moveTo>
                <a:lnTo>
                  <a:pt x="1" y="0"/>
                </a:lnTo>
              </a:path>
            </a:pathLst>
          </a:custGeom>
          <a:ln w="101600">
            <a:solidFill>
              <a:srgbClr val="CD9147"/>
            </a:solidFill>
          </a:ln>
        </p:spPr>
        <p:txBody>
          <a:bodyPr wrap="square" lIns="0" tIns="0" rIns="0" bIns="0" rtlCol="0"/>
          <a:lstStyle/>
          <a:p>
            <a:endParaRPr/>
          </a:p>
        </p:txBody>
      </p:sp>
      <p:sp>
        <p:nvSpPr>
          <p:cNvPr id="11" name="object 11"/>
          <p:cNvSpPr/>
          <p:nvPr/>
        </p:nvSpPr>
        <p:spPr>
          <a:xfrm>
            <a:off x="6593535" y="2117716"/>
            <a:ext cx="0" cy="540385"/>
          </a:xfrm>
          <a:custGeom>
            <a:avLst/>
            <a:gdLst/>
            <a:ahLst/>
            <a:cxnLst/>
            <a:rect l="l" t="t" r="r" b="b"/>
            <a:pathLst>
              <a:path h="540385">
                <a:moveTo>
                  <a:pt x="0" y="540000"/>
                </a:moveTo>
                <a:lnTo>
                  <a:pt x="1" y="0"/>
                </a:lnTo>
              </a:path>
            </a:pathLst>
          </a:custGeom>
          <a:ln w="101600">
            <a:solidFill>
              <a:srgbClr val="CD9147"/>
            </a:solidFill>
          </a:ln>
        </p:spPr>
        <p:txBody>
          <a:bodyPr wrap="square" lIns="0" tIns="0" rIns="0" bIns="0" rtlCol="0"/>
          <a:lstStyle/>
          <a:p>
            <a:endParaRPr/>
          </a:p>
        </p:txBody>
      </p:sp>
      <p:sp>
        <p:nvSpPr>
          <p:cNvPr id="12" name="object 12"/>
          <p:cNvSpPr/>
          <p:nvPr/>
        </p:nvSpPr>
        <p:spPr>
          <a:xfrm>
            <a:off x="6593535" y="4502772"/>
            <a:ext cx="0" cy="334010"/>
          </a:xfrm>
          <a:custGeom>
            <a:avLst/>
            <a:gdLst/>
            <a:ahLst/>
            <a:cxnLst/>
            <a:rect l="l" t="t" r="r" b="b"/>
            <a:pathLst>
              <a:path h="334010">
                <a:moveTo>
                  <a:pt x="0" y="333438"/>
                </a:moveTo>
                <a:lnTo>
                  <a:pt x="1" y="0"/>
                </a:lnTo>
              </a:path>
            </a:pathLst>
          </a:custGeom>
          <a:ln w="101600">
            <a:solidFill>
              <a:srgbClr val="CD9147"/>
            </a:solidFill>
          </a:ln>
        </p:spPr>
        <p:txBody>
          <a:bodyPr wrap="square" lIns="0" tIns="0" rIns="0" bIns="0" rtlCol="0"/>
          <a:lstStyle/>
          <a:p>
            <a:endParaRPr/>
          </a:p>
        </p:txBody>
      </p:sp>
      <p:sp>
        <p:nvSpPr>
          <p:cNvPr id="13" name="object 13"/>
          <p:cNvSpPr/>
          <p:nvPr/>
        </p:nvSpPr>
        <p:spPr>
          <a:xfrm>
            <a:off x="6593535" y="4082161"/>
            <a:ext cx="0" cy="334010"/>
          </a:xfrm>
          <a:custGeom>
            <a:avLst/>
            <a:gdLst/>
            <a:ahLst/>
            <a:cxnLst/>
            <a:rect l="l" t="t" r="r" b="b"/>
            <a:pathLst>
              <a:path h="334010">
                <a:moveTo>
                  <a:pt x="0" y="333438"/>
                </a:moveTo>
                <a:lnTo>
                  <a:pt x="1" y="0"/>
                </a:lnTo>
              </a:path>
            </a:pathLst>
          </a:custGeom>
          <a:ln w="101600">
            <a:solidFill>
              <a:srgbClr val="CD9147"/>
            </a:solidFill>
          </a:ln>
        </p:spPr>
        <p:txBody>
          <a:bodyPr wrap="square" lIns="0" tIns="0" rIns="0" bIns="0" rtlCol="0"/>
          <a:lstStyle/>
          <a:p>
            <a:endParaRPr/>
          </a:p>
        </p:txBody>
      </p:sp>
      <p:sp>
        <p:nvSpPr>
          <p:cNvPr id="14" name="object 14"/>
          <p:cNvSpPr/>
          <p:nvPr/>
        </p:nvSpPr>
        <p:spPr>
          <a:xfrm>
            <a:off x="6593535" y="4923371"/>
            <a:ext cx="0" cy="334010"/>
          </a:xfrm>
          <a:custGeom>
            <a:avLst/>
            <a:gdLst/>
            <a:ahLst/>
            <a:cxnLst/>
            <a:rect l="l" t="t" r="r" b="b"/>
            <a:pathLst>
              <a:path h="334010">
                <a:moveTo>
                  <a:pt x="0" y="333438"/>
                </a:moveTo>
                <a:lnTo>
                  <a:pt x="1" y="0"/>
                </a:lnTo>
              </a:path>
            </a:pathLst>
          </a:custGeom>
          <a:ln w="101600">
            <a:solidFill>
              <a:srgbClr val="CD9147"/>
            </a:solidFill>
          </a:ln>
        </p:spPr>
        <p:txBody>
          <a:bodyPr wrap="square" lIns="0" tIns="0" rIns="0" bIns="0" rtlCol="0"/>
          <a:lstStyle/>
          <a:p>
            <a:endParaRPr/>
          </a:p>
        </p:txBody>
      </p:sp>
      <p:sp>
        <p:nvSpPr>
          <p:cNvPr id="15" name="object 15"/>
          <p:cNvSpPr/>
          <p:nvPr/>
        </p:nvSpPr>
        <p:spPr>
          <a:xfrm>
            <a:off x="6593535" y="3240951"/>
            <a:ext cx="0" cy="334010"/>
          </a:xfrm>
          <a:custGeom>
            <a:avLst/>
            <a:gdLst/>
            <a:ahLst/>
            <a:cxnLst/>
            <a:rect l="l" t="t" r="r" b="b"/>
            <a:pathLst>
              <a:path h="334010">
                <a:moveTo>
                  <a:pt x="0" y="333438"/>
                </a:moveTo>
                <a:lnTo>
                  <a:pt x="1" y="0"/>
                </a:lnTo>
              </a:path>
            </a:pathLst>
          </a:custGeom>
          <a:ln w="101600">
            <a:solidFill>
              <a:srgbClr val="CD9147"/>
            </a:solidFill>
          </a:ln>
        </p:spPr>
        <p:txBody>
          <a:bodyPr wrap="square" lIns="0" tIns="0" rIns="0" bIns="0" rtlCol="0"/>
          <a:lstStyle/>
          <a:p>
            <a:endParaRPr/>
          </a:p>
        </p:txBody>
      </p:sp>
      <p:sp>
        <p:nvSpPr>
          <p:cNvPr id="16" name="object 16"/>
          <p:cNvSpPr/>
          <p:nvPr/>
        </p:nvSpPr>
        <p:spPr>
          <a:xfrm>
            <a:off x="6593535" y="3661550"/>
            <a:ext cx="0" cy="334010"/>
          </a:xfrm>
          <a:custGeom>
            <a:avLst/>
            <a:gdLst/>
            <a:ahLst/>
            <a:cxnLst/>
            <a:rect l="l" t="t" r="r" b="b"/>
            <a:pathLst>
              <a:path h="334010">
                <a:moveTo>
                  <a:pt x="0" y="333438"/>
                </a:moveTo>
                <a:lnTo>
                  <a:pt x="1" y="0"/>
                </a:lnTo>
              </a:path>
            </a:pathLst>
          </a:custGeom>
          <a:ln w="101600">
            <a:solidFill>
              <a:srgbClr val="CD9147"/>
            </a:solidFill>
          </a:ln>
        </p:spPr>
        <p:txBody>
          <a:bodyPr wrap="square" lIns="0" tIns="0" rIns="0" bIns="0" rtlCol="0"/>
          <a:lstStyle/>
          <a:p>
            <a:endParaRPr/>
          </a:p>
        </p:txBody>
      </p:sp>
      <p:sp>
        <p:nvSpPr>
          <p:cNvPr id="17" name="object 17"/>
          <p:cNvSpPr/>
          <p:nvPr/>
        </p:nvSpPr>
        <p:spPr>
          <a:xfrm>
            <a:off x="813466" y="4014435"/>
            <a:ext cx="0" cy="540385"/>
          </a:xfrm>
          <a:custGeom>
            <a:avLst/>
            <a:gdLst/>
            <a:ahLst/>
            <a:cxnLst/>
            <a:rect l="l" t="t" r="r" b="b"/>
            <a:pathLst>
              <a:path h="540385">
                <a:moveTo>
                  <a:pt x="0" y="540000"/>
                </a:moveTo>
                <a:lnTo>
                  <a:pt x="1" y="0"/>
                </a:lnTo>
              </a:path>
            </a:pathLst>
          </a:custGeom>
          <a:ln w="101600">
            <a:solidFill>
              <a:srgbClr val="CD9147"/>
            </a:solidFill>
          </a:ln>
        </p:spPr>
        <p:txBody>
          <a:bodyPr wrap="square" lIns="0" tIns="0" rIns="0" bIns="0" rtlCol="0"/>
          <a:lstStyle/>
          <a:p>
            <a:endParaRPr/>
          </a:p>
        </p:txBody>
      </p:sp>
      <p:sp>
        <p:nvSpPr>
          <p:cNvPr id="18" name="object 18"/>
          <p:cNvSpPr/>
          <p:nvPr/>
        </p:nvSpPr>
        <p:spPr>
          <a:xfrm>
            <a:off x="6593535" y="5343978"/>
            <a:ext cx="0" cy="334010"/>
          </a:xfrm>
          <a:custGeom>
            <a:avLst/>
            <a:gdLst/>
            <a:ahLst/>
            <a:cxnLst/>
            <a:rect l="l" t="t" r="r" b="b"/>
            <a:pathLst>
              <a:path h="334010">
                <a:moveTo>
                  <a:pt x="0" y="333438"/>
                </a:moveTo>
                <a:lnTo>
                  <a:pt x="1" y="0"/>
                </a:lnTo>
              </a:path>
            </a:pathLst>
          </a:custGeom>
          <a:ln w="101600">
            <a:solidFill>
              <a:srgbClr val="CD9147"/>
            </a:solidFill>
          </a:ln>
        </p:spPr>
        <p:txBody>
          <a:bodyPr wrap="square" lIns="0" tIns="0" rIns="0" bIns="0" rtlCol="0"/>
          <a:lstStyle/>
          <a:p>
            <a:endParaRPr/>
          </a:p>
        </p:txBody>
      </p:sp>
      <p:sp>
        <p:nvSpPr>
          <p:cNvPr id="19" name="object 19"/>
          <p:cNvSpPr/>
          <p:nvPr/>
        </p:nvSpPr>
        <p:spPr>
          <a:xfrm>
            <a:off x="6593535" y="5764587"/>
            <a:ext cx="0" cy="334010"/>
          </a:xfrm>
          <a:custGeom>
            <a:avLst/>
            <a:gdLst/>
            <a:ahLst/>
            <a:cxnLst/>
            <a:rect l="l" t="t" r="r" b="b"/>
            <a:pathLst>
              <a:path h="334010">
                <a:moveTo>
                  <a:pt x="0" y="333438"/>
                </a:moveTo>
                <a:lnTo>
                  <a:pt x="1" y="0"/>
                </a:lnTo>
              </a:path>
            </a:pathLst>
          </a:custGeom>
          <a:ln w="101600">
            <a:solidFill>
              <a:srgbClr val="CD9147"/>
            </a:solidFill>
          </a:ln>
        </p:spPr>
        <p:txBody>
          <a:bodyPr wrap="square" lIns="0" tIns="0" rIns="0" bIns="0" rtlCol="0"/>
          <a:lstStyle/>
          <a:p>
            <a:endParaRPr/>
          </a:p>
        </p:txBody>
      </p:sp>
      <p:sp>
        <p:nvSpPr>
          <p:cNvPr id="20" name="object 20"/>
          <p:cNvSpPr/>
          <p:nvPr/>
        </p:nvSpPr>
        <p:spPr>
          <a:xfrm>
            <a:off x="813466" y="4748263"/>
            <a:ext cx="0" cy="334010"/>
          </a:xfrm>
          <a:custGeom>
            <a:avLst/>
            <a:gdLst/>
            <a:ahLst/>
            <a:cxnLst/>
            <a:rect l="l" t="t" r="r" b="b"/>
            <a:pathLst>
              <a:path h="334010">
                <a:moveTo>
                  <a:pt x="0" y="333438"/>
                </a:moveTo>
                <a:lnTo>
                  <a:pt x="1" y="0"/>
                </a:lnTo>
              </a:path>
            </a:pathLst>
          </a:custGeom>
          <a:ln w="101600">
            <a:solidFill>
              <a:srgbClr val="CD9147"/>
            </a:solidFill>
          </a:ln>
        </p:spPr>
        <p:txBody>
          <a:bodyPr wrap="square" lIns="0" tIns="0" rIns="0" bIns="0" rtlCol="0"/>
          <a:lstStyle/>
          <a:p>
            <a:endParaRPr/>
          </a:p>
        </p:txBody>
      </p:sp>
      <p:sp>
        <p:nvSpPr>
          <p:cNvPr id="21" name="object 21"/>
          <p:cNvSpPr/>
          <p:nvPr/>
        </p:nvSpPr>
        <p:spPr>
          <a:xfrm>
            <a:off x="813466" y="5157508"/>
            <a:ext cx="0" cy="334010"/>
          </a:xfrm>
          <a:custGeom>
            <a:avLst/>
            <a:gdLst/>
            <a:ahLst/>
            <a:cxnLst/>
            <a:rect l="l" t="t" r="r" b="b"/>
            <a:pathLst>
              <a:path h="334010">
                <a:moveTo>
                  <a:pt x="0" y="333438"/>
                </a:moveTo>
                <a:lnTo>
                  <a:pt x="1" y="0"/>
                </a:lnTo>
              </a:path>
            </a:pathLst>
          </a:custGeom>
          <a:ln w="101600">
            <a:solidFill>
              <a:srgbClr val="CD9147"/>
            </a:solidFill>
          </a:ln>
        </p:spPr>
        <p:txBody>
          <a:bodyPr wrap="square" lIns="0" tIns="0" rIns="0" bIns="0" rtlCol="0"/>
          <a:lstStyle/>
          <a:p>
            <a:endParaRPr/>
          </a:p>
        </p:txBody>
      </p:sp>
      <p:sp>
        <p:nvSpPr>
          <p:cNvPr id="22" name="object 22"/>
          <p:cNvSpPr/>
          <p:nvPr/>
        </p:nvSpPr>
        <p:spPr>
          <a:xfrm>
            <a:off x="813466" y="5597868"/>
            <a:ext cx="0" cy="334010"/>
          </a:xfrm>
          <a:custGeom>
            <a:avLst/>
            <a:gdLst/>
            <a:ahLst/>
            <a:cxnLst/>
            <a:rect l="l" t="t" r="r" b="b"/>
            <a:pathLst>
              <a:path h="334010">
                <a:moveTo>
                  <a:pt x="0" y="333438"/>
                </a:moveTo>
                <a:lnTo>
                  <a:pt x="1" y="0"/>
                </a:lnTo>
              </a:path>
            </a:pathLst>
          </a:custGeom>
          <a:ln w="101600">
            <a:solidFill>
              <a:srgbClr val="CD9147"/>
            </a:solidFill>
          </a:ln>
        </p:spPr>
        <p:txBody>
          <a:bodyPr wrap="square" lIns="0" tIns="0" rIns="0" bIns="0" rtlCol="0"/>
          <a:lstStyle/>
          <a:p>
            <a:endParaRPr/>
          </a:p>
        </p:txBody>
      </p:sp>
      <p:sp>
        <p:nvSpPr>
          <p:cNvPr id="23" name="object 23"/>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24" name="object 24"/>
          <p:cNvSpPr txBox="1">
            <a:spLocks noGrp="1"/>
          </p:cNvSpPr>
          <p:nvPr>
            <p:ph type="sldNum" sz="quarter" idx="7"/>
          </p:nvPr>
        </p:nvSpPr>
        <p:spPr>
          <a:prstGeom prst="rect">
            <a:avLst/>
          </a:prstGeom>
        </p:spPr>
        <p:txBody>
          <a:bodyPr vert="horz" wrap="square" lIns="0" tIns="13335" rIns="0" bIns="0" rtlCol="0">
            <a:spAutoFit/>
          </a:bodyPr>
          <a:lstStyle/>
          <a:p>
            <a:pPr marL="152400">
              <a:lnSpc>
                <a:spcPct val="100000"/>
              </a:lnSpc>
              <a:spcBef>
                <a:spcPts val="105"/>
              </a:spcBef>
            </a:pPr>
            <a:r>
              <a:rPr dirty="0"/>
              <a:t>65</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E3334"/>
          </a:solidFill>
        </p:spPr>
        <p:txBody>
          <a:bodyPr wrap="square" lIns="0" tIns="0" rIns="0" bIns="0" rtlCol="0"/>
          <a:lstStyle/>
          <a:p>
            <a:endParaRPr/>
          </a:p>
        </p:txBody>
      </p:sp>
      <p:sp>
        <p:nvSpPr>
          <p:cNvPr id="3" name="object 3"/>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4" name="object 4"/>
          <p:cNvPicPr/>
          <p:nvPr/>
        </p:nvPicPr>
        <p:blipFill>
          <a:blip r:embed="rId2" cstate="print"/>
          <a:stretch>
            <a:fillRect/>
          </a:stretch>
        </p:blipFill>
        <p:spPr>
          <a:xfrm>
            <a:off x="309069" y="255193"/>
            <a:ext cx="1173007" cy="656424"/>
          </a:xfrm>
          <a:prstGeom prst="rect">
            <a:avLst/>
          </a:prstGeom>
        </p:spPr>
      </p:pic>
      <p:sp>
        <p:nvSpPr>
          <p:cNvPr id="5" name="object 5"/>
          <p:cNvSpPr txBox="1">
            <a:spLocks noGrp="1"/>
          </p:cNvSpPr>
          <p:nvPr>
            <p:ph type="title"/>
          </p:nvPr>
        </p:nvSpPr>
        <p:spPr>
          <a:xfrm>
            <a:off x="3646423" y="947420"/>
            <a:ext cx="4979035" cy="574040"/>
          </a:xfrm>
          <a:prstGeom prst="rect">
            <a:avLst/>
          </a:prstGeom>
        </p:spPr>
        <p:txBody>
          <a:bodyPr vert="horz" wrap="square" lIns="0" tIns="12700" rIns="0" bIns="0" rtlCol="0">
            <a:spAutoFit/>
          </a:bodyPr>
          <a:lstStyle/>
          <a:p>
            <a:pPr marL="12700">
              <a:lnSpc>
                <a:spcPct val="100000"/>
              </a:lnSpc>
              <a:spcBef>
                <a:spcPts val="100"/>
              </a:spcBef>
            </a:pPr>
            <a:r>
              <a:rPr spc="-5" dirty="0">
                <a:solidFill>
                  <a:srgbClr val="FFFFFF"/>
                </a:solidFill>
              </a:rPr>
              <a:t>CHECK</a:t>
            </a:r>
            <a:r>
              <a:rPr spc="-25" dirty="0">
                <a:solidFill>
                  <a:srgbClr val="FFFFFF"/>
                </a:solidFill>
              </a:rPr>
              <a:t> </a:t>
            </a:r>
            <a:r>
              <a:rPr dirty="0">
                <a:solidFill>
                  <a:srgbClr val="FFFFFF"/>
                </a:solidFill>
              </a:rPr>
              <a:t>ON</a:t>
            </a:r>
            <a:r>
              <a:rPr spc="-25" dirty="0">
                <a:solidFill>
                  <a:srgbClr val="FFFFFF"/>
                </a:solidFill>
              </a:rPr>
              <a:t> </a:t>
            </a:r>
            <a:r>
              <a:rPr spc="-5" dirty="0">
                <a:solidFill>
                  <a:srgbClr val="FFFFFF"/>
                </a:solidFill>
              </a:rPr>
              <a:t>LEARNING</a:t>
            </a:r>
          </a:p>
        </p:txBody>
      </p:sp>
      <p:sp>
        <p:nvSpPr>
          <p:cNvPr id="6" name="object 6"/>
          <p:cNvSpPr txBox="1"/>
          <p:nvPr/>
        </p:nvSpPr>
        <p:spPr>
          <a:xfrm>
            <a:off x="3011639" y="1829308"/>
            <a:ext cx="8496935" cy="4399280"/>
          </a:xfrm>
          <a:prstGeom prst="rect">
            <a:avLst/>
          </a:prstGeom>
        </p:spPr>
        <p:txBody>
          <a:bodyPr vert="horz" wrap="square" lIns="0" tIns="210820" rIns="0" bIns="0" rtlCol="0">
            <a:spAutoFit/>
          </a:bodyPr>
          <a:lstStyle/>
          <a:p>
            <a:pPr marL="12700">
              <a:lnSpc>
                <a:spcPct val="100000"/>
              </a:lnSpc>
              <a:spcBef>
                <a:spcPts val="1660"/>
              </a:spcBef>
            </a:pPr>
            <a:r>
              <a:rPr sz="2800" b="1" spc="-5" dirty="0">
                <a:solidFill>
                  <a:srgbClr val="FFFFFF"/>
                </a:solidFill>
                <a:latin typeface="Arial"/>
                <a:cs typeface="Arial"/>
              </a:rPr>
              <a:t>What </a:t>
            </a:r>
            <a:r>
              <a:rPr sz="2800" b="1" dirty="0">
                <a:solidFill>
                  <a:srgbClr val="FFFFFF"/>
                </a:solidFill>
                <a:latin typeface="Arial"/>
                <a:cs typeface="Arial"/>
              </a:rPr>
              <a:t>are</a:t>
            </a:r>
            <a:r>
              <a:rPr sz="2800" b="1" spc="-5" dirty="0">
                <a:solidFill>
                  <a:srgbClr val="FFFFFF"/>
                </a:solidFill>
                <a:latin typeface="Arial"/>
                <a:cs typeface="Arial"/>
              </a:rPr>
              <a:t> </a:t>
            </a:r>
            <a:r>
              <a:rPr sz="2800" b="1" dirty="0">
                <a:solidFill>
                  <a:srgbClr val="FFFFFF"/>
                </a:solidFill>
                <a:latin typeface="Arial"/>
                <a:cs typeface="Arial"/>
              </a:rPr>
              <a:t>the</a:t>
            </a:r>
            <a:r>
              <a:rPr sz="2800" b="1" spc="-5" dirty="0">
                <a:solidFill>
                  <a:srgbClr val="FFFFFF"/>
                </a:solidFill>
                <a:latin typeface="Arial"/>
                <a:cs typeface="Arial"/>
              </a:rPr>
              <a:t> </a:t>
            </a:r>
            <a:r>
              <a:rPr sz="2800" b="1" dirty="0">
                <a:solidFill>
                  <a:srgbClr val="FFFFFF"/>
                </a:solidFill>
                <a:latin typeface="Arial"/>
                <a:cs typeface="Arial"/>
              </a:rPr>
              <a:t>signs</a:t>
            </a:r>
            <a:r>
              <a:rPr sz="2800" b="1" spc="-5" dirty="0">
                <a:solidFill>
                  <a:srgbClr val="FFFFFF"/>
                </a:solidFill>
                <a:latin typeface="Arial"/>
                <a:cs typeface="Arial"/>
              </a:rPr>
              <a:t> </a:t>
            </a:r>
            <a:r>
              <a:rPr sz="2800" b="1" dirty="0">
                <a:solidFill>
                  <a:srgbClr val="FFFFFF"/>
                </a:solidFill>
                <a:latin typeface="Arial"/>
                <a:cs typeface="Arial"/>
              </a:rPr>
              <a:t>of</a:t>
            </a:r>
            <a:r>
              <a:rPr sz="2800" b="1" spc="-5" dirty="0">
                <a:solidFill>
                  <a:srgbClr val="FFFFFF"/>
                </a:solidFill>
                <a:latin typeface="Arial"/>
                <a:cs typeface="Arial"/>
              </a:rPr>
              <a:t> </a:t>
            </a:r>
            <a:r>
              <a:rPr sz="2800" b="1" dirty="0">
                <a:solidFill>
                  <a:srgbClr val="FFFFFF"/>
                </a:solidFill>
                <a:latin typeface="Arial"/>
                <a:cs typeface="Arial"/>
              </a:rPr>
              <a:t>an</a:t>
            </a:r>
            <a:r>
              <a:rPr sz="2800" b="1" spc="-5" dirty="0">
                <a:solidFill>
                  <a:srgbClr val="FFFFFF"/>
                </a:solidFill>
                <a:latin typeface="Arial"/>
                <a:cs typeface="Arial"/>
              </a:rPr>
              <a:t> airway </a:t>
            </a:r>
            <a:r>
              <a:rPr sz="2800" b="1" dirty="0">
                <a:solidFill>
                  <a:srgbClr val="FFFFFF"/>
                </a:solidFill>
                <a:latin typeface="Arial"/>
                <a:cs typeface="Arial"/>
              </a:rPr>
              <a:t>obstruction?</a:t>
            </a:r>
            <a:endParaRPr sz="2800">
              <a:latin typeface="Arial"/>
              <a:cs typeface="Arial"/>
            </a:endParaRPr>
          </a:p>
          <a:p>
            <a:pPr marL="12700" marR="5080">
              <a:lnSpc>
                <a:spcPts val="3190"/>
              </a:lnSpc>
              <a:spcBef>
                <a:spcPts val="1805"/>
              </a:spcBef>
            </a:pPr>
            <a:r>
              <a:rPr sz="2800" b="1" spc="-5" dirty="0">
                <a:solidFill>
                  <a:srgbClr val="FFFFFF"/>
                </a:solidFill>
                <a:latin typeface="Arial"/>
                <a:cs typeface="Arial"/>
              </a:rPr>
              <a:t>What is </a:t>
            </a:r>
            <a:r>
              <a:rPr sz="2800" b="1" dirty="0">
                <a:solidFill>
                  <a:srgbClr val="FFFFFF"/>
                </a:solidFill>
                <a:latin typeface="Arial"/>
                <a:cs typeface="Arial"/>
              </a:rPr>
              <a:t>the best position for a conscious casualty </a:t>
            </a:r>
            <a:r>
              <a:rPr sz="2800" b="1" spc="-765" dirty="0">
                <a:solidFill>
                  <a:srgbClr val="FFFFFF"/>
                </a:solidFill>
                <a:latin typeface="Arial"/>
                <a:cs typeface="Arial"/>
              </a:rPr>
              <a:t> </a:t>
            </a:r>
            <a:r>
              <a:rPr sz="2800" b="1" dirty="0">
                <a:solidFill>
                  <a:srgbClr val="FFFFFF"/>
                </a:solidFill>
                <a:latin typeface="Arial"/>
                <a:cs typeface="Arial"/>
              </a:rPr>
              <a:t>that</a:t>
            </a:r>
            <a:r>
              <a:rPr sz="2800" b="1" spc="-5" dirty="0">
                <a:solidFill>
                  <a:srgbClr val="FFFFFF"/>
                </a:solidFill>
                <a:latin typeface="Arial"/>
                <a:cs typeface="Arial"/>
              </a:rPr>
              <a:t> is</a:t>
            </a:r>
            <a:r>
              <a:rPr sz="2800" b="1" dirty="0">
                <a:solidFill>
                  <a:srgbClr val="FFFFFF"/>
                </a:solidFill>
                <a:latin typeface="Arial"/>
                <a:cs typeface="Arial"/>
              </a:rPr>
              <a:t> </a:t>
            </a:r>
            <a:r>
              <a:rPr sz="2800" b="1" spc="-5" dirty="0">
                <a:solidFill>
                  <a:srgbClr val="FFFFFF"/>
                </a:solidFill>
                <a:latin typeface="Arial"/>
                <a:cs typeface="Arial"/>
              </a:rPr>
              <a:t>breathing </a:t>
            </a:r>
            <a:r>
              <a:rPr sz="2800" b="1" dirty="0">
                <a:solidFill>
                  <a:srgbClr val="FFFFFF"/>
                </a:solidFill>
                <a:latin typeface="Arial"/>
                <a:cs typeface="Arial"/>
              </a:rPr>
              <a:t>on</a:t>
            </a:r>
            <a:r>
              <a:rPr sz="2800" b="1" spc="-5" dirty="0">
                <a:solidFill>
                  <a:srgbClr val="FFFFFF"/>
                </a:solidFill>
                <a:latin typeface="Arial"/>
                <a:cs typeface="Arial"/>
              </a:rPr>
              <a:t> </a:t>
            </a:r>
            <a:r>
              <a:rPr sz="2800" b="1" dirty="0">
                <a:solidFill>
                  <a:srgbClr val="FFFFFF"/>
                </a:solidFill>
                <a:latin typeface="Arial"/>
                <a:cs typeface="Arial"/>
              </a:rPr>
              <a:t>their</a:t>
            </a:r>
            <a:r>
              <a:rPr sz="2800" b="1" spc="-10" dirty="0">
                <a:solidFill>
                  <a:srgbClr val="FFFFFF"/>
                </a:solidFill>
                <a:latin typeface="Arial"/>
                <a:cs typeface="Arial"/>
              </a:rPr>
              <a:t> </a:t>
            </a:r>
            <a:r>
              <a:rPr sz="2800" b="1" spc="-5" dirty="0">
                <a:solidFill>
                  <a:srgbClr val="FFFFFF"/>
                </a:solidFill>
                <a:latin typeface="Arial"/>
                <a:cs typeface="Arial"/>
              </a:rPr>
              <a:t>own?</a:t>
            </a:r>
            <a:endParaRPr sz="2800">
              <a:latin typeface="Arial"/>
              <a:cs typeface="Arial"/>
            </a:endParaRPr>
          </a:p>
          <a:p>
            <a:pPr marL="12700">
              <a:lnSpc>
                <a:spcPct val="100000"/>
              </a:lnSpc>
              <a:spcBef>
                <a:spcPts val="1555"/>
              </a:spcBef>
            </a:pPr>
            <a:r>
              <a:rPr sz="2800" b="1" spc="-5" dirty="0">
                <a:solidFill>
                  <a:srgbClr val="FFFFFF"/>
                </a:solidFill>
                <a:latin typeface="Arial"/>
                <a:cs typeface="Arial"/>
              </a:rPr>
              <a:t>When would </a:t>
            </a:r>
            <a:r>
              <a:rPr sz="2800" b="1" dirty="0">
                <a:solidFill>
                  <a:srgbClr val="FFFFFF"/>
                </a:solidFill>
                <a:latin typeface="Arial"/>
                <a:cs typeface="Arial"/>
              </a:rPr>
              <a:t>you</a:t>
            </a:r>
            <a:r>
              <a:rPr sz="2800" b="1" spc="-5" dirty="0">
                <a:solidFill>
                  <a:srgbClr val="FFFFFF"/>
                </a:solidFill>
                <a:latin typeface="Arial"/>
                <a:cs typeface="Arial"/>
              </a:rPr>
              <a:t> </a:t>
            </a:r>
            <a:r>
              <a:rPr sz="2800" b="1" dirty="0">
                <a:solidFill>
                  <a:srgbClr val="FFFFFF"/>
                </a:solidFill>
                <a:latin typeface="Arial"/>
                <a:cs typeface="Arial"/>
              </a:rPr>
              <a:t>use</a:t>
            </a:r>
            <a:r>
              <a:rPr sz="2800" b="1" spc="-5" dirty="0">
                <a:solidFill>
                  <a:srgbClr val="FFFFFF"/>
                </a:solidFill>
                <a:latin typeface="Arial"/>
                <a:cs typeface="Arial"/>
              </a:rPr>
              <a:t> </a:t>
            </a:r>
            <a:r>
              <a:rPr sz="2800" b="1" dirty="0">
                <a:solidFill>
                  <a:srgbClr val="FFFFFF"/>
                </a:solidFill>
                <a:latin typeface="Arial"/>
                <a:cs typeface="Arial"/>
              </a:rPr>
              <a:t>an</a:t>
            </a:r>
            <a:r>
              <a:rPr sz="2800" b="1" spc="-20" dirty="0">
                <a:solidFill>
                  <a:srgbClr val="FFFFFF"/>
                </a:solidFill>
                <a:latin typeface="Arial"/>
                <a:cs typeface="Arial"/>
              </a:rPr>
              <a:t> </a:t>
            </a:r>
            <a:r>
              <a:rPr sz="2800" b="1" dirty="0">
                <a:solidFill>
                  <a:srgbClr val="FFFFFF"/>
                </a:solidFill>
                <a:latin typeface="Arial"/>
                <a:cs typeface="Arial"/>
              </a:rPr>
              <a:t>extraglottic</a:t>
            </a:r>
            <a:r>
              <a:rPr sz="2800" b="1" spc="-5" dirty="0">
                <a:solidFill>
                  <a:srgbClr val="FFFFFF"/>
                </a:solidFill>
                <a:latin typeface="Arial"/>
                <a:cs typeface="Arial"/>
              </a:rPr>
              <a:t> </a:t>
            </a:r>
            <a:r>
              <a:rPr sz="2800" b="1" dirty="0">
                <a:solidFill>
                  <a:srgbClr val="FFFFFF"/>
                </a:solidFill>
                <a:latin typeface="Arial"/>
                <a:cs typeface="Arial"/>
              </a:rPr>
              <a:t>airway?</a:t>
            </a:r>
            <a:endParaRPr sz="2800">
              <a:latin typeface="Arial"/>
              <a:cs typeface="Arial"/>
            </a:endParaRPr>
          </a:p>
          <a:p>
            <a:pPr marL="12700" marR="982980">
              <a:lnSpc>
                <a:spcPts val="3190"/>
              </a:lnSpc>
              <a:spcBef>
                <a:spcPts val="1905"/>
              </a:spcBef>
            </a:pPr>
            <a:r>
              <a:rPr sz="2800" b="1" spc="-5" dirty="0">
                <a:solidFill>
                  <a:srgbClr val="FFFFFF"/>
                </a:solidFill>
                <a:latin typeface="Arial"/>
                <a:cs typeface="Arial"/>
              </a:rPr>
              <a:t>What</a:t>
            </a:r>
            <a:r>
              <a:rPr sz="2800" b="1" dirty="0">
                <a:solidFill>
                  <a:srgbClr val="FFFFFF"/>
                </a:solidFill>
                <a:latin typeface="Arial"/>
                <a:cs typeface="Arial"/>
              </a:rPr>
              <a:t> are </a:t>
            </a:r>
            <a:r>
              <a:rPr sz="2800" b="1" spc="-5" dirty="0">
                <a:solidFill>
                  <a:srgbClr val="FFFFFF"/>
                </a:solidFill>
                <a:latin typeface="Arial"/>
                <a:cs typeface="Arial"/>
              </a:rPr>
              <a:t>common</a:t>
            </a:r>
            <a:r>
              <a:rPr sz="2800" b="1" dirty="0">
                <a:solidFill>
                  <a:srgbClr val="FFFFFF"/>
                </a:solidFill>
                <a:latin typeface="Arial"/>
                <a:cs typeface="Arial"/>
              </a:rPr>
              <a:t> </a:t>
            </a:r>
            <a:r>
              <a:rPr sz="2800" b="1" spc="-5" dirty="0">
                <a:solidFill>
                  <a:srgbClr val="FFFFFF"/>
                </a:solidFill>
                <a:latin typeface="Arial"/>
                <a:cs typeface="Arial"/>
              </a:rPr>
              <a:t>errors</a:t>
            </a:r>
            <a:r>
              <a:rPr sz="2800" b="1" dirty="0">
                <a:solidFill>
                  <a:srgbClr val="FFFFFF"/>
                </a:solidFill>
                <a:latin typeface="Arial"/>
                <a:cs typeface="Arial"/>
              </a:rPr>
              <a:t> when </a:t>
            </a:r>
            <a:r>
              <a:rPr sz="2800" b="1" spc="-5" dirty="0">
                <a:solidFill>
                  <a:srgbClr val="FFFFFF"/>
                </a:solidFill>
                <a:latin typeface="Arial"/>
                <a:cs typeface="Arial"/>
              </a:rPr>
              <a:t>performing</a:t>
            </a:r>
            <a:r>
              <a:rPr sz="2800" b="1" dirty="0">
                <a:solidFill>
                  <a:srgbClr val="FFFFFF"/>
                </a:solidFill>
                <a:latin typeface="Arial"/>
                <a:cs typeface="Arial"/>
              </a:rPr>
              <a:t> a </a:t>
            </a:r>
            <a:r>
              <a:rPr sz="2800" b="1" spc="-765" dirty="0">
                <a:solidFill>
                  <a:srgbClr val="FFFFFF"/>
                </a:solidFill>
                <a:latin typeface="Arial"/>
                <a:cs typeface="Arial"/>
              </a:rPr>
              <a:t> </a:t>
            </a:r>
            <a:r>
              <a:rPr sz="2800" b="1" dirty="0">
                <a:solidFill>
                  <a:srgbClr val="FFFFFF"/>
                </a:solidFill>
                <a:latin typeface="Arial"/>
                <a:cs typeface="Arial"/>
              </a:rPr>
              <a:t>cricothyroidotomy?</a:t>
            </a:r>
            <a:endParaRPr sz="2800">
              <a:latin typeface="Arial"/>
              <a:cs typeface="Arial"/>
            </a:endParaRPr>
          </a:p>
          <a:p>
            <a:pPr marL="12700" marR="918844">
              <a:lnSpc>
                <a:spcPts val="3220"/>
              </a:lnSpc>
              <a:spcBef>
                <a:spcPts val="1780"/>
              </a:spcBef>
            </a:pPr>
            <a:r>
              <a:rPr sz="2800" b="1" spc="-5" dirty="0">
                <a:solidFill>
                  <a:srgbClr val="FFFFFF"/>
                </a:solidFill>
                <a:latin typeface="Arial"/>
                <a:cs typeface="Arial"/>
              </a:rPr>
              <a:t>What </a:t>
            </a:r>
            <a:r>
              <a:rPr sz="2800" b="1" dirty="0">
                <a:solidFill>
                  <a:srgbClr val="FFFFFF"/>
                </a:solidFill>
                <a:latin typeface="Arial"/>
                <a:cs typeface="Arial"/>
              </a:rPr>
              <a:t>condition warrants oxygenation </a:t>
            </a:r>
            <a:r>
              <a:rPr sz="2800" b="1" spc="-5" dirty="0">
                <a:solidFill>
                  <a:srgbClr val="FFFFFF"/>
                </a:solidFill>
                <a:latin typeface="Arial"/>
                <a:cs typeface="Arial"/>
              </a:rPr>
              <a:t>in </a:t>
            </a:r>
            <a:r>
              <a:rPr sz="2800" b="1" dirty="0">
                <a:solidFill>
                  <a:srgbClr val="FFFFFF"/>
                </a:solidFill>
                <a:latin typeface="Arial"/>
                <a:cs typeface="Arial"/>
              </a:rPr>
              <a:t>TFC </a:t>
            </a:r>
            <a:r>
              <a:rPr sz="2800" b="1" spc="-765" dirty="0">
                <a:solidFill>
                  <a:srgbClr val="FFFFFF"/>
                </a:solidFill>
                <a:latin typeface="Arial"/>
                <a:cs typeface="Arial"/>
              </a:rPr>
              <a:t> </a:t>
            </a:r>
            <a:r>
              <a:rPr sz="2800" b="1" dirty="0">
                <a:solidFill>
                  <a:srgbClr val="FFFFFF"/>
                </a:solidFill>
                <a:latin typeface="Arial"/>
                <a:cs typeface="Arial"/>
              </a:rPr>
              <a:t>according</a:t>
            </a:r>
            <a:r>
              <a:rPr sz="2800" b="1" spc="-5" dirty="0">
                <a:solidFill>
                  <a:srgbClr val="FFFFFF"/>
                </a:solidFill>
                <a:latin typeface="Arial"/>
                <a:cs typeface="Arial"/>
              </a:rPr>
              <a:t> </a:t>
            </a:r>
            <a:r>
              <a:rPr sz="2800" b="1" dirty="0">
                <a:solidFill>
                  <a:srgbClr val="FFFFFF"/>
                </a:solidFill>
                <a:latin typeface="Arial"/>
                <a:cs typeface="Arial"/>
              </a:rPr>
              <a:t>to</a:t>
            </a:r>
            <a:r>
              <a:rPr sz="2800" b="1" spc="-5" dirty="0">
                <a:solidFill>
                  <a:srgbClr val="FFFFFF"/>
                </a:solidFill>
                <a:latin typeface="Arial"/>
                <a:cs typeface="Arial"/>
              </a:rPr>
              <a:t> </a:t>
            </a:r>
            <a:r>
              <a:rPr sz="2800" b="1" dirty="0">
                <a:solidFill>
                  <a:srgbClr val="FFFFFF"/>
                </a:solidFill>
                <a:latin typeface="Arial"/>
                <a:cs typeface="Arial"/>
              </a:rPr>
              <a:t>the</a:t>
            </a:r>
            <a:r>
              <a:rPr sz="2800" b="1" spc="-5" dirty="0">
                <a:solidFill>
                  <a:srgbClr val="FFFFFF"/>
                </a:solidFill>
                <a:latin typeface="Arial"/>
                <a:cs typeface="Arial"/>
              </a:rPr>
              <a:t> </a:t>
            </a:r>
            <a:r>
              <a:rPr sz="2800" b="1" dirty="0">
                <a:solidFill>
                  <a:srgbClr val="FFFFFF"/>
                </a:solidFill>
                <a:latin typeface="Arial"/>
                <a:cs typeface="Arial"/>
              </a:rPr>
              <a:t>TCCC</a:t>
            </a:r>
            <a:r>
              <a:rPr sz="2800" b="1" spc="-5" dirty="0">
                <a:solidFill>
                  <a:srgbClr val="FFFFFF"/>
                </a:solidFill>
                <a:latin typeface="Arial"/>
                <a:cs typeface="Arial"/>
              </a:rPr>
              <a:t> </a:t>
            </a:r>
            <a:r>
              <a:rPr sz="2800" b="1" dirty="0">
                <a:solidFill>
                  <a:srgbClr val="FFFFFF"/>
                </a:solidFill>
                <a:latin typeface="Arial"/>
                <a:cs typeface="Arial"/>
              </a:rPr>
              <a:t>Guidelines?</a:t>
            </a:r>
            <a:endParaRPr sz="2800">
              <a:latin typeface="Arial"/>
              <a:cs typeface="Arial"/>
            </a:endParaRPr>
          </a:p>
        </p:txBody>
      </p:sp>
      <p:pic>
        <p:nvPicPr>
          <p:cNvPr id="7" name="object 7"/>
          <p:cNvPicPr/>
          <p:nvPr/>
        </p:nvPicPr>
        <p:blipFill>
          <a:blip r:embed="rId3" cstate="print"/>
          <a:stretch>
            <a:fillRect/>
          </a:stretch>
        </p:blipFill>
        <p:spPr>
          <a:xfrm>
            <a:off x="2383535" y="2005583"/>
            <a:ext cx="551688" cy="585215"/>
          </a:xfrm>
          <a:prstGeom prst="rect">
            <a:avLst/>
          </a:prstGeom>
        </p:spPr>
      </p:pic>
      <p:pic>
        <p:nvPicPr>
          <p:cNvPr id="8" name="object 8"/>
          <p:cNvPicPr/>
          <p:nvPr/>
        </p:nvPicPr>
        <p:blipFill>
          <a:blip r:embed="rId4" cstate="print"/>
          <a:stretch>
            <a:fillRect/>
          </a:stretch>
        </p:blipFill>
        <p:spPr>
          <a:xfrm>
            <a:off x="2383535" y="2807207"/>
            <a:ext cx="551688" cy="582168"/>
          </a:xfrm>
          <a:prstGeom prst="rect">
            <a:avLst/>
          </a:prstGeom>
        </p:spPr>
      </p:pic>
      <p:pic>
        <p:nvPicPr>
          <p:cNvPr id="9" name="object 9"/>
          <p:cNvPicPr/>
          <p:nvPr/>
        </p:nvPicPr>
        <p:blipFill>
          <a:blip r:embed="rId5" cstate="print"/>
          <a:stretch>
            <a:fillRect/>
          </a:stretch>
        </p:blipFill>
        <p:spPr>
          <a:xfrm>
            <a:off x="2383535" y="3645408"/>
            <a:ext cx="551688" cy="582168"/>
          </a:xfrm>
          <a:prstGeom prst="rect">
            <a:avLst/>
          </a:prstGeom>
        </p:spPr>
      </p:pic>
      <p:pic>
        <p:nvPicPr>
          <p:cNvPr id="10" name="object 10"/>
          <p:cNvPicPr/>
          <p:nvPr/>
        </p:nvPicPr>
        <p:blipFill>
          <a:blip r:embed="rId6" cstate="print"/>
          <a:stretch>
            <a:fillRect/>
          </a:stretch>
        </p:blipFill>
        <p:spPr>
          <a:xfrm>
            <a:off x="2383535" y="4440935"/>
            <a:ext cx="551688" cy="585215"/>
          </a:xfrm>
          <a:prstGeom prst="rect">
            <a:avLst/>
          </a:prstGeom>
        </p:spPr>
      </p:pic>
      <p:pic>
        <p:nvPicPr>
          <p:cNvPr id="11" name="object 11"/>
          <p:cNvPicPr/>
          <p:nvPr/>
        </p:nvPicPr>
        <p:blipFill>
          <a:blip r:embed="rId7" cstate="print"/>
          <a:stretch>
            <a:fillRect/>
          </a:stretch>
        </p:blipFill>
        <p:spPr>
          <a:xfrm>
            <a:off x="2383535" y="5586984"/>
            <a:ext cx="551688" cy="585216"/>
          </a:xfrm>
          <a:prstGeom prst="rect">
            <a:avLst/>
          </a:prstGeom>
        </p:spPr>
      </p:pic>
      <p:sp>
        <p:nvSpPr>
          <p:cNvPr id="12" name="object 12"/>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3" name="object 13"/>
          <p:cNvSpPr txBox="1">
            <a:spLocks noGrp="1"/>
          </p:cNvSpPr>
          <p:nvPr>
            <p:ph type="sldNum" sz="quarter" idx="7"/>
          </p:nvPr>
        </p:nvSpPr>
        <p:spPr>
          <a:prstGeom prst="rect">
            <a:avLst/>
          </a:prstGeom>
        </p:spPr>
        <p:txBody>
          <a:bodyPr vert="horz" wrap="square" lIns="0" tIns="13335" rIns="0" bIns="0" rtlCol="0">
            <a:spAutoFit/>
          </a:bodyPr>
          <a:lstStyle/>
          <a:p>
            <a:pPr marL="152400">
              <a:lnSpc>
                <a:spcPct val="100000"/>
              </a:lnSpc>
              <a:spcBef>
                <a:spcPts val="105"/>
              </a:spcBef>
            </a:pPr>
            <a:r>
              <a:rPr dirty="0"/>
              <a:t>66</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2" cstate="print"/>
          <a:stretch>
            <a:fillRect/>
          </a:stretch>
        </p:blipFill>
        <p:spPr>
          <a:xfrm>
            <a:off x="309069" y="255193"/>
            <a:ext cx="1173007" cy="656424"/>
          </a:xfrm>
          <a:prstGeom prst="rect">
            <a:avLst/>
          </a:prstGeom>
        </p:spPr>
      </p:pic>
      <p:sp>
        <p:nvSpPr>
          <p:cNvPr id="4" name="object 4"/>
          <p:cNvSpPr txBox="1"/>
          <p:nvPr/>
        </p:nvSpPr>
        <p:spPr>
          <a:xfrm>
            <a:off x="2704045" y="2913379"/>
            <a:ext cx="6783705" cy="939800"/>
          </a:xfrm>
          <a:prstGeom prst="rect">
            <a:avLst/>
          </a:prstGeom>
        </p:spPr>
        <p:txBody>
          <a:bodyPr vert="horz" wrap="square" lIns="0" tIns="12700" rIns="0" bIns="0" rtlCol="0">
            <a:spAutoFit/>
          </a:bodyPr>
          <a:lstStyle/>
          <a:p>
            <a:pPr marL="12700">
              <a:lnSpc>
                <a:spcPct val="100000"/>
              </a:lnSpc>
              <a:spcBef>
                <a:spcPts val="100"/>
              </a:spcBef>
            </a:pPr>
            <a:r>
              <a:rPr sz="6000" b="1" dirty="0">
                <a:solidFill>
                  <a:srgbClr val="FFFFFF"/>
                </a:solidFill>
                <a:latin typeface="Arial"/>
                <a:cs typeface="Arial"/>
              </a:rPr>
              <a:t>ANY</a:t>
            </a:r>
            <a:r>
              <a:rPr sz="6000" b="1" spc="-175" dirty="0">
                <a:solidFill>
                  <a:srgbClr val="FFFFFF"/>
                </a:solidFill>
                <a:latin typeface="Arial"/>
                <a:cs typeface="Arial"/>
              </a:rPr>
              <a:t> </a:t>
            </a:r>
            <a:r>
              <a:rPr sz="6000" b="1" spc="-10" dirty="0">
                <a:solidFill>
                  <a:srgbClr val="FFFFFF"/>
                </a:solidFill>
                <a:latin typeface="Arial"/>
                <a:cs typeface="Arial"/>
              </a:rPr>
              <a:t>QUESTIONS?</a:t>
            </a:r>
            <a:endParaRPr sz="6000">
              <a:latin typeface="Arial"/>
              <a:cs typeface="Arial"/>
            </a:endParaRPr>
          </a:p>
        </p:txBody>
      </p:sp>
      <p:pic>
        <p:nvPicPr>
          <p:cNvPr id="5" name="object 5"/>
          <p:cNvPicPr/>
          <p:nvPr/>
        </p:nvPicPr>
        <p:blipFill>
          <a:blip r:embed="rId3" cstate="print"/>
          <a:stretch>
            <a:fillRect/>
          </a:stretch>
        </p:blipFill>
        <p:spPr>
          <a:xfrm>
            <a:off x="8595359" y="1441703"/>
            <a:ext cx="1527048" cy="1435608"/>
          </a:xfrm>
          <a:prstGeom prst="rect">
            <a:avLst/>
          </a:prstGeom>
        </p:spPr>
      </p:pic>
      <p:pic>
        <p:nvPicPr>
          <p:cNvPr id="6" name="object 6"/>
          <p:cNvPicPr/>
          <p:nvPr/>
        </p:nvPicPr>
        <p:blipFill>
          <a:blip r:embed="rId4" cstate="print"/>
          <a:stretch>
            <a:fillRect/>
          </a:stretch>
        </p:blipFill>
        <p:spPr>
          <a:xfrm>
            <a:off x="7220711" y="4334255"/>
            <a:ext cx="2517648" cy="1831848"/>
          </a:xfrm>
          <a:prstGeom prst="rect">
            <a:avLst/>
          </a:prstGeom>
        </p:spPr>
      </p:pic>
      <p:grpSp>
        <p:nvGrpSpPr>
          <p:cNvPr id="7" name="object 7"/>
          <p:cNvGrpSpPr/>
          <p:nvPr/>
        </p:nvGrpSpPr>
        <p:grpSpPr>
          <a:xfrm>
            <a:off x="198120" y="1298447"/>
            <a:ext cx="3279775" cy="3011805"/>
            <a:chOff x="198120" y="1298447"/>
            <a:chExt cx="3279775" cy="3011805"/>
          </a:xfrm>
        </p:grpSpPr>
        <p:pic>
          <p:nvPicPr>
            <p:cNvPr id="8" name="object 8"/>
            <p:cNvPicPr/>
            <p:nvPr/>
          </p:nvPicPr>
          <p:blipFill>
            <a:blip r:embed="rId5" cstate="print"/>
            <a:stretch>
              <a:fillRect/>
            </a:stretch>
          </p:blipFill>
          <p:spPr>
            <a:xfrm>
              <a:off x="1328928" y="1298447"/>
              <a:ext cx="2148840" cy="2130552"/>
            </a:xfrm>
            <a:prstGeom prst="rect">
              <a:avLst/>
            </a:prstGeom>
          </p:spPr>
        </p:pic>
        <p:pic>
          <p:nvPicPr>
            <p:cNvPr id="9" name="object 9"/>
            <p:cNvPicPr/>
            <p:nvPr/>
          </p:nvPicPr>
          <p:blipFill>
            <a:blip r:embed="rId6" cstate="print"/>
            <a:stretch>
              <a:fillRect/>
            </a:stretch>
          </p:blipFill>
          <p:spPr>
            <a:xfrm>
              <a:off x="198120" y="2093975"/>
              <a:ext cx="2206752" cy="2215896"/>
            </a:xfrm>
            <a:prstGeom prst="rect">
              <a:avLst/>
            </a:prstGeom>
          </p:spPr>
        </p:pic>
      </p:grpSp>
      <p:sp>
        <p:nvSpPr>
          <p:cNvPr id="10" name="object 1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1" name="object 11"/>
          <p:cNvSpPr txBox="1">
            <a:spLocks noGrp="1"/>
          </p:cNvSpPr>
          <p:nvPr>
            <p:ph type="sldNum" sz="quarter" idx="7"/>
          </p:nvPr>
        </p:nvSpPr>
        <p:spPr>
          <a:prstGeom prst="rect">
            <a:avLst/>
          </a:prstGeom>
        </p:spPr>
        <p:txBody>
          <a:bodyPr vert="horz" wrap="square" lIns="0" tIns="13335" rIns="0" bIns="0" rtlCol="0">
            <a:spAutoFit/>
          </a:bodyPr>
          <a:lstStyle/>
          <a:p>
            <a:pPr marL="152400">
              <a:lnSpc>
                <a:spcPct val="100000"/>
              </a:lnSpc>
              <a:spcBef>
                <a:spcPts val="105"/>
              </a:spcBef>
            </a:pPr>
            <a:r>
              <a:rPr dirty="0"/>
              <a:t>67</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03586" y="284988"/>
            <a:ext cx="45840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67171"/>
                </a:solidFill>
                <a:latin typeface="Arial"/>
                <a:cs typeface="Arial"/>
              </a:rPr>
              <a:t>Module</a:t>
            </a:r>
            <a:r>
              <a:rPr sz="2000" b="1" spc="-20" dirty="0">
                <a:solidFill>
                  <a:srgbClr val="767171"/>
                </a:solidFill>
                <a:latin typeface="Arial"/>
                <a:cs typeface="Arial"/>
              </a:rPr>
              <a:t> </a:t>
            </a:r>
            <a:r>
              <a:rPr sz="2000" b="1" dirty="0">
                <a:solidFill>
                  <a:srgbClr val="767171"/>
                </a:solidFill>
                <a:latin typeface="Arial"/>
                <a:cs typeface="Arial"/>
              </a:rPr>
              <a:t>7:</a:t>
            </a:r>
            <a:r>
              <a:rPr sz="2000" b="1" spc="-90" dirty="0">
                <a:solidFill>
                  <a:srgbClr val="767171"/>
                </a:solidFill>
                <a:latin typeface="Arial"/>
                <a:cs typeface="Arial"/>
              </a:rPr>
              <a:t> </a:t>
            </a:r>
            <a:r>
              <a:rPr sz="2000" b="1" spc="-5" dirty="0">
                <a:solidFill>
                  <a:srgbClr val="767171"/>
                </a:solidFill>
                <a:latin typeface="Arial"/>
                <a:cs typeface="Arial"/>
              </a:rPr>
              <a:t>Airway</a:t>
            </a:r>
            <a:r>
              <a:rPr sz="2000" b="1" spc="-15" dirty="0">
                <a:solidFill>
                  <a:srgbClr val="767171"/>
                </a:solidFill>
                <a:latin typeface="Arial"/>
                <a:cs typeface="Arial"/>
              </a:rPr>
              <a:t> </a:t>
            </a:r>
            <a:r>
              <a:rPr sz="2000" b="1" spc="-5" dirty="0">
                <a:solidFill>
                  <a:srgbClr val="767171"/>
                </a:solidFill>
                <a:latin typeface="Arial"/>
                <a:cs typeface="Arial"/>
              </a:rPr>
              <a:t>Management</a:t>
            </a:r>
            <a:r>
              <a:rPr sz="2000" b="1" spc="-20" dirty="0">
                <a:solidFill>
                  <a:srgbClr val="767171"/>
                </a:solidFill>
                <a:latin typeface="Arial"/>
                <a:cs typeface="Arial"/>
              </a:rPr>
              <a:t> </a:t>
            </a:r>
            <a:r>
              <a:rPr sz="2000" b="1" spc="-5" dirty="0">
                <a:solidFill>
                  <a:srgbClr val="767171"/>
                </a:solidFill>
                <a:latin typeface="Arial"/>
                <a:cs typeface="Arial"/>
              </a:rPr>
              <a:t>in</a:t>
            </a:r>
            <a:r>
              <a:rPr sz="2000" b="1" spc="-10" dirty="0">
                <a:solidFill>
                  <a:srgbClr val="767171"/>
                </a:solidFill>
                <a:latin typeface="Arial"/>
                <a:cs typeface="Arial"/>
              </a:rPr>
              <a:t> </a:t>
            </a:r>
            <a:r>
              <a:rPr sz="2000" b="1" dirty="0">
                <a:solidFill>
                  <a:srgbClr val="767171"/>
                </a:solidFill>
                <a:latin typeface="Arial"/>
                <a:cs typeface="Arial"/>
              </a:rPr>
              <a:t>TFC</a:t>
            </a:r>
            <a:endParaRPr sz="2000">
              <a:latin typeface="Arial"/>
              <a:cs typeface="Arial"/>
            </a:endParaRPr>
          </a:p>
        </p:txBody>
      </p:sp>
      <p:pic>
        <p:nvPicPr>
          <p:cNvPr id="3" name="object 3"/>
          <p:cNvPicPr/>
          <p:nvPr/>
        </p:nvPicPr>
        <p:blipFill>
          <a:blip r:embed="rId2" cstate="print"/>
          <a:stretch>
            <a:fillRect/>
          </a:stretch>
        </p:blipFill>
        <p:spPr>
          <a:xfrm>
            <a:off x="309069" y="255193"/>
            <a:ext cx="1173007" cy="656424"/>
          </a:xfrm>
          <a:prstGeom prst="rect">
            <a:avLst/>
          </a:prstGeom>
        </p:spPr>
      </p:pic>
      <p:pic>
        <p:nvPicPr>
          <p:cNvPr id="4" name="object 4"/>
          <p:cNvPicPr/>
          <p:nvPr/>
        </p:nvPicPr>
        <p:blipFill>
          <a:blip r:embed="rId3" cstate="print"/>
          <a:stretch>
            <a:fillRect/>
          </a:stretch>
        </p:blipFill>
        <p:spPr>
          <a:xfrm>
            <a:off x="370917" y="1132768"/>
            <a:ext cx="6350519" cy="4769637"/>
          </a:xfrm>
          <a:prstGeom prst="rect">
            <a:avLst/>
          </a:prstGeom>
        </p:spPr>
      </p:pic>
      <p:sp>
        <p:nvSpPr>
          <p:cNvPr id="5" name="object 5"/>
          <p:cNvSpPr txBox="1">
            <a:spLocks noGrp="1"/>
          </p:cNvSpPr>
          <p:nvPr>
            <p:ph type="title"/>
          </p:nvPr>
        </p:nvSpPr>
        <p:spPr>
          <a:xfrm>
            <a:off x="6271196" y="1194308"/>
            <a:ext cx="3148965" cy="574040"/>
          </a:xfrm>
          <a:prstGeom prst="rect">
            <a:avLst/>
          </a:prstGeom>
        </p:spPr>
        <p:txBody>
          <a:bodyPr vert="horz" wrap="square" lIns="0" tIns="12700" rIns="0" bIns="0" rtlCol="0">
            <a:spAutoFit/>
          </a:bodyPr>
          <a:lstStyle/>
          <a:p>
            <a:pPr marL="12700">
              <a:lnSpc>
                <a:spcPct val="100000"/>
              </a:lnSpc>
              <a:spcBef>
                <a:spcPts val="100"/>
              </a:spcBef>
            </a:pPr>
            <a:r>
              <a:rPr spc="-5" dirty="0"/>
              <a:t>REFERENCES</a:t>
            </a:r>
          </a:p>
        </p:txBody>
      </p:sp>
      <p:sp>
        <p:nvSpPr>
          <p:cNvPr id="6" name="object 6"/>
          <p:cNvSpPr txBox="1"/>
          <p:nvPr/>
        </p:nvSpPr>
        <p:spPr>
          <a:xfrm>
            <a:off x="6271196" y="1953259"/>
            <a:ext cx="5342890" cy="3848100"/>
          </a:xfrm>
          <a:prstGeom prst="rect">
            <a:avLst/>
          </a:prstGeom>
        </p:spPr>
        <p:txBody>
          <a:bodyPr vert="horz" wrap="square" lIns="0" tIns="12700" rIns="0" bIns="0" rtlCol="0">
            <a:spAutoFit/>
          </a:bodyPr>
          <a:lstStyle/>
          <a:p>
            <a:pPr marL="12700">
              <a:lnSpc>
                <a:spcPct val="100000"/>
              </a:lnSpc>
              <a:spcBef>
                <a:spcPts val="100"/>
              </a:spcBef>
            </a:pPr>
            <a:r>
              <a:rPr sz="2400" b="1" dirty="0">
                <a:latin typeface="Arial"/>
                <a:cs typeface="Arial"/>
              </a:rPr>
              <a:t>TCCC:</a:t>
            </a:r>
            <a:r>
              <a:rPr sz="2400" b="1" spc="-40" dirty="0">
                <a:latin typeface="Arial"/>
                <a:cs typeface="Arial"/>
              </a:rPr>
              <a:t> </a:t>
            </a:r>
            <a:r>
              <a:rPr sz="2400" b="1" spc="-5" dirty="0">
                <a:latin typeface="Arial"/>
                <a:cs typeface="Arial"/>
              </a:rPr>
              <a:t>Guidelines</a:t>
            </a:r>
            <a:endParaRPr sz="2400">
              <a:latin typeface="Arial"/>
              <a:cs typeface="Arial"/>
            </a:endParaRPr>
          </a:p>
          <a:p>
            <a:pPr marL="12700">
              <a:lnSpc>
                <a:spcPct val="100000"/>
              </a:lnSpc>
              <a:spcBef>
                <a:spcPts val="25"/>
              </a:spcBef>
            </a:pPr>
            <a:r>
              <a:rPr sz="1800" spc="-5" dirty="0">
                <a:latin typeface="Arial MT"/>
                <a:cs typeface="Arial MT"/>
              </a:rPr>
              <a:t>by</a:t>
            </a:r>
            <a:r>
              <a:rPr sz="1800" spc="-30" dirty="0">
                <a:latin typeface="Arial MT"/>
                <a:cs typeface="Arial MT"/>
              </a:rPr>
              <a:t> </a:t>
            </a:r>
            <a:r>
              <a:rPr sz="1800" spc="-5" dirty="0">
                <a:latin typeface="Arial MT"/>
                <a:cs typeface="Arial MT"/>
              </a:rPr>
              <a:t>JTS/CoTCCC</a:t>
            </a:r>
            <a:endParaRPr sz="1800">
              <a:latin typeface="Arial MT"/>
              <a:cs typeface="Arial MT"/>
            </a:endParaRPr>
          </a:p>
          <a:p>
            <a:pPr marL="12700" marR="5080">
              <a:lnSpc>
                <a:spcPct val="99400"/>
              </a:lnSpc>
              <a:spcBef>
                <a:spcPts val="1040"/>
              </a:spcBef>
            </a:pPr>
            <a:r>
              <a:rPr sz="1800" spc="-5" dirty="0">
                <a:latin typeface="Arial MT"/>
                <a:cs typeface="Arial MT"/>
              </a:rPr>
              <a:t>These guidelines,</a:t>
            </a:r>
            <a:r>
              <a:rPr sz="1800" dirty="0">
                <a:latin typeface="Arial MT"/>
                <a:cs typeface="Arial MT"/>
              </a:rPr>
              <a:t> </a:t>
            </a:r>
            <a:r>
              <a:rPr sz="1800" spc="-5" dirty="0">
                <a:latin typeface="Arial MT"/>
                <a:cs typeface="Arial MT"/>
              </a:rPr>
              <a:t>updated</a:t>
            </a:r>
            <a:r>
              <a:rPr sz="1800" dirty="0">
                <a:latin typeface="Arial MT"/>
                <a:cs typeface="Arial MT"/>
              </a:rPr>
              <a:t> </a:t>
            </a:r>
            <a:r>
              <a:rPr sz="1800" spc="-20" dirty="0">
                <a:latin typeface="Arial MT"/>
                <a:cs typeface="Arial MT"/>
              </a:rPr>
              <a:t>regularly,</a:t>
            </a:r>
            <a:r>
              <a:rPr sz="1800" dirty="0">
                <a:latin typeface="Arial MT"/>
                <a:cs typeface="Arial MT"/>
              </a:rPr>
              <a:t> </a:t>
            </a:r>
            <a:r>
              <a:rPr sz="1800" spc="-5" dirty="0">
                <a:latin typeface="Arial MT"/>
                <a:cs typeface="Arial MT"/>
              </a:rPr>
              <a:t>are</a:t>
            </a:r>
            <a:r>
              <a:rPr sz="1800" dirty="0">
                <a:latin typeface="Arial MT"/>
                <a:cs typeface="Arial MT"/>
              </a:rPr>
              <a:t> </a:t>
            </a:r>
            <a:r>
              <a:rPr sz="1800" spc="-5" dirty="0">
                <a:latin typeface="Arial MT"/>
                <a:cs typeface="Arial MT"/>
              </a:rPr>
              <a:t>the result</a:t>
            </a:r>
            <a:r>
              <a:rPr sz="1800" dirty="0">
                <a:latin typeface="Arial MT"/>
                <a:cs typeface="Arial MT"/>
              </a:rPr>
              <a:t> </a:t>
            </a:r>
            <a:r>
              <a:rPr sz="1800" spc="-5" dirty="0">
                <a:latin typeface="Arial MT"/>
                <a:cs typeface="Arial MT"/>
              </a:rPr>
              <a:t>of </a:t>
            </a:r>
            <a:r>
              <a:rPr sz="1800" spc="-484" dirty="0">
                <a:latin typeface="Arial MT"/>
                <a:cs typeface="Arial MT"/>
              </a:rPr>
              <a:t> </a:t>
            </a:r>
            <a:r>
              <a:rPr sz="1800" spc="-5" dirty="0">
                <a:latin typeface="Arial MT"/>
                <a:cs typeface="Arial MT"/>
              </a:rPr>
              <a:t>decisions made by CoTCCC </a:t>
            </a:r>
            <a:r>
              <a:rPr sz="1800" dirty="0">
                <a:latin typeface="Arial MT"/>
                <a:cs typeface="Arial MT"/>
              </a:rPr>
              <a:t>in </a:t>
            </a:r>
            <a:r>
              <a:rPr sz="1800" spc="-5" dirty="0">
                <a:latin typeface="Arial MT"/>
                <a:cs typeface="Arial MT"/>
              </a:rPr>
              <a:t>exploring evidence- </a:t>
            </a:r>
            <a:r>
              <a:rPr sz="1800" dirty="0">
                <a:latin typeface="Arial MT"/>
                <a:cs typeface="Arial MT"/>
              </a:rPr>
              <a:t> </a:t>
            </a:r>
            <a:r>
              <a:rPr sz="1800" spc="-5" dirty="0">
                <a:latin typeface="Arial MT"/>
                <a:cs typeface="Arial MT"/>
              </a:rPr>
              <a:t>based</a:t>
            </a:r>
            <a:r>
              <a:rPr sz="1800" spc="-10" dirty="0">
                <a:latin typeface="Arial MT"/>
                <a:cs typeface="Arial MT"/>
              </a:rPr>
              <a:t> </a:t>
            </a:r>
            <a:r>
              <a:rPr sz="1800" spc="-5" dirty="0">
                <a:latin typeface="Arial MT"/>
                <a:cs typeface="Arial MT"/>
              </a:rPr>
              <a:t>research on best practices.</a:t>
            </a:r>
            <a:endParaRPr sz="1800">
              <a:latin typeface="Arial MT"/>
              <a:cs typeface="Arial MT"/>
            </a:endParaRPr>
          </a:p>
          <a:p>
            <a:pPr>
              <a:lnSpc>
                <a:spcPct val="100000"/>
              </a:lnSpc>
              <a:spcBef>
                <a:spcPts val="5"/>
              </a:spcBef>
            </a:pPr>
            <a:endParaRPr sz="2500">
              <a:latin typeface="Arial MT"/>
              <a:cs typeface="Arial MT"/>
            </a:endParaRPr>
          </a:p>
          <a:p>
            <a:pPr marL="12700">
              <a:lnSpc>
                <a:spcPct val="100000"/>
              </a:lnSpc>
              <a:spcBef>
                <a:spcPts val="5"/>
              </a:spcBef>
            </a:pPr>
            <a:r>
              <a:rPr sz="2400" b="1" spc="-5" dirty="0">
                <a:latin typeface="Arial"/>
                <a:cs typeface="Arial"/>
              </a:rPr>
              <a:t>PHTLS:</a:t>
            </a:r>
            <a:r>
              <a:rPr sz="2400" b="1" spc="-20" dirty="0">
                <a:latin typeface="Arial"/>
                <a:cs typeface="Arial"/>
              </a:rPr>
              <a:t> </a:t>
            </a:r>
            <a:r>
              <a:rPr sz="2400" b="1" spc="-5" dirty="0">
                <a:latin typeface="Arial"/>
                <a:cs typeface="Arial"/>
              </a:rPr>
              <a:t>Military</a:t>
            </a:r>
            <a:r>
              <a:rPr sz="2400" b="1" spc="-15" dirty="0">
                <a:latin typeface="Arial"/>
                <a:cs typeface="Arial"/>
              </a:rPr>
              <a:t> </a:t>
            </a:r>
            <a:r>
              <a:rPr sz="2400" b="1" spc="-5" dirty="0">
                <a:latin typeface="Arial"/>
                <a:cs typeface="Arial"/>
              </a:rPr>
              <a:t>Edition,</a:t>
            </a:r>
            <a:r>
              <a:rPr sz="2400" b="1" spc="-25" dirty="0">
                <a:latin typeface="Arial"/>
                <a:cs typeface="Arial"/>
              </a:rPr>
              <a:t> </a:t>
            </a:r>
            <a:r>
              <a:rPr sz="2400" b="1" spc="-5" dirty="0">
                <a:latin typeface="Arial"/>
                <a:cs typeface="Arial"/>
              </a:rPr>
              <a:t>Chapter</a:t>
            </a:r>
            <a:r>
              <a:rPr sz="2400" b="1" spc="-15" dirty="0">
                <a:latin typeface="Arial"/>
                <a:cs typeface="Arial"/>
              </a:rPr>
              <a:t> </a:t>
            </a:r>
            <a:r>
              <a:rPr sz="2400" b="1" dirty="0">
                <a:latin typeface="Arial"/>
                <a:cs typeface="Arial"/>
              </a:rPr>
              <a:t>25</a:t>
            </a:r>
            <a:endParaRPr sz="2400">
              <a:latin typeface="Arial"/>
              <a:cs typeface="Arial"/>
            </a:endParaRPr>
          </a:p>
          <a:p>
            <a:pPr marL="12700">
              <a:lnSpc>
                <a:spcPct val="100000"/>
              </a:lnSpc>
              <a:spcBef>
                <a:spcPts val="20"/>
              </a:spcBef>
            </a:pPr>
            <a:r>
              <a:rPr sz="1800" spc="-5" dirty="0">
                <a:latin typeface="Arial MT"/>
                <a:cs typeface="Arial MT"/>
              </a:rPr>
              <a:t>by</a:t>
            </a:r>
            <a:r>
              <a:rPr sz="1800" spc="-45" dirty="0">
                <a:latin typeface="Arial MT"/>
                <a:cs typeface="Arial MT"/>
              </a:rPr>
              <a:t> </a:t>
            </a:r>
            <a:r>
              <a:rPr sz="1800" spc="-5" dirty="0">
                <a:latin typeface="Arial MT"/>
                <a:cs typeface="Arial MT"/>
              </a:rPr>
              <a:t>NAEMT</a:t>
            </a:r>
            <a:endParaRPr sz="1800">
              <a:latin typeface="Arial MT"/>
              <a:cs typeface="Arial MT"/>
            </a:endParaRPr>
          </a:p>
          <a:p>
            <a:pPr marL="12700" marR="165735">
              <a:lnSpc>
                <a:spcPct val="98900"/>
              </a:lnSpc>
              <a:spcBef>
                <a:spcPts val="1055"/>
              </a:spcBef>
            </a:pPr>
            <a:r>
              <a:rPr sz="1800" spc="-5" dirty="0">
                <a:latin typeface="Arial MT"/>
                <a:cs typeface="Arial MT"/>
              </a:rPr>
              <a:t>Prehospital </a:t>
            </a:r>
            <a:r>
              <a:rPr sz="1800" spc="-15" dirty="0">
                <a:latin typeface="Arial MT"/>
                <a:cs typeface="Arial MT"/>
              </a:rPr>
              <a:t>Trauma </a:t>
            </a:r>
            <a:r>
              <a:rPr sz="1800" spc="-5" dirty="0">
                <a:latin typeface="Arial MT"/>
                <a:cs typeface="Arial MT"/>
              </a:rPr>
              <a:t>Life Support (PHTLS), Military </a:t>
            </a:r>
            <a:r>
              <a:rPr sz="1800" dirty="0">
                <a:latin typeface="Arial MT"/>
                <a:cs typeface="Arial MT"/>
              </a:rPr>
              <a:t> </a:t>
            </a:r>
            <a:r>
              <a:rPr sz="1800" spc="-5" dirty="0">
                <a:latin typeface="Arial MT"/>
                <a:cs typeface="Arial MT"/>
              </a:rPr>
              <a:t>Edition, teaches and reinforces the principles of </a:t>
            </a:r>
            <a:r>
              <a:rPr sz="1800" dirty="0">
                <a:latin typeface="Arial MT"/>
                <a:cs typeface="Arial MT"/>
              </a:rPr>
              <a:t> </a:t>
            </a:r>
            <a:r>
              <a:rPr sz="1800" spc="-5" dirty="0">
                <a:latin typeface="Arial MT"/>
                <a:cs typeface="Arial MT"/>
              </a:rPr>
              <a:t>rapidly assessing </a:t>
            </a:r>
            <a:r>
              <a:rPr sz="1800" dirty="0">
                <a:latin typeface="Arial MT"/>
                <a:cs typeface="Arial MT"/>
              </a:rPr>
              <a:t>a </a:t>
            </a:r>
            <a:r>
              <a:rPr sz="1800" spc="-5" dirty="0">
                <a:latin typeface="Arial MT"/>
                <a:cs typeface="Arial MT"/>
              </a:rPr>
              <a:t>trauma patient</a:t>
            </a:r>
            <a:r>
              <a:rPr sz="1800" dirty="0">
                <a:latin typeface="Arial MT"/>
                <a:cs typeface="Arial MT"/>
              </a:rPr>
              <a:t> </a:t>
            </a:r>
            <a:r>
              <a:rPr sz="1800" spc="-5" dirty="0">
                <a:latin typeface="Arial MT"/>
                <a:cs typeface="Arial MT"/>
              </a:rPr>
              <a:t>using an orderly </a:t>
            </a:r>
            <a:r>
              <a:rPr sz="1800" spc="-484" dirty="0">
                <a:latin typeface="Arial MT"/>
                <a:cs typeface="Arial MT"/>
              </a:rPr>
              <a:t> </a:t>
            </a:r>
            <a:r>
              <a:rPr sz="1800" spc="-5" dirty="0">
                <a:latin typeface="Arial MT"/>
                <a:cs typeface="Arial MT"/>
              </a:rPr>
              <a:t>approach.</a:t>
            </a:r>
            <a:endParaRPr sz="1800">
              <a:latin typeface="Arial MT"/>
              <a:cs typeface="Arial MT"/>
            </a:endParaRPr>
          </a:p>
        </p:txBody>
      </p:sp>
      <p:sp>
        <p:nvSpPr>
          <p:cNvPr id="7" name="object 7"/>
          <p:cNvSpPr/>
          <p:nvPr/>
        </p:nvSpPr>
        <p:spPr>
          <a:xfrm>
            <a:off x="3634524" y="4543869"/>
            <a:ext cx="1665605" cy="518795"/>
          </a:xfrm>
          <a:custGeom>
            <a:avLst/>
            <a:gdLst/>
            <a:ahLst/>
            <a:cxnLst/>
            <a:rect l="l" t="t" r="r" b="b"/>
            <a:pathLst>
              <a:path w="1665604" h="518795">
                <a:moveTo>
                  <a:pt x="41198" y="0"/>
                </a:moveTo>
                <a:lnTo>
                  <a:pt x="0" y="273875"/>
                </a:lnTo>
                <a:lnTo>
                  <a:pt x="1624317" y="518210"/>
                </a:lnTo>
                <a:lnTo>
                  <a:pt x="1665516" y="244335"/>
                </a:lnTo>
                <a:lnTo>
                  <a:pt x="41198" y="0"/>
                </a:lnTo>
                <a:close/>
              </a:path>
            </a:pathLst>
          </a:custGeom>
          <a:solidFill>
            <a:srgbClr val="000000"/>
          </a:solidFill>
        </p:spPr>
        <p:txBody>
          <a:bodyPr wrap="square" lIns="0" tIns="0" rIns="0" bIns="0" rtlCol="0"/>
          <a:lstStyle/>
          <a:p>
            <a:endParaRPr/>
          </a:p>
        </p:txBody>
      </p:sp>
      <p:sp>
        <p:nvSpPr>
          <p:cNvPr id="8" name="object 8"/>
          <p:cNvSpPr txBox="1"/>
          <p:nvPr/>
        </p:nvSpPr>
        <p:spPr>
          <a:xfrm rot="480000">
            <a:off x="3876470" y="4720411"/>
            <a:ext cx="1183964" cy="152400"/>
          </a:xfrm>
          <a:prstGeom prst="rect">
            <a:avLst/>
          </a:prstGeom>
        </p:spPr>
        <p:txBody>
          <a:bodyPr vert="horz" wrap="square" lIns="0" tIns="0" rIns="0" bIns="0" rtlCol="0">
            <a:spAutoFit/>
          </a:bodyPr>
          <a:lstStyle/>
          <a:p>
            <a:pPr>
              <a:lnSpc>
                <a:spcPts val="1200"/>
              </a:lnSpc>
            </a:pPr>
            <a:r>
              <a:rPr sz="1800" b="1" spc="-22" baseline="4629" dirty="0">
                <a:solidFill>
                  <a:srgbClr val="FFFFFF"/>
                </a:solidFill>
                <a:latin typeface="Calibri"/>
                <a:cs typeface="Calibri"/>
              </a:rPr>
              <a:t>CU</a:t>
            </a:r>
            <a:r>
              <a:rPr sz="1800" b="1" spc="-22" baseline="2314" dirty="0">
                <a:solidFill>
                  <a:srgbClr val="FFFFFF"/>
                </a:solidFill>
                <a:latin typeface="Calibri"/>
                <a:cs typeface="Calibri"/>
              </a:rPr>
              <a:t>RRENT</a:t>
            </a:r>
            <a:r>
              <a:rPr sz="1800" b="1" spc="-82" baseline="2314" dirty="0">
                <a:solidFill>
                  <a:srgbClr val="FFFFFF"/>
                </a:solidFill>
                <a:latin typeface="Calibri"/>
                <a:cs typeface="Calibri"/>
              </a:rPr>
              <a:t> </a:t>
            </a:r>
            <a:r>
              <a:rPr sz="1800" b="1" spc="-15" baseline="2314" dirty="0">
                <a:solidFill>
                  <a:srgbClr val="FFFFFF"/>
                </a:solidFill>
                <a:latin typeface="Calibri"/>
                <a:cs typeface="Calibri"/>
              </a:rPr>
              <a:t>ED</a:t>
            </a:r>
            <a:r>
              <a:rPr sz="1200" b="1" spc="-10" dirty="0">
                <a:solidFill>
                  <a:srgbClr val="FFFFFF"/>
                </a:solidFill>
                <a:latin typeface="Calibri"/>
                <a:cs typeface="Calibri"/>
              </a:rPr>
              <a:t>ITION</a:t>
            </a:r>
            <a:endParaRPr sz="1200">
              <a:latin typeface="Calibri"/>
              <a:cs typeface="Calibri"/>
            </a:endParaRPr>
          </a:p>
        </p:txBody>
      </p:sp>
      <p:sp>
        <p:nvSpPr>
          <p:cNvPr id="9" name="object 9"/>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0</a:t>
            </a:r>
            <a:r>
              <a:rPr dirty="0"/>
              <a:t>7 </a:t>
            </a:r>
            <a:r>
              <a:rPr spc="-65" dirty="0"/>
              <a:t> </a:t>
            </a:r>
            <a:r>
              <a:rPr spc="-25" dirty="0"/>
              <a:t>0</a:t>
            </a:r>
            <a:r>
              <a:rPr dirty="0"/>
              <a:t>2</a:t>
            </a:r>
            <a:r>
              <a:rPr spc="-45" dirty="0"/>
              <a:t> </a:t>
            </a:r>
            <a:r>
              <a:rPr spc="-30" dirty="0"/>
              <a:t>J</a:t>
            </a:r>
            <a:r>
              <a:rPr spc="-35" dirty="0"/>
              <a:t>A</a:t>
            </a:r>
            <a:r>
              <a:rPr dirty="0"/>
              <a:t>N</a:t>
            </a:r>
            <a:r>
              <a:rPr spc="-55" dirty="0"/>
              <a:t> </a:t>
            </a:r>
            <a:r>
              <a:rPr spc="-25" dirty="0"/>
              <a:t>22</a:t>
            </a:r>
          </a:p>
        </p:txBody>
      </p:sp>
      <p:sp>
        <p:nvSpPr>
          <p:cNvPr id="10" name="object 10"/>
          <p:cNvSpPr txBox="1">
            <a:spLocks noGrp="1"/>
          </p:cNvSpPr>
          <p:nvPr>
            <p:ph type="sldNum" sz="quarter" idx="7"/>
          </p:nvPr>
        </p:nvSpPr>
        <p:spPr>
          <a:prstGeom prst="rect">
            <a:avLst/>
          </a:prstGeom>
        </p:spPr>
        <p:txBody>
          <a:bodyPr vert="horz" wrap="square" lIns="0" tIns="13335" rIns="0" bIns="0" rtlCol="0">
            <a:spAutoFit/>
          </a:bodyPr>
          <a:lstStyle/>
          <a:p>
            <a:pPr marL="152400">
              <a:lnSpc>
                <a:spcPct val="100000"/>
              </a:lnSpc>
              <a:spcBef>
                <a:spcPts val="105"/>
              </a:spcBef>
            </a:pPr>
            <a:r>
              <a:rPr dirty="0"/>
              <a:t>68</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4421</TotalTime>
  <Words>11146</Words>
  <Application>Microsoft Office PowerPoint</Application>
  <PresentationFormat>Widescreen</PresentationFormat>
  <Paragraphs>1149</Paragraphs>
  <Slides>66</Slides>
  <Notes>33</Notes>
  <HiddenSlides>0</HiddenSlides>
  <MMClips>11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66</vt:i4>
      </vt:variant>
    </vt:vector>
  </HeadingPairs>
  <TitlesOfParts>
    <vt:vector size="75" baseType="lpstr">
      <vt:lpstr>-apple-system</vt:lpstr>
      <vt:lpstr>Aptos</vt:lpstr>
      <vt:lpstr>Arial</vt:lpstr>
      <vt:lpstr>Arial Black</vt:lpstr>
      <vt:lpstr>Arial MT</vt:lpstr>
      <vt:lpstr>Calibri</vt:lpstr>
      <vt:lpstr>Times New Roman</vt:lpstr>
      <vt:lpstr>Wingdings</vt:lpstr>
      <vt:lpstr>Office Theme</vt:lpstr>
      <vt:lpstr>TACTICAL COMBAT  CASUALTY CARE COURSE MODULE 7: AIRWAY MANAGEMENT IN TFC</vt:lpstr>
      <vt:lpstr>Module 7: Airway Management in TFC</vt:lpstr>
      <vt:lpstr>Module 7: Airway Management in TFC</vt:lpstr>
      <vt:lpstr>Module 7: Airway Management in TFC</vt:lpstr>
      <vt:lpstr>Module 7: Airway Management in TFC</vt:lpstr>
      <vt:lpstr>MARCH PAWS</vt:lpstr>
      <vt:lpstr>AIRWAY MANAGEMENT INTRODUCTION</vt:lpstr>
      <vt:lpstr>Module 7: Airway Management in TFC</vt:lpstr>
      <vt:lpstr>SPINAL IMMOBILIZATION  CONSIDERATIONS IN TFC</vt:lpstr>
      <vt:lpstr>Module 7: Airway Management in TFC PROGRESSIVE STRATEGIES  FOR AIRWAY MANAGEMENT</vt:lpstr>
      <vt:lpstr>Module 7: Airway Management in TFC</vt:lpstr>
      <vt:lpstr>Module 7: Airway Management in TFC</vt:lpstr>
      <vt:lpstr>PowerPoint Presentation</vt:lpstr>
      <vt:lpstr>AIRWAY MANEUVERS</vt:lpstr>
      <vt:lpstr>PowerPoint Presentation</vt:lpstr>
      <vt:lpstr>NASOPHARYNGEAL AIRWAYS</vt:lpstr>
      <vt:lpstr>PowerPoint Presentation</vt:lpstr>
      <vt:lpstr>MANUAL AND MECHANICAL  SUCTIONING IN TFC</vt:lpstr>
      <vt:lpstr>PowerPoint Presentation</vt:lpstr>
      <vt:lpstr>PowerPoint Presentation</vt:lpstr>
      <vt:lpstr>SKILL STATION Airway Maneuvers and Suctioning</vt:lpstr>
      <vt:lpstr>EXTRAGLOTTIC AIRWAYS</vt:lpstr>
      <vt:lpstr>PowerPoint Presentation</vt:lpstr>
      <vt:lpstr>PowerPoint Presentation</vt:lpstr>
      <vt:lpstr>CRICOTHYROIDOTOMY  INDICATIONS</vt:lpstr>
      <vt:lpstr>CRICOTHYROIDOTOMY TECHNIQUES</vt:lpstr>
      <vt:lpstr>CRICOTHYROIDOTOMY TECHNIQUES (cont.)</vt:lpstr>
      <vt:lpstr>LIDOCAINE USAGE IN FIELD  CRICOTHYROIDOTOMIES</vt:lpstr>
      <vt:lpstr>PowerPoint Presentation</vt:lpstr>
      <vt:lpstr>PowerPoint Presentation</vt:lpstr>
      <vt:lpstr>PowerPoint Presentation</vt:lpstr>
      <vt:lpstr>INDICATIONS AND LIMITATIONS OF  ENDOTRACHEAL INTUBATION (ETI)</vt:lpstr>
      <vt:lpstr>PRINCIPLES OF ETI IN TACTICAL FIELD  CARE AND EVACUATION SETTINGS</vt:lpstr>
      <vt:lpstr>Module 7: Airway Management in TFC ENDOTRACHEAL TUBE INTUBATION  TECHNIQUES</vt:lpstr>
      <vt:lpstr>Module 7: Airway Management in TFC ENDOTRACHEAL TUBE INTUBATION</vt:lpstr>
      <vt:lpstr>Module 7: Airway Management in TFC ENDOTRACHEAL TUBE INTUBATION  TECHNIQUES</vt:lpstr>
      <vt:lpstr>Module 7: Airway Management in TFC ENDOTRACHEAL TUBE INTUBATION  TECHNIQUES</vt:lpstr>
      <vt:lpstr>Module 7: Airway Management in TFC ENDOTRACHEAL TUBE INTUBATION  TECHNIQUES</vt:lpstr>
      <vt:lpstr>Module 7: Airway Management in TFC</vt:lpstr>
      <vt:lpstr>ENDOTRACHEAL TUBE INTUBATION  SKILL</vt:lpstr>
      <vt:lpstr>Module 7: Airway Management in TFC ENDOTRACHEAL TUBE INTUBATION  TECHNIQUES</vt:lpstr>
      <vt:lpstr>Module 7: Airway Management in TFC ENDOTRACHEAL TUBE INTUBATION</vt:lpstr>
      <vt:lpstr>Module 7: Airway Management in TFC ENDOTRACHEAL TUBE INTUBATION  TECHNIQUES</vt:lpstr>
      <vt:lpstr>Module 7: Airway Management in TFC ENDOTRACHEAL TUBE INTUBATION  TECHNIQUES</vt:lpstr>
      <vt:lpstr>Module 7: Airway Management in TFC ENDOTRACHEAL TUBE INTUBATION  TECHNIQUES</vt:lpstr>
      <vt:lpstr>Module 7: Airway Management in TFC ENDOTRACHEAL TUBE INTUBATION  TECHNIQUES</vt:lpstr>
      <vt:lpstr>ENDOTRACHEAL TUBE INTUBATION  SKILL</vt:lpstr>
      <vt:lpstr>SKILL STATION ADVANCED AIRWAY SKILL STATION</vt:lpstr>
      <vt:lpstr>INDICATIONS AND LIMITATIONS  OF AUTOMATED VENTILATION</vt:lpstr>
      <vt:lpstr>PRINCIPLES OF AUTOMATED  VENTILATION IN TFC AND EVACUATION SETTINGS</vt:lpstr>
      <vt:lpstr>Module 7: Airway Management in TFC</vt:lpstr>
      <vt:lpstr>Module 7: Airway Management in TFC</vt:lpstr>
      <vt:lpstr>Module 7: Airway Management in TFC</vt:lpstr>
      <vt:lpstr>Module 7: Airway Management in TFC</vt:lpstr>
      <vt:lpstr>ADJUSTABLE AUTOMATED VENTILATION  SKILL</vt:lpstr>
      <vt:lpstr>SKILL STATION VENTILATION SKILL STATION</vt:lpstr>
      <vt:lpstr>OXYGEN ADMINISTRATION IN TFC  CONSIDERATIONS</vt:lpstr>
      <vt:lpstr>PULSE OXIMETRY MONITORING</vt:lpstr>
      <vt:lpstr>PowerPoint Presentation</vt:lpstr>
      <vt:lpstr>Module 7: Airway Management in TFC</vt:lpstr>
      <vt:lpstr>Module 7: Airway Management in TFC EVIDENCE SUPPORTING</vt:lpstr>
      <vt:lpstr>Module 7: Airway Management in TFC</vt:lpstr>
      <vt:lpstr>SUMMARY</vt:lpstr>
      <vt:lpstr>CHECK ON LEARNING</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TACTICAL COMBAT  CASUALTY CARE COURSE MODULE 7: AIRWAY MANAGEMENT IN TFC</dc:title>
  <cp:lastModifiedBy>Adam Rafferty</cp:lastModifiedBy>
  <cp:revision>3</cp:revision>
  <dcterms:created xsi:type="dcterms:W3CDTF">2024-01-08T20:18:13Z</dcterms:created>
  <dcterms:modified xsi:type="dcterms:W3CDTF">2024-03-15T13:09:11Z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2023-08-24T00:00:00Z</vt:filetime>
  </property>
  <property fmtid="{D5CDD505-2E9C-101B-9397-08002B2CF9AE}" pid="3" name="LastSaved">
    <vt:filetime>2024-01-08T00:00:00Z</vt:filetime>
  </property>
</Properties>
</file>